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6"/>
  </p:notesMasterIdLst>
  <p:handoutMasterIdLst>
    <p:handoutMasterId r:id="rId17"/>
  </p:handoutMasterIdLst>
  <p:sldIdLst>
    <p:sldId id="440" r:id="rId2"/>
    <p:sldId id="427" r:id="rId3"/>
    <p:sldId id="338" r:id="rId4"/>
    <p:sldId id="369" r:id="rId5"/>
    <p:sldId id="377" r:id="rId6"/>
    <p:sldId id="370" r:id="rId7"/>
    <p:sldId id="376" r:id="rId8"/>
    <p:sldId id="371" r:id="rId9"/>
    <p:sldId id="441" r:id="rId10"/>
    <p:sldId id="256" r:id="rId11"/>
    <p:sldId id="373" r:id="rId12"/>
    <p:sldId id="442" r:id="rId13"/>
    <p:sldId id="367" r:id="rId14"/>
    <p:sldId id="372"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98F1908-4481-47BE-9B2A-7AD3C679F1BB}">
          <p14:sldIdLst/>
        </p14:section>
        <p14:section name="Lessons Learned" id="{AFDA1148-CFA2-4F49-9AB9-FBAEC253EEA6}">
          <p14:sldIdLst>
            <p14:sldId id="440"/>
            <p14:sldId id="427"/>
            <p14:sldId id="338"/>
            <p14:sldId id="369"/>
            <p14:sldId id="377"/>
            <p14:sldId id="370"/>
            <p14:sldId id="376"/>
            <p14:sldId id="371"/>
            <p14:sldId id="441"/>
            <p14:sldId id="256"/>
            <p14:sldId id="373"/>
            <p14:sldId id="442"/>
            <p14:sldId id="367"/>
            <p14:sldId id="372"/>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jorn Wolter" initials="BHKW" lastIdx="6" clrIdx="0">
    <p:extLst>
      <p:ext uri="{19B8F6BF-5375-455C-9EA6-DF929625EA0E}">
        <p15:presenceInfo xmlns:p15="http://schemas.microsoft.com/office/powerpoint/2012/main" userId="Bjorn Wolt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4A61"/>
    <a:srgbClr val="4F4F4F"/>
    <a:srgbClr val="FFFFFF"/>
    <a:srgbClr val="1774E6"/>
    <a:srgbClr val="6B6B6B"/>
    <a:srgbClr val="5A9CDE"/>
    <a:srgbClr val="2129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786" autoAdjust="0"/>
    <p:restoredTop sz="64698" autoAdjust="0"/>
  </p:normalViewPr>
  <p:slideViewPr>
    <p:cSldViewPr snapToGrid="0">
      <p:cViewPr varScale="1">
        <p:scale>
          <a:sx n="56" d="100"/>
          <a:sy n="56" d="100"/>
        </p:scale>
        <p:origin x="1842" y="7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984C370-440A-4FFA-A4C1-C1591F4C0BB5}" type="datetime1">
              <a:rPr lang="en-US" smtClean="0"/>
              <a:t>11/17/2021</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r>
              <a:rPr lang="en-US"/>
              <a:t>An Excellent Education for Every Student Every Day</a:t>
            </a: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015956B-FAAC-4502-B9AF-FDF5329DB4A1}" type="slidenum">
              <a:rPr lang="en-US" smtClean="0"/>
              <a:t>‹#›</a:t>
            </a:fld>
            <a:endParaRPr lang="en-US"/>
          </a:p>
        </p:txBody>
      </p:sp>
    </p:spTree>
    <p:extLst>
      <p:ext uri="{BB962C8B-B14F-4D97-AF65-F5344CB8AC3E}">
        <p14:creationId xmlns:p14="http://schemas.microsoft.com/office/powerpoint/2010/main" val="3733718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F3E5DA2-502F-4928-8080-C120016A9E03}" type="datetime1">
              <a:rPr lang="en-US" smtClean="0"/>
              <a:t>11/17/2021</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r>
              <a:rPr lang="en-US"/>
              <a:t>An Excellent Education for Every Student Every Day</a:t>
            </a:r>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AB7AB3E-3E92-4553-BAA2-302AC4B5F5B1}" type="slidenum">
              <a:rPr lang="en-US" smtClean="0"/>
              <a:t>‹#›</a:t>
            </a:fld>
            <a:endParaRPr lang="en-US"/>
          </a:p>
        </p:txBody>
      </p:sp>
    </p:spTree>
    <p:extLst>
      <p:ext uri="{BB962C8B-B14F-4D97-AF65-F5344CB8AC3E}">
        <p14:creationId xmlns:p14="http://schemas.microsoft.com/office/powerpoint/2010/main" val="61905864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 Excellent Education for Every Student Every Day</a:t>
            </a:r>
          </a:p>
        </p:txBody>
      </p:sp>
      <p:sp>
        <p:nvSpPr>
          <p:cNvPr id="5" name="Slide Number Placeholder 4"/>
          <p:cNvSpPr>
            <a:spLocks noGrp="1"/>
          </p:cNvSpPr>
          <p:nvPr>
            <p:ph type="sldNum" sz="quarter" idx="11"/>
          </p:nvPr>
        </p:nvSpPr>
        <p:spPr/>
        <p:txBody>
          <a:bodyPr/>
          <a:lstStyle/>
          <a:p>
            <a:fld id="{BAB7AB3E-3E92-4553-BAA2-302AC4B5F5B1}" type="slidenum">
              <a:rPr lang="en-US" smtClean="0"/>
              <a:t>1</a:t>
            </a:fld>
            <a:endParaRPr lang="en-US"/>
          </a:p>
        </p:txBody>
      </p:sp>
    </p:spTree>
    <p:extLst>
      <p:ext uri="{BB962C8B-B14F-4D97-AF65-F5344CB8AC3E}">
        <p14:creationId xmlns:p14="http://schemas.microsoft.com/office/powerpoint/2010/main" val="1092228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the Innovative portion of the grant, since 35.3% of the students in the districts listed without career counselors are Alaska Native, we decided to try to look at effective interaction and messaging with Alaska Native communities.  In order to do this, we need to listen to Alaska Native CTE professionals, educators, and leaders and ask for their help and input.  At the </a:t>
            </a:r>
            <a:r>
              <a:rPr lang="en-US" dirty="0" err="1"/>
              <a:t>Sealaska</a:t>
            </a:r>
            <a:r>
              <a:rPr lang="en-US" dirty="0"/>
              <a:t> Culturally Responsive Education conference in August I heard the phrase “Nothing about us without us” several times, which really resonated with me.</a:t>
            </a:r>
          </a:p>
          <a:p>
            <a:endParaRPr lang="en-US" dirty="0"/>
          </a:p>
          <a:p>
            <a:r>
              <a:rPr lang="en-US" dirty="0"/>
              <a:t>The main messaging strategy researched by Advance CTE in the lower 48 is “Preparing for the Real World”.  My understanding from the </a:t>
            </a:r>
            <a:r>
              <a:rPr lang="en-US" dirty="0" err="1"/>
              <a:t>Sealaska</a:t>
            </a:r>
            <a:r>
              <a:rPr lang="en-US" dirty="0"/>
              <a:t> conference is that this message insinuates that local rural communities are not the “real world” and isn’t the best message for our Alaska communities.</a:t>
            </a:r>
          </a:p>
          <a:p>
            <a:endParaRPr lang="en-US" dirty="0"/>
          </a:p>
          <a:p>
            <a:r>
              <a:rPr lang="en-US" dirty="0"/>
              <a:t>So I want to look at strategies for promoting CTE and working with students that respect local culture and traditions, and give Career Counselors a little training on what those strategies might be in our course. </a:t>
            </a:r>
          </a:p>
          <a:p>
            <a:endParaRPr lang="en-US" dirty="0"/>
          </a:p>
          <a:p>
            <a:r>
              <a:rPr lang="en-US" dirty="0"/>
              <a:t>We also wanted to use the Innovation funds to create and or reproduce materials that would contain appropriate messaging to encourage Alaska Native students and families to enroll in CTE courses.  I’m not sure what this might look like yet.</a:t>
            </a:r>
          </a:p>
        </p:txBody>
      </p:sp>
      <p:sp>
        <p:nvSpPr>
          <p:cNvPr id="4" name="Footer Placeholder 3"/>
          <p:cNvSpPr>
            <a:spLocks noGrp="1"/>
          </p:cNvSpPr>
          <p:nvPr>
            <p:ph type="ftr" sz="quarter" idx="4"/>
          </p:nvPr>
        </p:nvSpPr>
        <p:spPr/>
        <p:txBody>
          <a:bodyPr/>
          <a:lstStyle/>
          <a:p>
            <a:r>
              <a:rPr lang="en-US"/>
              <a:t>An Excellent Education for Every Student Every Day</a:t>
            </a:r>
          </a:p>
        </p:txBody>
      </p:sp>
      <p:sp>
        <p:nvSpPr>
          <p:cNvPr id="5" name="Slide Number Placeholder 4"/>
          <p:cNvSpPr>
            <a:spLocks noGrp="1"/>
          </p:cNvSpPr>
          <p:nvPr>
            <p:ph type="sldNum" sz="quarter" idx="5"/>
          </p:nvPr>
        </p:nvSpPr>
        <p:spPr/>
        <p:txBody>
          <a:bodyPr/>
          <a:lstStyle/>
          <a:p>
            <a:fld id="{BAB7AB3E-3E92-4553-BAA2-302AC4B5F5B1}" type="slidenum">
              <a:rPr lang="en-US" smtClean="0"/>
              <a:t>10</a:t>
            </a:fld>
            <a:endParaRPr lang="en-US"/>
          </a:p>
        </p:txBody>
      </p:sp>
    </p:spTree>
    <p:extLst>
      <p:ext uri="{BB962C8B-B14F-4D97-AF65-F5344CB8AC3E}">
        <p14:creationId xmlns:p14="http://schemas.microsoft.com/office/powerpoint/2010/main" val="20950159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we’d like to convene just a few meetings to outline the project and collect input and recommendations.</a:t>
            </a:r>
          </a:p>
        </p:txBody>
      </p:sp>
      <p:sp>
        <p:nvSpPr>
          <p:cNvPr id="4" name="Slide Number Placeholder 3"/>
          <p:cNvSpPr>
            <a:spLocks noGrp="1"/>
          </p:cNvSpPr>
          <p:nvPr>
            <p:ph type="sldNum" sz="quarter" idx="10"/>
          </p:nvPr>
        </p:nvSpPr>
        <p:spPr/>
        <p:txBody>
          <a:bodyPr/>
          <a:lstStyle/>
          <a:p>
            <a:fld id="{CD5C2C6A-549B-466D-860B-F1D5807831AD}" type="slidenum">
              <a:rPr lang="en-US" smtClean="0"/>
              <a:t>11</a:t>
            </a:fld>
            <a:endParaRPr lang="en-US"/>
          </a:p>
        </p:txBody>
      </p:sp>
    </p:spTree>
    <p:extLst>
      <p:ext uri="{BB962C8B-B14F-4D97-AF65-F5344CB8AC3E}">
        <p14:creationId xmlns:p14="http://schemas.microsoft.com/office/powerpoint/2010/main" val="26454514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think about the course and handbook – what tools should be included to make a career counselor successful, one message or resource on communicating with rural/Alaska Native communities, or one PERSON you would talk to about this topic?  </a:t>
            </a:r>
          </a:p>
          <a:p>
            <a:endParaRPr lang="en-US" dirty="0"/>
          </a:p>
          <a:p>
            <a:r>
              <a:rPr lang="en-US" dirty="0"/>
              <a:t>I would love your feedback on this – and am looking for people to participate in my stakeholder meetings – so please - Type in the chat, or unmute and tell us!</a:t>
            </a:r>
          </a:p>
          <a:p>
            <a:endParaRPr lang="en-US" dirty="0"/>
          </a:p>
          <a:p>
            <a:endParaRPr lang="en-US" dirty="0"/>
          </a:p>
        </p:txBody>
      </p:sp>
      <p:sp>
        <p:nvSpPr>
          <p:cNvPr id="4" name="Slide Number Placeholder 3"/>
          <p:cNvSpPr>
            <a:spLocks noGrp="1"/>
          </p:cNvSpPr>
          <p:nvPr>
            <p:ph type="sldNum" sz="quarter" idx="10"/>
          </p:nvPr>
        </p:nvSpPr>
        <p:spPr/>
        <p:txBody>
          <a:bodyPr/>
          <a:lstStyle/>
          <a:p>
            <a:fld id="{CD5C2C6A-549B-466D-860B-F1D5807831AD}" type="slidenum">
              <a:rPr lang="en-US" smtClean="0"/>
              <a:t>12</a:t>
            </a:fld>
            <a:endParaRPr lang="en-US"/>
          </a:p>
        </p:txBody>
      </p:sp>
    </p:spTree>
    <p:extLst>
      <p:ext uri="{BB962C8B-B14F-4D97-AF65-F5344CB8AC3E}">
        <p14:creationId xmlns:p14="http://schemas.microsoft.com/office/powerpoint/2010/main" val="2400117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took a little while to get the contract approved and out the door – Woody Woodgate is going to write the Career Counselor course for me, so he and I will be collaborating on that. </a:t>
            </a:r>
          </a:p>
          <a:p>
            <a:endParaRPr lang="en-US" dirty="0"/>
          </a:p>
          <a:p>
            <a:r>
              <a:rPr lang="en-US" dirty="0"/>
              <a:t>I hope to have the course available in Canvas by February – we will pay for the credits for people who want to take the course for the first year at least.</a:t>
            </a:r>
          </a:p>
        </p:txBody>
      </p:sp>
      <p:sp>
        <p:nvSpPr>
          <p:cNvPr id="4" name="Slide Number Placeholder 3"/>
          <p:cNvSpPr>
            <a:spLocks noGrp="1"/>
          </p:cNvSpPr>
          <p:nvPr>
            <p:ph type="sldNum" sz="quarter" idx="10"/>
          </p:nvPr>
        </p:nvSpPr>
        <p:spPr/>
        <p:txBody>
          <a:bodyPr/>
          <a:lstStyle/>
          <a:p>
            <a:fld id="{CD5C2C6A-549B-466D-860B-F1D5807831AD}" type="slidenum">
              <a:rPr lang="en-US" smtClean="0"/>
              <a:t>13</a:t>
            </a:fld>
            <a:endParaRPr lang="en-US"/>
          </a:p>
        </p:txBody>
      </p:sp>
    </p:spTree>
    <p:extLst>
      <p:ext uri="{BB962C8B-B14F-4D97-AF65-F5344CB8AC3E}">
        <p14:creationId xmlns:p14="http://schemas.microsoft.com/office/powerpoint/2010/main" val="20973844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10"/>
          </p:nvPr>
        </p:nvSpPr>
        <p:spPr/>
        <p:txBody>
          <a:bodyPr/>
          <a:lstStyle/>
          <a:p>
            <a:fld id="{CD5C2C6A-549B-466D-860B-F1D5807831AD}" type="slidenum">
              <a:rPr lang="en-US" smtClean="0"/>
              <a:t>14</a:t>
            </a:fld>
            <a:endParaRPr lang="en-US"/>
          </a:p>
        </p:txBody>
      </p:sp>
    </p:spTree>
    <p:extLst>
      <p:ext uri="{BB962C8B-B14F-4D97-AF65-F5344CB8AC3E}">
        <p14:creationId xmlns:p14="http://schemas.microsoft.com/office/powerpoint/2010/main" val="765365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An Excellent Education for Every Student Every Day</a:t>
            </a: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B7AB3E-3E92-4553-BAA2-302AC4B5F5B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08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An Excellent Education for Every Student Every Day</a:t>
            </a: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B7AB3E-3E92-4553-BAA2-302AC4B5F5B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2581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early June DEED applied to Advance CTE, the longest-standing national non-profit representing State CTE Directors and state leaders or CTE,  for a small grant</a:t>
            </a:r>
          </a:p>
        </p:txBody>
      </p:sp>
      <p:sp>
        <p:nvSpPr>
          <p:cNvPr id="4" name="Slide Number Placeholder 3"/>
          <p:cNvSpPr>
            <a:spLocks noGrp="1"/>
          </p:cNvSpPr>
          <p:nvPr>
            <p:ph type="sldNum" sz="quarter" idx="10"/>
          </p:nvPr>
        </p:nvSpPr>
        <p:spPr/>
        <p:txBody>
          <a:bodyPr/>
          <a:lstStyle/>
          <a:p>
            <a:fld id="{CD5C2C6A-549B-466D-860B-F1D5807831AD}" type="slidenum">
              <a:rPr lang="en-US" smtClean="0"/>
              <a:t>4</a:t>
            </a:fld>
            <a:endParaRPr lang="en-US"/>
          </a:p>
        </p:txBody>
      </p:sp>
    </p:spTree>
    <p:extLst>
      <p:ext uri="{BB962C8B-B14F-4D97-AF65-F5344CB8AC3E}">
        <p14:creationId xmlns:p14="http://schemas.microsoft.com/office/powerpoint/2010/main" val="2141197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grant had two parts - </a:t>
            </a:r>
          </a:p>
        </p:txBody>
      </p:sp>
      <p:sp>
        <p:nvSpPr>
          <p:cNvPr id="4" name="Slide Number Placeholder 3"/>
          <p:cNvSpPr>
            <a:spLocks noGrp="1"/>
          </p:cNvSpPr>
          <p:nvPr>
            <p:ph type="sldNum" sz="quarter" idx="10"/>
          </p:nvPr>
        </p:nvSpPr>
        <p:spPr/>
        <p:txBody>
          <a:bodyPr/>
          <a:lstStyle/>
          <a:p>
            <a:fld id="{CD5C2C6A-549B-466D-860B-F1D5807831AD}" type="slidenum">
              <a:rPr lang="en-US" smtClean="0"/>
              <a:t>5</a:t>
            </a:fld>
            <a:endParaRPr lang="en-US"/>
          </a:p>
        </p:txBody>
      </p:sp>
    </p:spTree>
    <p:extLst>
      <p:ext uri="{BB962C8B-B14F-4D97-AF65-F5344CB8AC3E}">
        <p14:creationId xmlns:p14="http://schemas.microsoft.com/office/powerpoint/2010/main" val="1976609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were 5 recipients of this grant.    Alaska was awarded the full $23,000</a:t>
            </a:r>
          </a:p>
          <a:p>
            <a:r>
              <a:rPr lang="en-US" dirty="0"/>
              <a:t>It’s my first grant.</a:t>
            </a:r>
          </a:p>
        </p:txBody>
      </p:sp>
      <p:sp>
        <p:nvSpPr>
          <p:cNvPr id="4" name="Slide Number Placeholder 3"/>
          <p:cNvSpPr>
            <a:spLocks noGrp="1"/>
          </p:cNvSpPr>
          <p:nvPr>
            <p:ph type="sldNum" sz="quarter" idx="10"/>
          </p:nvPr>
        </p:nvSpPr>
        <p:spPr/>
        <p:txBody>
          <a:bodyPr/>
          <a:lstStyle/>
          <a:p>
            <a:fld id="{CD5C2C6A-549B-466D-860B-F1D5807831AD}" type="slidenum">
              <a:rPr lang="en-US" smtClean="0"/>
              <a:t>6</a:t>
            </a:fld>
            <a:endParaRPr lang="en-US"/>
          </a:p>
        </p:txBody>
      </p:sp>
    </p:spTree>
    <p:extLst>
      <p:ext uri="{BB962C8B-B14F-4D97-AF65-F5344CB8AC3E}">
        <p14:creationId xmlns:p14="http://schemas.microsoft.com/office/powerpoint/2010/main" val="31268353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Alaska decided to focus on Career Counseling for our schools that are missing a dedicated career counselor – over 50% of schools.  In these schools, we know that a variety of people may be taking on this responsibility under “other duties as assigned”.  This potentially affects a large number of our schools and students.</a:t>
            </a:r>
          </a:p>
        </p:txBody>
      </p:sp>
      <p:sp>
        <p:nvSpPr>
          <p:cNvPr id="4" name="Slide Number Placeholder 3"/>
          <p:cNvSpPr>
            <a:spLocks noGrp="1"/>
          </p:cNvSpPr>
          <p:nvPr>
            <p:ph type="sldNum" sz="quarter" idx="10"/>
          </p:nvPr>
        </p:nvSpPr>
        <p:spPr/>
        <p:txBody>
          <a:bodyPr/>
          <a:lstStyle/>
          <a:p>
            <a:fld id="{CD5C2C6A-549B-466D-860B-F1D5807831AD}" type="slidenum">
              <a:rPr lang="en-US" smtClean="0"/>
              <a:t>7</a:t>
            </a:fld>
            <a:endParaRPr lang="en-US"/>
          </a:p>
        </p:txBody>
      </p:sp>
    </p:spTree>
    <p:extLst>
      <p:ext uri="{BB962C8B-B14F-4D97-AF65-F5344CB8AC3E}">
        <p14:creationId xmlns:p14="http://schemas.microsoft.com/office/powerpoint/2010/main" val="1332989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decided to create a compact, accessible course that might help support staff at schools with no career counselors learn about career counseling and how to set up a program, and to provide materials that would support the creation and maintenance of a career counseling program.  In this way, someone new to this responsibility wouldn’t have to start from scratch and figure it all out by themselves.</a:t>
            </a:r>
          </a:p>
        </p:txBody>
      </p:sp>
      <p:sp>
        <p:nvSpPr>
          <p:cNvPr id="4" name="Slide Number Placeholder 3"/>
          <p:cNvSpPr>
            <a:spLocks noGrp="1"/>
          </p:cNvSpPr>
          <p:nvPr>
            <p:ph type="sldNum" sz="quarter" idx="10"/>
          </p:nvPr>
        </p:nvSpPr>
        <p:spPr/>
        <p:txBody>
          <a:bodyPr/>
          <a:lstStyle/>
          <a:p>
            <a:fld id="{CD5C2C6A-549B-466D-860B-F1D5807831AD}" type="slidenum">
              <a:rPr lang="en-US" smtClean="0"/>
              <a:t>8</a:t>
            </a:fld>
            <a:endParaRPr lang="en-US"/>
          </a:p>
        </p:txBody>
      </p:sp>
    </p:spTree>
    <p:extLst>
      <p:ext uri="{BB962C8B-B14F-4D97-AF65-F5344CB8AC3E}">
        <p14:creationId xmlns:p14="http://schemas.microsoft.com/office/powerpoint/2010/main" val="1068029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chat – as you think about this career counseling course – what is one thing you would do to make is successful, or one thing you would be sure to include, that career counselors need to know?  </a:t>
            </a:r>
          </a:p>
          <a:p>
            <a:endParaRPr lang="en-US" dirty="0"/>
          </a:p>
          <a:p>
            <a:r>
              <a:rPr lang="en-US" dirty="0"/>
              <a:t>You can type in the chat, or unmute and tell us!</a:t>
            </a:r>
          </a:p>
          <a:p>
            <a:endParaRPr lang="en-US" dirty="0"/>
          </a:p>
          <a:p>
            <a:endParaRPr lang="en-US" dirty="0"/>
          </a:p>
        </p:txBody>
      </p:sp>
      <p:sp>
        <p:nvSpPr>
          <p:cNvPr id="4" name="Slide Number Placeholder 3"/>
          <p:cNvSpPr>
            <a:spLocks noGrp="1"/>
          </p:cNvSpPr>
          <p:nvPr>
            <p:ph type="sldNum" sz="quarter" idx="10"/>
          </p:nvPr>
        </p:nvSpPr>
        <p:spPr/>
        <p:txBody>
          <a:bodyPr/>
          <a:lstStyle/>
          <a:p>
            <a:fld id="{CD5C2C6A-549B-466D-860B-F1D5807831AD}" type="slidenum">
              <a:rPr lang="en-US" smtClean="0"/>
              <a:t>9</a:t>
            </a:fld>
            <a:endParaRPr lang="en-US"/>
          </a:p>
        </p:txBody>
      </p:sp>
    </p:spTree>
    <p:extLst>
      <p:ext uri="{BB962C8B-B14F-4D97-AF65-F5344CB8AC3E}">
        <p14:creationId xmlns:p14="http://schemas.microsoft.com/office/powerpoint/2010/main" val="1200368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8" name="Slide Number Placeholder 5"/>
          <p:cNvSpPr>
            <a:spLocks noGrp="1"/>
          </p:cNvSpPr>
          <p:nvPr>
            <p:ph type="sldNum" sz="quarter" idx="4"/>
          </p:nvPr>
        </p:nvSpPr>
        <p:spPr>
          <a:xfrm>
            <a:off x="6457950" y="6405335"/>
            <a:ext cx="2057400" cy="365125"/>
          </a:xfrm>
          <a:prstGeom prst="rect">
            <a:avLst/>
          </a:prstGeom>
        </p:spPr>
        <p:txBody>
          <a:bodyPr vert="horz" lIns="91440" tIns="45720" rIns="91440" bIns="45720" rtlCol="0" anchor="b"/>
          <a:lstStyle>
            <a:lvl1pPr algn="r">
              <a:defRPr sz="1200">
                <a:solidFill>
                  <a:srgbClr val="4F4F4F"/>
                </a:solidFill>
              </a:defRPr>
            </a:lvl1pPr>
          </a:lstStyle>
          <a:p>
            <a:fld id="{8F70FDB2-A6A2-4330-993F-395761078E77}" type="slidenum">
              <a:rPr lang="en-US" smtClean="0"/>
              <a:pPr/>
              <a:t>‹#›</a:t>
            </a:fld>
            <a:endParaRPr lang="en-US" dirty="0"/>
          </a:p>
        </p:txBody>
      </p:sp>
      <p:sp>
        <p:nvSpPr>
          <p:cNvPr id="19" name="Footer Placeholder 4"/>
          <p:cNvSpPr>
            <a:spLocks noGrp="1"/>
          </p:cNvSpPr>
          <p:nvPr>
            <p:ph type="ftr" sz="quarter" idx="3"/>
          </p:nvPr>
        </p:nvSpPr>
        <p:spPr>
          <a:xfrm>
            <a:off x="2775857" y="6405334"/>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Tree>
    <p:extLst>
      <p:ext uri="{BB962C8B-B14F-4D97-AF65-F5344CB8AC3E}">
        <p14:creationId xmlns:p14="http://schemas.microsoft.com/office/powerpoint/2010/main" val="805968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5"/>
          <p:cNvSpPr>
            <a:spLocks noGrp="1"/>
          </p:cNvSpPr>
          <p:nvPr>
            <p:ph type="sldNum" sz="quarter" idx="4"/>
          </p:nvPr>
        </p:nvSpPr>
        <p:spPr>
          <a:xfrm>
            <a:off x="6457950" y="6405335"/>
            <a:ext cx="2057400" cy="365125"/>
          </a:xfrm>
          <a:prstGeom prst="rect">
            <a:avLst/>
          </a:prstGeom>
        </p:spPr>
        <p:txBody>
          <a:bodyPr vert="horz" lIns="91440" tIns="45720" rIns="91440" bIns="45720" rtlCol="0" anchor="b"/>
          <a:lstStyle>
            <a:lvl1pPr algn="r">
              <a:defRPr sz="1200">
                <a:solidFill>
                  <a:srgbClr val="4F4F4F"/>
                </a:solidFill>
              </a:defRPr>
            </a:lvl1pPr>
          </a:lstStyle>
          <a:p>
            <a:fld id="{8F70FDB2-A6A2-4330-993F-395761078E77}" type="slidenum">
              <a:rPr lang="en-US" smtClean="0"/>
              <a:pPr/>
              <a:t>‹#›</a:t>
            </a:fld>
            <a:endParaRPr lang="en-US" dirty="0"/>
          </a:p>
        </p:txBody>
      </p:sp>
      <p:sp>
        <p:nvSpPr>
          <p:cNvPr id="15" name="Footer Placeholder 4"/>
          <p:cNvSpPr>
            <a:spLocks noGrp="1"/>
          </p:cNvSpPr>
          <p:nvPr>
            <p:ph type="ftr" sz="quarter" idx="3"/>
          </p:nvPr>
        </p:nvSpPr>
        <p:spPr>
          <a:xfrm>
            <a:off x="2775857" y="6405334"/>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Tree>
    <p:extLst>
      <p:ext uri="{BB962C8B-B14F-4D97-AF65-F5344CB8AC3E}">
        <p14:creationId xmlns:p14="http://schemas.microsoft.com/office/powerpoint/2010/main" val="2332374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rgbClr val="4F4F4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4" name="Slide Number Placeholder 5"/>
          <p:cNvSpPr>
            <a:spLocks noGrp="1"/>
          </p:cNvSpPr>
          <p:nvPr>
            <p:ph type="sldNum" sz="quarter" idx="4"/>
          </p:nvPr>
        </p:nvSpPr>
        <p:spPr>
          <a:xfrm>
            <a:off x="6457950" y="6405335"/>
            <a:ext cx="2057400" cy="365125"/>
          </a:xfrm>
          <a:prstGeom prst="rect">
            <a:avLst/>
          </a:prstGeom>
        </p:spPr>
        <p:txBody>
          <a:bodyPr vert="horz" lIns="91440" tIns="45720" rIns="91440" bIns="45720" rtlCol="0" anchor="b"/>
          <a:lstStyle>
            <a:lvl1pPr algn="r">
              <a:defRPr sz="1200">
                <a:solidFill>
                  <a:srgbClr val="4F4F4F"/>
                </a:solidFill>
              </a:defRPr>
            </a:lvl1pPr>
          </a:lstStyle>
          <a:p>
            <a:fld id="{8F70FDB2-A6A2-4330-993F-395761078E77}" type="slidenum">
              <a:rPr lang="en-US" smtClean="0"/>
              <a:pPr/>
              <a:t>‹#›</a:t>
            </a:fld>
            <a:endParaRPr lang="en-US" dirty="0"/>
          </a:p>
        </p:txBody>
      </p:sp>
      <p:sp>
        <p:nvSpPr>
          <p:cNvPr id="15" name="Footer Placeholder 4"/>
          <p:cNvSpPr>
            <a:spLocks noGrp="1"/>
          </p:cNvSpPr>
          <p:nvPr>
            <p:ph type="ftr" sz="quarter" idx="3"/>
          </p:nvPr>
        </p:nvSpPr>
        <p:spPr>
          <a:xfrm>
            <a:off x="2771095" y="6405335"/>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Tree>
    <p:extLst>
      <p:ext uri="{BB962C8B-B14F-4D97-AF65-F5344CB8AC3E}">
        <p14:creationId xmlns:p14="http://schemas.microsoft.com/office/powerpoint/2010/main" val="294467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5"/>
          <p:cNvSpPr>
            <a:spLocks noGrp="1"/>
          </p:cNvSpPr>
          <p:nvPr>
            <p:ph type="sldNum" sz="quarter" idx="4"/>
          </p:nvPr>
        </p:nvSpPr>
        <p:spPr>
          <a:xfrm>
            <a:off x="6457950" y="6405335"/>
            <a:ext cx="2057400" cy="365125"/>
          </a:xfrm>
          <a:prstGeom prst="rect">
            <a:avLst/>
          </a:prstGeom>
        </p:spPr>
        <p:txBody>
          <a:bodyPr vert="horz" lIns="91440" tIns="45720" rIns="91440" bIns="45720" rtlCol="0" anchor="b"/>
          <a:lstStyle>
            <a:lvl1pPr algn="r">
              <a:defRPr sz="1200">
                <a:solidFill>
                  <a:srgbClr val="4F4F4F"/>
                </a:solidFill>
              </a:defRPr>
            </a:lvl1pPr>
          </a:lstStyle>
          <a:p>
            <a:fld id="{8F70FDB2-A6A2-4330-993F-395761078E77}" type="slidenum">
              <a:rPr lang="en-US" smtClean="0"/>
              <a:pPr/>
              <a:t>‹#›</a:t>
            </a:fld>
            <a:endParaRPr lang="en-US" dirty="0"/>
          </a:p>
        </p:txBody>
      </p:sp>
      <p:sp>
        <p:nvSpPr>
          <p:cNvPr id="16" name="Footer Placeholder 4"/>
          <p:cNvSpPr>
            <a:spLocks noGrp="1"/>
          </p:cNvSpPr>
          <p:nvPr>
            <p:ph type="ftr" sz="quarter" idx="3"/>
          </p:nvPr>
        </p:nvSpPr>
        <p:spPr>
          <a:xfrm>
            <a:off x="2775857" y="6405335"/>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Tree>
    <p:extLst>
      <p:ext uri="{BB962C8B-B14F-4D97-AF65-F5344CB8AC3E}">
        <p14:creationId xmlns:p14="http://schemas.microsoft.com/office/powerpoint/2010/main" val="1827564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dirty="0"/>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Slide Number Placeholder 5"/>
          <p:cNvSpPr>
            <a:spLocks noGrp="1"/>
          </p:cNvSpPr>
          <p:nvPr>
            <p:ph type="sldNum" sz="quarter" idx="10"/>
          </p:nvPr>
        </p:nvSpPr>
        <p:spPr>
          <a:xfrm>
            <a:off x="6457950" y="6405335"/>
            <a:ext cx="2057400" cy="365125"/>
          </a:xfrm>
          <a:prstGeom prst="rect">
            <a:avLst/>
          </a:prstGeom>
        </p:spPr>
        <p:txBody>
          <a:bodyPr vert="horz" lIns="91440" tIns="45720" rIns="91440" bIns="45720" rtlCol="0" anchor="b"/>
          <a:lstStyle>
            <a:lvl1pPr algn="r">
              <a:defRPr sz="1200">
                <a:solidFill>
                  <a:srgbClr val="4F4F4F"/>
                </a:solidFill>
              </a:defRPr>
            </a:lvl1pPr>
          </a:lstStyle>
          <a:p>
            <a:fld id="{8F70FDB2-A6A2-4330-993F-395761078E77}" type="slidenum">
              <a:rPr lang="en-US" smtClean="0"/>
              <a:pPr/>
              <a:t>‹#›</a:t>
            </a:fld>
            <a:endParaRPr lang="en-US" dirty="0"/>
          </a:p>
        </p:txBody>
      </p:sp>
      <p:sp>
        <p:nvSpPr>
          <p:cNvPr id="18" name="Footer Placeholder 4"/>
          <p:cNvSpPr>
            <a:spLocks noGrp="1"/>
          </p:cNvSpPr>
          <p:nvPr>
            <p:ph type="ftr" sz="quarter" idx="11"/>
          </p:nvPr>
        </p:nvSpPr>
        <p:spPr>
          <a:xfrm>
            <a:off x="2777048" y="6405335"/>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Tree>
    <p:extLst>
      <p:ext uri="{BB962C8B-B14F-4D97-AF65-F5344CB8AC3E}">
        <p14:creationId xmlns:p14="http://schemas.microsoft.com/office/powerpoint/2010/main" val="4101213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3" name="Slide Number Placeholder 5"/>
          <p:cNvSpPr>
            <a:spLocks noGrp="1"/>
          </p:cNvSpPr>
          <p:nvPr>
            <p:ph type="sldNum" sz="quarter" idx="4"/>
          </p:nvPr>
        </p:nvSpPr>
        <p:spPr>
          <a:xfrm>
            <a:off x="6457950" y="6405335"/>
            <a:ext cx="2057400" cy="365125"/>
          </a:xfrm>
          <a:prstGeom prst="rect">
            <a:avLst/>
          </a:prstGeom>
        </p:spPr>
        <p:txBody>
          <a:bodyPr vert="horz" lIns="91440" tIns="45720" rIns="91440" bIns="45720" rtlCol="0" anchor="b"/>
          <a:lstStyle>
            <a:lvl1pPr algn="r">
              <a:defRPr sz="1200">
                <a:solidFill>
                  <a:srgbClr val="4F4F4F"/>
                </a:solidFill>
              </a:defRPr>
            </a:lvl1pPr>
          </a:lstStyle>
          <a:p>
            <a:fld id="{8F70FDB2-A6A2-4330-993F-395761078E77}" type="slidenum">
              <a:rPr lang="en-US" smtClean="0"/>
              <a:pPr/>
              <a:t>‹#›</a:t>
            </a:fld>
            <a:endParaRPr lang="en-US" dirty="0"/>
          </a:p>
        </p:txBody>
      </p:sp>
      <p:sp>
        <p:nvSpPr>
          <p:cNvPr id="14" name="Footer Placeholder 4"/>
          <p:cNvSpPr>
            <a:spLocks noGrp="1"/>
          </p:cNvSpPr>
          <p:nvPr>
            <p:ph type="ftr" sz="quarter" idx="3"/>
          </p:nvPr>
        </p:nvSpPr>
        <p:spPr>
          <a:xfrm>
            <a:off x="2775857" y="6405335"/>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Tree>
    <p:extLst>
      <p:ext uri="{BB962C8B-B14F-4D97-AF65-F5344CB8AC3E}">
        <p14:creationId xmlns:p14="http://schemas.microsoft.com/office/powerpoint/2010/main" val="294811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6457950" y="6405335"/>
            <a:ext cx="2057400" cy="365125"/>
          </a:xfrm>
          <a:prstGeom prst="rect">
            <a:avLst/>
          </a:prstGeom>
        </p:spPr>
        <p:txBody>
          <a:bodyPr vert="horz" lIns="91440" tIns="45720" rIns="91440" bIns="45720" rtlCol="0" anchor="b"/>
          <a:lstStyle>
            <a:lvl1pPr algn="r">
              <a:defRPr sz="1200">
                <a:solidFill>
                  <a:srgbClr val="4F4F4F"/>
                </a:solidFill>
              </a:defRPr>
            </a:lvl1pPr>
          </a:lstStyle>
          <a:p>
            <a:fld id="{8F70FDB2-A6A2-4330-993F-395761078E77}" type="slidenum">
              <a:rPr lang="en-US" smtClean="0"/>
              <a:pPr/>
              <a:t>‹#›</a:t>
            </a:fld>
            <a:endParaRPr lang="en-US" dirty="0"/>
          </a:p>
        </p:txBody>
      </p:sp>
      <p:sp>
        <p:nvSpPr>
          <p:cNvPr id="13" name="Footer Placeholder 4"/>
          <p:cNvSpPr>
            <a:spLocks noGrp="1"/>
          </p:cNvSpPr>
          <p:nvPr>
            <p:ph type="ftr" sz="quarter" idx="3"/>
          </p:nvPr>
        </p:nvSpPr>
        <p:spPr>
          <a:xfrm>
            <a:off x="2775048" y="6405334"/>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Tree>
    <p:extLst>
      <p:ext uri="{BB962C8B-B14F-4D97-AF65-F5344CB8AC3E}">
        <p14:creationId xmlns:p14="http://schemas.microsoft.com/office/powerpoint/2010/main" val="1848000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5" name="Slide Number Placeholder 5"/>
          <p:cNvSpPr>
            <a:spLocks noGrp="1"/>
          </p:cNvSpPr>
          <p:nvPr>
            <p:ph type="sldNum" sz="quarter" idx="4"/>
          </p:nvPr>
        </p:nvSpPr>
        <p:spPr>
          <a:xfrm>
            <a:off x="6457950" y="6405335"/>
            <a:ext cx="2057400" cy="365125"/>
          </a:xfrm>
          <a:prstGeom prst="rect">
            <a:avLst/>
          </a:prstGeom>
        </p:spPr>
        <p:txBody>
          <a:bodyPr vert="horz" lIns="91440" tIns="45720" rIns="91440" bIns="45720" rtlCol="0" anchor="b"/>
          <a:lstStyle>
            <a:lvl1pPr algn="r">
              <a:defRPr sz="1200">
                <a:solidFill>
                  <a:srgbClr val="4F4F4F"/>
                </a:solidFill>
              </a:defRPr>
            </a:lvl1pPr>
          </a:lstStyle>
          <a:p>
            <a:fld id="{8F70FDB2-A6A2-4330-993F-395761078E77}" type="slidenum">
              <a:rPr lang="en-US" smtClean="0"/>
              <a:pPr/>
              <a:t>‹#›</a:t>
            </a:fld>
            <a:endParaRPr lang="en-US" dirty="0"/>
          </a:p>
        </p:txBody>
      </p:sp>
      <p:sp>
        <p:nvSpPr>
          <p:cNvPr id="16" name="Footer Placeholder 4"/>
          <p:cNvSpPr>
            <a:spLocks noGrp="1"/>
          </p:cNvSpPr>
          <p:nvPr>
            <p:ph type="ftr" sz="quarter" idx="3"/>
          </p:nvPr>
        </p:nvSpPr>
        <p:spPr>
          <a:xfrm>
            <a:off x="2777622" y="6405335"/>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Tree>
    <p:extLst>
      <p:ext uri="{BB962C8B-B14F-4D97-AF65-F5344CB8AC3E}">
        <p14:creationId xmlns:p14="http://schemas.microsoft.com/office/powerpoint/2010/main" val="2823174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5" name="Slide Number Placeholder 5"/>
          <p:cNvSpPr>
            <a:spLocks noGrp="1"/>
          </p:cNvSpPr>
          <p:nvPr>
            <p:ph type="sldNum" sz="quarter" idx="4"/>
          </p:nvPr>
        </p:nvSpPr>
        <p:spPr>
          <a:xfrm>
            <a:off x="6457950" y="6405335"/>
            <a:ext cx="2057400" cy="365125"/>
          </a:xfrm>
          <a:prstGeom prst="rect">
            <a:avLst/>
          </a:prstGeom>
        </p:spPr>
        <p:txBody>
          <a:bodyPr vert="horz" lIns="91440" tIns="45720" rIns="91440" bIns="45720" rtlCol="0" anchor="b"/>
          <a:lstStyle>
            <a:lvl1pPr algn="r">
              <a:defRPr sz="1200">
                <a:solidFill>
                  <a:srgbClr val="4F4F4F"/>
                </a:solidFill>
              </a:defRPr>
            </a:lvl1pPr>
          </a:lstStyle>
          <a:p>
            <a:fld id="{8F70FDB2-A6A2-4330-993F-395761078E77}" type="slidenum">
              <a:rPr lang="en-US" smtClean="0"/>
              <a:pPr/>
              <a:t>‹#›</a:t>
            </a:fld>
            <a:endParaRPr lang="en-US" dirty="0"/>
          </a:p>
        </p:txBody>
      </p:sp>
      <p:sp>
        <p:nvSpPr>
          <p:cNvPr id="16" name="Footer Placeholder 4"/>
          <p:cNvSpPr>
            <a:spLocks noGrp="1"/>
          </p:cNvSpPr>
          <p:nvPr>
            <p:ph type="ftr" sz="quarter" idx="3"/>
          </p:nvPr>
        </p:nvSpPr>
        <p:spPr>
          <a:xfrm>
            <a:off x="2777622" y="6405334"/>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Tree>
    <p:extLst>
      <p:ext uri="{BB962C8B-B14F-4D97-AF65-F5344CB8AC3E}">
        <p14:creationId xmlns:p14="http://schemas.microsoft.com/office/powerpoint/2010/main" val="1811036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441474" y="6405335"/>
            <a:ext cx="2057400" cy="365125"/>
          </a:xfrm>
          <a:prstGeom prst="rect">
            <a:avLst/>
          </a:prstGeom>
        </p:spPr>
        <p:txBody>
          <a:bodyPr vert="horz" lIns="91440" tIns="45720" rIns="91440" bIns="45720" rtlCol="0" anchor="b"/>
          <a:lstStyle>
            <a:lvl1pPr algn="r">
              <a:defRPr sz="1200">
                <a:solidFill>
                  <a:srgbClr val="4F4F4F"/>
                </a:solidFill>
              </a:defRPr>
            </a:lvl1pPr>
          </a:lstStyle>
          <a:p>
            <a:fld id="{8F70FDB2-A6A2-4330-993F-395761078E77}" type="slidenum">
              <a:rPr lang="en-US" smtClean="0"/>
              <a:pPr/>
              <a:t>‹#›</a:t>
            </a:fld>
            <a:endParaRPr lang="en-US" dirty="0"/>
          </a:p>
        </p:txBody>
      </p:sp>
      <p:pic>
        <p:nvPicPr>
          <p:cNvPr id="7" name="Picture 6"/>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80427" y="6147471"/>
            <a:ext cx="670687" cy="627524"/>
          </a:xfrm>
          <a:prstGeom prst="rect">
            <a:avLst/>
          </a:prstGeom>
          <a:effectLst/>
        </p:spPr>
      </p:pic>
      <p:sp>
        <p:nvSpPr>
          <p:cNvPr id="8" name="Footer Placeholder 4"/>
          <p:cNvSpPr>
            <a:spLocks noGrp="1"/>
          </p:cNvSpPr>
          <p:nvPr>
            <p:ph type="ftr" sz="quarter" idx="3"/>
          </p:nvPr>
        </p:nvSpPr>
        <p:spPr>
          <a:xfrm>
            <a:off x="2775857" y="6401706"/>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pic>
        <p:nvPicPr>
          <p:cNvPr id="9" name="Picture 8" descr="Picture 8"/>
          <p:cNvPicPr>
            <a:picLocks noChangeAspect="1"/>
          </p:cNvPicPr>
          <p:nvPr userDrawn="1"/>
        </p:nvPicPr>
        <p:blipFill>
          <a:blip r:embed="rId12"/>
          <a:stretch>
            <a:fillRect/>
          </a:stretch>
        </p:blipFill>
        <p:spPr>
          <a:xfrm>
            <a:off x="8515350" y="6246592"/>
            <a:ext cx="546249" cy="520239"/>
          </a:xfrm>
          <a:prstGeom prst="rect">
            <a:avLst/>
          </a:prstGeom>
          <a:ln w="12700">
            <a:miter lim="400000"/>
          </a:ln>
        </p:spPr>
      </p:pic>
    </p:spTree>
    <p:extLst>
      <p:ext uri="{BB962C8B-B14F-4D97-AF65-F5344CB8AC3E}">
        <p14:creationId xmlns:p14="http://schemas.microsoft.com/office/powerpoint/2010/main" val="5826955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dt="0"/>
  <p:txStyles>
    <p:titleStyle>
      <a:lvl1pPr algn="l" defTabSz="914400" rtl="0" eaLnBrk="1" latinLnBrk="0" hangingPunct="1">
        <a:lnSpc>
          <a:spcPct val="90000"/>
        </a:lnSpc>
        <a:spcBef>
          <a:spcPct val="0"/>
        </a:spcBef>
        <a:buNone/>
        <a:defRPr sz="4400" kern="1200">
          <a:solidFill>
            <a:srgbClr val="4F4F4F"/>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4F4F4F"/>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4F4F4F"/>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4F4F4F"/>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4F4F4F"/>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4F4F4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https://us02web.zoom.us/rec/share/0TMXuQsfNeHO449FVMefM4NlVrZ0ojCPPxdNKWZts_JDfU4WURwU0U-WJQlt5h9u.Lr6kxkTsKQds2EA0"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Sheila.box@alaska.gov"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16431"/>
            <a:ext cx="7772400" cy="1135842"/>
          </a:xfrm>
        </p:spPr>
        <p:txBody>
          <a:bodyPr>
            <a:normAutofit/>
          </a:bodyPr>
          <a:lstStyle/>
          <a:p>
            <a:r>
              <a:rPr lang="en-US" sz="4400" dirty="0">
                <a:solidFill>
                  <a:schemeClr val="accent1">
                    <a:lumMod val="75000"/>
                  </a:schemeClr>
                </a:solidFill>
              </a:rPr>
              <a:t>TRACCS</a:t>
            </a:r>
          </a:p>
        </p:txBody>
      </p:sp>
      <p:sp>
        <p:nvSpPr>
          <p:cNvPr id="4" name="Footer Placeholder 4"/>
          <p:cNvSpPr>
            <a:spLocks noGrp="1"/>
          </p:cNvSpPr>
          <p:nvPr>
            <p:ph type="ftr" sz="quarter" idx="3"/>
          </p:nvPr>
        </p:nvSpPr>
        <p:spPr>
          <a:xfrm>
            <a:off x="2775857" y="6378557"/>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cxnSp>
        <p:nvCxnSpPr>
          <p:cNvPr id="6" name="Straight Connector 5" descr="&quot;&quot;"/>
          <p:cNvCxnSpPr/>
          <p:nvPr/>
        </p:nvCxnSpPr>
        <p:spPr>
          <a:xfrm>
            <a:off x="0" y="1122363"/>
            <a:ext cx="7022592"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7" name="Picture 6" descr="Learning that works for Alaska CTE"/>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4133" y="332531"/>
            <a:ext cx="3206027" cy="1224826"/>
          </a:xfrm>
          <a:prstGeom prst="rect">
            <a:avLst/>
          </a:prstGeom>
        </p:spPr>
      </p:pic>
      <p:sp>
        <p:nvSpPr>
          <p:cNvPr id="8" name="TextBox 7">
            <a:extLst>
              <a:ext uri="{FF2B5EF4-FFF2-40B4-BE49-F238E27FC236}">
                <a16:creationId xmlns:a16="http://schemas.microsoft.com/office/drawing/2014/main" id="{5360E5B6-F16A-4EC6-A356-DFDB01CFC403}"/>
              </a:ext>
            </a:extLst>
          </p:cNvPr>
          <p:cNvSpPr txBox="1"/>
          <p:nvPr/>
        </p:nvSpPr>
        <p:spPr>
          <a:xfrm>
            <a:off x="685800" y="1881346"/>
            <a:ext cx="7456867" cy="4524315"/>
          </a:xfrm>
          <a:prstGeom prst="rect">
            <a:avLst/>
          </a:prstGeom>
          <a:noFill/>
        </p:spPr>
        <p:txBody>
          <a:bodyPr wrap="square">
            <a:spAutoFit/>
          </a:bodyPr>
          <a:lstStyle/>
          <a:p>
            <a:pPr algn="ctr"/>
            <a:r>
              <a:rPr lang="en-US" sz="3200" dirty="0"/>
              <a:t>Training for Rural Staff to Activate Career Counseling in Schools</a:t>
            </a:r>
          </a:p>
          <a:p>
            <a:pPr algn="ctr"/>
            <a:endParaRPr lang="en-US" sz="3600" dirty="0"/>
          </a:p>
          <a:p>
            <a:pPr algn="ctr"/>
            <a:endParaRPr lang="en-US" sz="3600" dirty="0"/>
          </a:p>
          <a:p>
            <a:pPr algn="ctr"/>
            <a:endParaRPr lang="en-US" sz="3600" dirty="0"/>
          </a:p>
          <a:p>
            <a:pPr algn="ctr"/>
            <a:r>
              <a:rPr lang="en-US" sz="2000" dirty="0"/>
              <a:t>Alaska Department of Education &amp; Early Development</a:t>
            </a:r>
          </a:p>
          <a:p>
            <a:pPr algn="ctr"/>
            <a:r>
              <a:rPr lang="en-US" sz="2000" dirty="0"/>
              <a:t>Fall Collaborative Chat TA Series</a:t>
            </a:r>
          </a:p>
          <a:p>
            <a:pPr algn="ctr"/>
            <a:r>
              <a:rPr lang="en-US" sz="2000" dirty="0"/>
              <a:t>November 10, 2021</a:t>
            </a:r>
          </a:p>
          <a:p>
            <a:pPr algn="ctr"/>
            <a:endParaRPr lang="en-US" sz="2000" dirty="0"/>
          </a:p>
          <a:p>
            <a:pPr algn="ctr"/>
            <a:r>
              <a:rPr lang="en-US" sz="1800" u="sng" dirty="0">
                <a:solidFill>
                  <a:srgbClr val="0563C1"/>
                </a:solidFill>
                <a:effectLst/>
                <a:latin typeface="Arial Nova" panose="020B0504020202020204" pitchFamily="34" charset="0"/>
                <a:ea typeface="Calibri" panose="020F0502020204030204" pitchFamily="34" charset="0"/>
                <a:cs typeface="Calibri" panose="020F0502020204030204" pitchFamily="34" charset="0"/>
                <a:hlinkClick r:id="rId4"/>
              </a:rPr>
              <a:t>https://us02web.zoom.us/rec/share/0TMXuQsfNeHO449FVMefM4NlVrZ0ojCPPxdNKWZts_JDfU4WURwU0U-WJQlt5h9u.Lr6kxkTsKQds2EA0</a:t>
            </a:r>
            <a:r>
              <a:rPr lang="en-US" sz="1800" dirty="0">
                <a:effectLst/>
                <a:latin typeface="Arial Nova" panose="020B0504020202020204" pitchFamily="34" charset="0"/>
                <a:ea typeface="Calibri" panose="020F0502020204030204" pitchFamily="34" charset="0"/>
                <a:cs typeface="Calibri" panose="020F0502020204030204" pitchFamily="34" charset="0"/>
              </a:rPr>
              <a:t> </a:t>
            </a:r>
            <a:endParaRPr lang="en-US" sz="2000" dirty="0"/>
          </a:p>
        </p:txBody>
      </p:sp>
      <p:pic>
        <p:nvPicPr>
          <p:cNvPr id="11" name="Picture 10">
            <a:extLst>
              <a:ext uri="{FF2B5EF4-FFF2-40B4-BE49-F238E27FC236}">
                <a16:creationId xmlns:a16="http://schemas.microsoft.com/office/drawing/2014/main" id="{2FCE8EB4-94B9-400C-A006-4B967FDD1DBC}"/>
              </a:ext>
            </a:extLst>
          </p:cNvPr>
          <p:cNvPicPr>
            <a:picLocks noChangeAspect="1"/>
          </p:cNvPicPr>
          <p:nvPr/>
        </p:nvPicPr>
        <p:blipFill>
          <a:blip r:embed="rId5"/>
          <a:stretch>
            <a:fillRect/>
          </a:stretch>
        </p:blipFill>
        <p:spPr>
          <a:xfrm>
            <a:off x="1856232" y="2949102"/>
            <a:ext cx="5116001" cy="1362122"/>
          </a:xfrm>
          <a:prstGeom prst="rect">
            <a:avLst/>
          </a:prstGeom>
        </p:spPr>
      </p:pic>
    </p:spTree>
    <p:extLst>
      <p:ext uri="{BB962C8B-B14F-4D97-AF65-F5344CB8AC3E}">
        <p14:creationId xmlns:p14="http://schemas.microsoft.com/office/powerpoint/2010/main" val="854758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Map&#10;&#10;Description automatically generated">
            <a:extLst>
              <a:ext uri="{FF2B5EF4-FFF2-40B4-BE49-F238E27FC236}">
                <a16:creationId xmlns:a16="http://schemas.microsoft.com/office/drawing/2014/main" id="{953EE89B-464F-4614-8C67-4FC6528DA3B2}"/>
              </a:ext>
            </a:extLst>
          </p:cNvPr>
          <p:cNvPicPr>
            <a:picLocks noChangeAspect="1"/>
          </p:cNvPicPr>
          <p:nvPr/>
        </p:nvPicPr>
        <p:blipFill>
          <a:blip r:embed="rId3"/>
          <a:stretch>
            <a:fillRect/>
          </a:stretch>
        </p:blipFill>
        <p:spPr>
          <a:xfrm>
            <a:off x="1523846" y="649306"/>
            <a:ext cx="7438762" cy="5583935"/>
          </a:xfrm>
          <a:prstGeom prst="rect">
            <a:avLst/>
          </a:prstGeom>
        </p:spPr>
      </p:pic>
      <p:sp>
        <p:nvSpPr>
          <p:cNvPr id="7" name="Star: 5 Points 6">
            <a:extLst>
              <a:ext uri="{FF2B5EF4-FFF2-40B4-BE49-F238E27FC236}">
                <a16:creationId xmlns:a16="http://schemas.microsoft.com/office/drawing/2014/main" id="{8410DE6D-650D-4A38-BABD-9795A94F3CF3}"/>
              </a:ext>
            </a:extLst>
          </p:cNvPr>
          <p:cNvSpPr/>
          <p:nvPr/>
        </p:nvSpPr>
        <p:spPr>
          <a:xfrm>
            <a:off x="8057473" y="3972091"/>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9" name="Star: 5 Points 18">
            <a:extLst>
              <a:ext uri="{FF2B5EF4-FFF2-40B4-BE49-F238E27FC236}">
                <a16:creationId xmlns:a16="http://schemas.microsoft.com/office/drawing/2014/main" id="{6C1D3364-689B-4BEB-A031-FA8F38F149E5}"/>
              </a:ext>
            </a:extLst>
          </p:cNvPr>
          <p:cNvSpPr/>
          <p:nvPr/>
        </p:nvSpPr>
        <p:spPr>
          <a:xfrm>
            <a:off x="6435228" y="2814121"/>
            <a:ext cx="123940" cy="115678"/>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0" name="TextBox 19">
            <a:extLst>
              <a:ext uri="{FF2B5EF4-FFF2-40B4-BE49-F238E27FC236}">
                <a16:creationId xmlns:a16="http://schemas.microsoft.com/office/drawing/2014/main" id="{666679E7-141B-4B30-8CFC-63E43B3B5E25}"/>
              </a:ext>
            </a:extLst>
          </p:cNvPr>
          <p:cNvSpPr txBox="1"/>
          <p:nvPr/>
        </p:nvSpPr>
        <p:spPr>
          <a:xfrm>
            <a:off x="181392" y="1500628"/>
            <a:ext cx="2042160" cy="3693319"/>
          </a:xfrm>
          <a:prstGeom prst="rect">
            <a:avLst/>
          </a:prstGeom>
          <a:noFill/>
        </p:spPr>
        <p:txBody>
          <a:bodyPr wrap="square" rtlCol="0">
            <a:spAutoFit/>
          </a:bodyPr>
          <a:lstStyle/>
          <a:p>
            <a:r>
              <a:rPr lang="en-US" dirty="0"/>
              <a:t>Aleutian Region Aleutians East</a:t>
            </a:r>
          </a:p>
          <a:p>
            <a:r>
              <a:rPr lang="en-US" dirty="0"/>
              <a:t>Bristol Bay</a:t>
            </a:r>
          </a:p>
          <a:p>
            <a:r>
              <a:rPr lang="en-US" dirty="0"/>
              <a:t>Chugach</a:t>
            </a:r>
          </a:p>
          <a:p>
            <a:r>
              <a:rPr lang="en-US" dirty="0"/>
              <a:t>Copper River</a:t>
            </a:r>
          </a:p>
          <a:p>
            <a:r>
              <a:rPr lang="en-US" dirty="0"/>
              <a:t>Iditarod</a:t>
            </a:r>
          </a:p>
          <a:p>
            <a:r>
              <a:rPr lang="en-US" dirty="0" err="1"/>
              <a:t>Kake</a:t>
            </a:r>
            <a:endParaRPr lang="en-US" dirty="0"/>
          </a:p>
          <a:p>
            <a:r>
              <a:rPr lang="en-US" dirty="0" err="1"/>
              <a:t>Kuspuk</a:t>
            </a:r>
            <a:endParaRPr lang="en-US" dirty="0"/>
          </a:p>
          <a:p>
            <a:r>
              <a:rPr lang="en-US" dirty="0"/>
              <a:t>Pelican</a:t>
            </a:r>
          </a:p>
          <a:p>
            <a:r>
              <a:rPr lang="en-US" dirty="0"/>
              <a:t>Pribilof</a:t>
            </a:r>
          </a:p>
          <a:p>
            <a:r>
              <a:rPr lang="en-US" dirty="0"/>
              <a:t>Skagway</a:t>
            </a:r>
          </a:p>
          <a:p>
            <a:r>
              <a:rPr lang="en-US" dirty="0"/>
              <a:t>Tanana</a:t>
            </a:r>
          </a:p>
          <a:p>
            <a:r>
              <a:rPr lang="en-US" dirty="0"/>
              <a:t>Yakutat </a:t>
            </a:r>
          </a:p>
        </p:txBody>
      </p:sp>
      <p:sp>
        <p:nvSpPr>
          <p:cNvPr id="21" name="Star: 5 Points 20">
            <a:extLst>
              <a:ext uri="{FF2B5EF4-FFF2-40B4-BE49-F238E27FC236}">
                <a16:creationId xmlns:a16="http://schemas.microsoft.com/office/drawing/2014/main" id="{B590D188-DCE6-40A1-8ECC-DC6D70D53ACC}"/>
              </a:ext>
            </a:extLst>
          </p:cNvPr>
          <p:cNvSpPr/>
          <p:nvPr/>
        </p:nvSpPr>
        <p:spPr>
          <a:xfrm>
            <a:off x="7412732" y="3594490"/>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2" name="Star: 5 Points 21">
            <a:extLst>
              <a:ext uri="{FF2B5EF4-FFF2-40B4-BE49-F238E27FC236}">
                <a16:creationId xmlns:a16="http://schemas.microsoft.com/office/drawing/2014/main" id="{D09F7B4E-2C86-4B73-B749-D12ECAE0F063}"/>
              </a:ext>
            </a:extLst>
          </p:cNvPr>
          <p:cNvSpPr/>
          <p:nvPr/>
        </p:nvSpPr>
        <p:spPr>
          <a:xfrm>
            <a:off x="6812432" y="3701527"/>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3" name="Star: 5 Points 22">
            <a:extLst>
              <a:ext uri="{FF2B5EF4-FFF2-40B4-BE49-F238E27FC236}">
                <a16:creationId xmlns:a16="http://schemas.microsoft.com/office/drawing/2014/main" id="{FFEA438E-3454-4AAD-8625-39CB89C91DB1}"/>
              </a:ext>
            </a:extLst>
          </p:cNvPr>
          <p:cNvSpPr/>
          <p:nvPr/>
        </p:nvSpPr>
        <p:spPr>
          <a:xfrm>
            <a:off x="6067541" y="3164832"/>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4" name="Star: 5 Points 23">
            <a:extLst>
              <a:ext uri="{FF2B5EF4-FFF2-40B4-BE49-F238E27FC236}">
                <a16:creationId xmlns:a16="http://schemas.microsoft.com/office/drawing/2014/main" id="{64C5943E-3001-4E60-B219-387DA76FFF61}"/>
              </a:ext>
            </a:extLst>
          </p:cNvPr>
          <p:cNvSpPr/>
          <p:nvPr/>
        </p:nvSpPr>
        <p:spPr>
          <a:xfrm>
            <a:off x="5499639" y="3469873"/>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5" name="Star: 5 Points 24">
            <a:extLst>
              <a:ext uri="{FF2B5EF4-FFF2-40B4-BE49-F238E27FC236}">
                <a16:creationId xmlns:a16="http://schemas.microsoft.com/office/drawing/2014/main" id="{C669894A-3047-4663-84A2-00D9D69F1CB1}"/>
              </a:ext>
            </a:extLst>
          </p:cNvPr>
          <p:cNvSpPr/>
          <p:nvPr/>
        </p:nvSpPr>
        <p:spPr>
          <a:xfrm>
            <a:off x="5409198" y="4221325"/>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6" name="Star: 5 Points 25">
            <a:extLst>
              <a:ext uri="{FF2B5EF4-FFF2-40B4-BE49-F238E27FC236}">
                <a16:creationId xmlns:a16="http://schemas.microsoft.com/office/drawing/2014/main" id="{18CCBCCA-CAC1-4252-B55B-B59AD693466B}"/>
              </a:ext>
            </a:extLst>
          </p:cNvPr>
          <p:cNvSpPr/>
          <p:nvPr/>
        </p:nvSpPr>
        <p:spPr>
          <a:xfrm>
            <a:off x="4311454" y="4221325"/>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7" name="Star: 5 Points 26">
            <a:extLst>
              <a:ext uri="{FF2B5EF4-FFF2-40B4-BE49-F238E27FC236}">
                <a16:creationId xmlns:a16="http://schemas.microsoft.com/office/drawing/2014/main" id="{34C7DCD3-62F8-4589-9050-1A86386F13FF}"/>
              </a:ext>
            </a:extLst>
          </p:cNvPr>
          <p:cNvSpPr/>
          <p:nvPr/>
        </p:nvSpPr>
        <p:spPr>
          <a:xfrm>
            <a:off x="4448743" y="4707209"/>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8" name="Star: 5 Points 27">
            <a:extLst>
              <a:ext uri="{FF2B5EF4-FFF2-40B4-BE49-F238E27FC236}">
                <a16:creationId xmlns:a16="http://schemas.microsoft.com/office/drawing/2014/main" id="{13C28421-1D59-4E66-9B46-8F12D0AD26C4}"/>
              </a:ext>
            </a:extLst>
          </p:cNvPr>
          <p:cNvSpPr/>
          <p:nvPr/>
        </p:nvSpPr>
        <p:spPr>
          <a:xfrm>
            <a:off x="7008401" y="3316657"/>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0" name="Star: 5 Points 29">
            <a:extLst>
              <a:ext uri="{FF2B5EF4-FFF2-40B4-BE49-F238E27FC236}">
                <a16:creationId xmlns:a16="http://schemas.microsoft.com/office/drawing/2014/main" id="{8567C74C-5498-436B-9C64-9927CB78DCA1}"/>
              </a:ext>
            </a:extLst>
          </p:cNvPr>
          <p:cNvSpPr/>
          <p:nvPr/>
        </p:nvSpPr>
        <p:spPr>
          <a:xfrm>
            <a:off x="3008036" y="4984226"/>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1" name="Star: 5 Points 30">
            <a:extLst>
              <a:ext uri="{FF2B5EF4-FFF2-40B4-BE49-F238E27FC236}">
                <a16:creationId xmlns:a16="http://schemas.microsoft.com/office/drawing/2014/main" id="{E598BEF7-192D-4C25-84E9-A8EB658CD2D4}"/>
              </a:ext>
            </a:extLst>
          </p:cNvPr>
          <p:cNvSpPr/>
          <p:nvPr/>
        </p:nvSpPr>
        <p:spPr>
          <a:xfrm>
            <a:off x="8398393" y="4221325"/>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2" name="Star: 5 Points 31">
            <a:extLst>
              <a:ext uri="{FF2B5EF4-FFF2-40B4-BE49-F238E27FC236}">
                <a16:creationId xmlns:a16="http://schemas.microsoft.com/office/drawing/2014/main" id="{189396DB-80E2-4C15-8FEA-A75B22005973}"/>
              </a:ext>
            </a:extLst>
          </p:cNvPr>
          <p:cNvSpPr/>
          <p:nvPr/>
        </p:nvSpPr>
        <p:spPr>
          <a:xfrm>
            <a:off x="7847390" y="3701527"/>
            <a:ext cx="274578" cy="24923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3333932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descr="&quot;&quot;"/>
          <p:cNvCxnSpPr/>
          <p:nvPr/>
        </p:nvCxnSpPr>
        <p:spPr>
          <a:xfrm>
            <a:off x="0" y="829413"/>
            <a:ext cx="9144000" cy="262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2775857" y="6378557"/>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
        <p:nvSpPr>
          <p:cNvPr id="6" name="Title 5">
            <a:extLst>
              <a:ext uri="{FF2B5EF4-FFF2-40B4-BE49-F238E27FC236}">
                <a16:creationId xmlns:a16="http://schemas.microsoft.com/office/drawing/2014/main" id="{3335C569-91CE-49EA-BB10-D4E9148DC88C}"/>
              </a:ext>
            </a:extLst>
          </p:cNvPr>
          <p:cNvSpPr>
            <a:spLocks noGrp="1"/>
          </p:cNvSpPr>
          <p:nvPr>
            <p:ph type="title"/>
          </p:nvPr>
        </p:nvSpPr>
        <p:spPr>
          <a:xfrm>
            <a:off x="87248" y="114319"/>
            <a:ext cx="7886700" cy="675530"/>
          </a:xfrm>
        </p:spPr>
        <p:txBody>
          <a:bodyPr>
            <a:normAutofit/>
          </a:bodyPr>
          <a:lstStyle/>
          <a:p>
            <a:r>
              <a:rPr lang="en-US" sz="3600" dirty="0">
                <a:solidFill>
                  <a:schemeClr val="accent5">
                    <a:lumMod val="75000"/>
                  </a:schemeClr>
                </a:solidFill>
              </a:rPr>
              <a:t>Supplemental Innovation Grant</a:t>
            </a:r>
          </a:p>
        </p:txBody>
      </p:sp>
      <p:sp>
        <p:nvSpPr>
          <p:cNvPr id="2" name="TextBox 1">
            <a:extLst>
              <a:ext uri="{FF2B5EF4-FFF2-40B4-BE49-F238E27FC236}">
                <a16:creationId xmlns:a16="http://schemas.microsoft.com/office/drawing/2014/main" id="{C3D1A4E7-5C58-4E77-A57B-A8F1B8F694A5}"/>
              </a:ext>
            </a:extLst>
          </p:cNvPr>
          <p:cNvSpPr txBox="1"/>
          <p:nvPr/>
        </p:nvSpPr>
        <p:spPr>
          <a:xfrm>
            <a:off x="431039" y="1550690"/>
            <a:ext cx="8067502" cy="3108543"/>
          </a:xfrm>
          <a:prstGeom prst="rect">
            <a:avLst/>
          </a:prstGeom>
          <a:noFill/>
        </p:spPr>
        <p:txBody>
          <a:bodyPr wrap="square" rtlCol="0">
            <a:spAutoFit/>
          </a:bodyPr>
          <a:lstStyle/>
          <a:p>
            <a:pPr marL="342900" indent="-342900">
              <a:buFont typeface="Arial" panose="020B0604020202020204" pitchFamily="34" charset="0"/>
              <a:buChar char="•"/>
            </a:pPr>
            <a:r>
              <a:rPr lang="en-US" sz="2800" dirty="0"/>
              <a:t>Convene 1-3 stakeholder groups to collect input</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Embed appropriate and effective messaging in the Career Counseling course</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Create appropriate and effective career outreach/recruitment materials</a:t>
            </a:r>
          </a:p>
        </p:txBody>
      </p:sp>
    </p:spTree>
    <p:extLst>
      <p:ext uri="{BB962C8B-B14F-4D97-AF65-F5344CB8AC3E}">
        <p14:creationId xmlns:p14="http://schemas.microsoft.com/office/powerpoint/2010/main" val="841288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descr="&quot;&quot;"/>
          <p:cNvCxnSpPr/>
          <p:nvPr/>
        </p:nvCxnSpPr>
        <p:spPr>
          <a:xfrm>
            <a:off x="0" y="829413"/>
            <a:ext cx="9144000" cy="262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2775857" y="6378557"/>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
        <p:nvSpPr>
          <p:cNvPr id="6" name="Title 5">
            <a:extLst>
              <a:ext uri="{FF2B5EF4-FFF2-40B4-BE49-F238E27FC236}">
                <a16:creationId xmlns:a16="http://schemas.microsoft.com/office/drawing/2014/main" id="{3335C569-91CE-49EA-BB10-D4E9148DC88C}"/>
              </a:ext>
            </a:extLst>
          </p:cNvPr>
          <p:cNvSpPr>
            <a:spLocks noGrp="1"/>
          </p:cNvSpPr>
          <p:nvPr>
            <p:ph type="title"/>
          </p:nvPr>
        </p:nvSpPr>
        <p:spPr>
          <a:xfrm>
            <a:off x="87248" y="114319"/>
            <a:ext cx="7886700" cy="675530"/>
          </a:xfrm>
        </p:spPr>
        <p:txBody>
          <a:bodyPr>
            <a:normAutofit/>
          </a:bodyPr>
          <a:lstStyle/>
          <a:p>
            <a:r>
              <a:rPr lang="en-US" sz="3600" dirty="0">
                <a:solidFill>
                  <a:schemeClr val="accent5">
                    <a:lumMod val="75000"/>
                  </a:schemeClr>
                </a:solidFill>
              </a:rPr>
              <a:t>You are the Experts!</a:t>
            </a:r>
          </a:p>
        </p:txBody>
      </p:sp>
      <p:sp>
        <p:nvSpPr>
          <p:cNvPr id="2" name="TextBox 1">
            <a:extLst>
              <a:ext uri="{FF2B5EF4-FFF2-40B4-BE49-F238E27FC236}">
                <a16:creationId xmlns:a16="http://schemas.microsoft.com/office/drawing/2014/main" id="{76AB0F9C-B4D1-4F8C-92D4-0DE20B218EFF}"/>
              </a:ext>
            </a:extLst>
          </p:cNvPr>
          <p:cNvSpPr txBox="1"/>
          <p:nvPr/>
        </p:nvSpPr>
        <p:spPr>
          <a:xfrm>
            <a:off x="87248" y="2153961"/>
            <a:ext cx="8717368" cy="2862322"/>
          </a:xfrm>
          <a:prstGeom prst="rect">
            <a:avLst/>
          </a:prstGeom>
          <a:noFill/>
        </p:spPr>
        <p:txBody>
          <a:bodyPr wrap="square" rtlCol="0">
            <a:spAutoFit/>
          </a:bodyPr>
          <a:lstStyle/>
          <a:p>
            <a:pPr lvl="1"/>
            <a:r>
              <a:rPr lang="en-US" sz="3600" dirty="0"/>
              <a:t>If I were working on cultural support/alignment for career counseling in rural/Alaska Native communities, I would be sure to……..</a:t>
            </a:r>
          </a:p>
          <a:p>
            <a:pPr marL="800100" lvl="1" indent="-342900">
              <a:buAutoNum type="arabicPeriod"/>
            </a:pPr>
            <a:endParaRPr lang="en-US" sz="3600" dirty="0"/>
          </a:p>
        </p:txBody>
      </p:sp>
    </p:spTree>
    <p:extLst>
      <p:ext uri="{BB962C8B-B14F-4D97-AF65-F5344CB8AC3E}">
        <p14:creationId xmlns:p14="http://schemas.microsoft.com/office/powerpoint/2010/main" val="3943489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descr="&quot;&quot;"/>
          <p:cNvCxnSpPr/>
          <p:nvPr/>
        </p:nvCxnSpPr>
        <p:spPr>
          <a:xfrm>
            <a:off x="0" y="829413"/>
            <a:ext cx="9144000" cy="262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2775857" y="6378557"/>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
        <p:nvSpPr>
          <p:cNvPr id="6" name="Title 5">
            <a:extLst>
              <a:ext uri="{FF2B5EF4-FFF2-40B4-BE49-F238E27FC236}">
                <a16:creationId xmlns:a16="http://schemas.microsoft.com/office/drawing/2014/main" id="{3335C569-91CE-49EA-BB10-D4E9148DC88C}"/>
              </a:ext>
            </a:extLst>
          </p:cNvPr>
          <p:cNvSpPr>
            <a:spLocks noGrp="1"/>
          </p:cNvSpPr>
          <p:nvPr>
            <p:ph type="title"/>
          </p:nvPr>
        </p:nvSpPr>
        <p:spPr>
          <a:xfrm>
            <a:off x="87248" y="114319"/>
            <a:ext cx="7886700" cy="675530"/>
          </a:xfrm>
        </p:spPr>
        <p:txBody>
          <a:bodyPr>
            <a:normAutofit/>
          </a:bodyPr>
          <a:lstStyle/>
          <a:p>
            <a:r>
              <a:rPr lang="en-US" sz="3600" dirty="0">
                <a:solidFill>
                  <a:schemeClr val="accent5">
                    <a:lumMod val="75000"/>
                  </a:schemeClr>
                </a:solidFill>
              </a:rPr>
              <a:t>Timeline</a:t>
            </a:r>
          </a:p>
        </p:txBody>
      </p:sp>
      <p:pic>
        <p:nvPicPr>
          <p:cNvPr id="26" name="Picture 25">
            <a:extLst>
              <a:ext uri="{FF2B5EF4-FFF2-40B4-BE49-F238E27FC236}">
                <a16:creationId xmlns:a16="http://schemas.microsoft.com/office/drawing/2014/main" id="{F5D660C5-F0F3-40DD-A9F4-C759339601F3}"/>
              </a:ext>
            </a:extLst>
          </p:cNvPr>
          <p:cNvPicPr>
            <a:picLocks noChangeAspect="1"/>
          </p:cNvPicPr>
          <p:nvPr/>
        </p:nvPicPr>
        <p:blipFill>
          <a:blip r:embed="rId3"/>
          <a:stretch>
            <a:fillRect/>
          </a:stretch>
        </p:blipFill>
        <p:spPr>
          <a:xfrm>
            <a:off x="2775857" y="4787008"/>
            <a:ext cx="5342855" cy="1422521"/>
          </a:xfrm>
          <a:prstGeom prst="rect">
            <a:avLst/>
          </a:prstGeom>
        </p:spPr>
      </p:pic>
      <p:sp>
        <p:nvSpPr>
          <p:cNvPr id="28" name="TextBox 27">
            <a:extLst>
              <a:ext uri="{FF2B5EF4-FFF2-40B4-BE49-F238E27FC236}">
                <a16:creationId xmlns:a16="http://schemas.microsoft.com/office/drawing/2014/main" id="{E27CC864-3627-48D8-A500-8A2731ED2E4B}"/>
              </a:ext>
            </a:extLst>
          </p:cNvPr>
          <p:cNvSpPr txBox="1"/>
          <p:nvPr/>
        </p:nvSpPr>
        <p:spPr>
          <a:xfrm>
            <a:off x="1288619" y="1570993"/>
            <a:ext cx="7592145" cy="3046988"/>
          </a:xfrm>
          <a:prstGeom prst="rect">
            <a:avLst/>
          </a:prstGeom>
          <a:noFill/>
        </p:spPr>
        <p:txBody>
          <a:bodyPr wrap="square" rtlCol="0">
            <a:spAutoFit/>
          </a:bodyPr>
          <a:lstStyle/>
          <a:p>
            <a:r>
              <a:rPr lang="en-US" sz="2400" dirty="0"/>
              <a:t>June 21 – Grant Awarded</a:t>
            </a:r>
          </a:p>
          <a:p>
            <a:endParaRPr lang="en-US" sz="2400" dirty="0"/>
          </a:p>
          <a:p>
            <a:r>
              <a:rPr lang="en-US" sz="2400" dirty="0"/>
              <a:t>November/December – Stakeholder Meetings</a:t>
            </a:r>
          </a:p>
          <a:p>
            <a:endParaRPr lang="en-US" sz="2400" dirty="0"/>
          </a:p>
          <a:p>
            <a:r>
              <a:rPr lang="en-US" sz="2400" dirty="0"/>
              <a:t>December 31 – Course Completed</a:t>
            </a:r>
          </a:p>
          <a:p>
            <a:endParaRPr lang="en-US" sz="2400" dirty="0"/>
          </a:p>
          <a:p>
            <a:r>
              <a:rPr lang="en-US" sz="2400" dirty="0"/>
              <a:t>February – Course and Materials Available through Canvas</a:t>
            </a:r>
          </a:p>
          <a:p>
            <a:endParaRPr lang="en-US" sz="2400" dirty="0"/>
          </a:p>
        </p:txBody>
      </p:sp>
      <p:sp>
        <p:nvSpPr>
          <p:cNvPr id="2" name="Arrow: Down 1">
            <a:extLst>
              <a:ext uri="{FF2B5EF4-FFF2-40B4-BE49-F238E27FC236}">
                <a16:creationId xmlns:a16="http://schemas.microsoft.com/office/drawing/2014/main" id="{B8956D3F-9FE8-4DEA-8BE1-97475BD1C728}"/>
              </a:ext>
            </a:extLst>
          </p:cNvPr>
          <p:cNvSpPr/>
          <p:nvPr/>
        </p:nvSpPr>
        <p:spPr>
          <a:xfrm>
            <a:off x="478055" y="1676400"/>
            <a:ext cx="609600" cy="3064849"/>
          </a:xfrm>
          <a:prstGeom prst="down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3100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descr="&quot;&quot;"/>
          <p:cNvCxnSpPr/>
          <p:nvPr/>
        </p:nvCxnSpPr>
        <p:spPr>
          <a:xfrm>
            <a:off x="0" y="829413"/>
            <a:ext cx="9144000" cy="262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2775857" y="6378557"/>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
        <p:nvSpPr>
          <p:cNvPr id="6" name="Title 5">
            <a:extLst>
              <a:ext uri="{FF2B5EF4-FFF2-40B4-BE49-F238E27FC236}">
                <a16:creationId xmlns:a16="http://schemas.microsoft.com/office/drawing/2014/main" id="{3335C569-91CE-49EA-BB10-D4E9148DC88C}"/>
              </a:ext>
            </a:extLst>
          </p:cNvPr>
          <p:cNvSpPr>
            <a:spLocks noGrp="1"/>
          </p:cNvSpPr>
          <p:nvPr>
            <p:ph type="title"/>
          </p:nvPr>
        </p:nvSpPr>
        <p:spPr>
          <a:xfrm>
            <a:off x="87248" y="114319"/>
            <a:ext cx="7886700" cy="675530"/>
          </a:xfrm>
        </p:spPr>
        <p:txBody>
          <a:bodyPr>
            <a:normAutofit/>
          </a:bodyPr>
          <a:lstStyle/>
          <a:p>
            <a:r>
              <a:rPr lang="en-US" sz="3600" dirty="0">
                <a:solidFill>
                  <a:schemeClr val="accent5">
                    <a:lumMod val="75000"/>
                  </a:schemeClr>
                </a:solidFill>
              </a:rPr>
              <a:t>Help</a:t>
            </a:r>
          </a:p>
        </p:txBody>
      </p:sp>
      <p:sp>
        <p:nvSpPr>
          <p:cNvPr id="2" name="TextBox 1">
            <a:extLst>
              <a:ext uri="{FF2B5EF4-FFF2-40B4-BE49-F238E27FC236}">
                <a16:creationId xmlns:a16="http://schemas.microsoft.com/office/drawing/2014/main" id="{26869F90-F8E0-4031-92EA-F11B1C994215}"/>
              </a:ext>
            </a:extLst>
          </p:cNvPr>
          <p:cNvSpPr txBox="1"/>
          <p:nvPr/>
        </p:nvSpPr>
        <p:spPr>
          <a:xfrm>
            <a:off x="512618" y="1416488"/>
            <a:ext cx="8118764" cy="4401205"/>
          </a:xfrm>
          <a:prstGeom prst="rect">
            <a:avLst/>
          </a:prstGeom>
          <a:noFill/>
        </p:spPr>
        <p:txBody>
          <a:bodyPr wrap="square" rtlCol="0">
            <a:spAutoFit/>
          </a:bodyPr>
          <a:lstStyle/>
          <a:p>
            <a:r>
              <a:rPr lang="en-US" sz="2800" dirty="0">
                <a:hlinkClick r:id="rId3"/>
              </a:rPr>
              <a:t>Sheila.box@alaska.gov</a:t>
            </a:r>
            <a:endParaRPr lang="en-US" sz="2800" dirty="0"/>
          </a:p>
          <a:p>
            <a:r>
              <a:rPr lang="en-US" sz="2800" dirty="0"/>
              <a:t>(907) 465-8704</a:t>
            </a:r>
          </a:p>
          <a:p>
            <a:endParaRPr lang="en-US" sz="2800" dirty="0"/>
          </a:p>
          <a:p>
            <a:endParaRPr lang="en-US" sz="2800" dirty="0"/>
          </a:p>
          <a:p>
            <a:r>
              <a:rPr lang="en-US" sz="2800" dirty="0"/>
              <a:t>Please call or email me if you have other feedback to offer, or if you know someone who is involved in CTE, Education, or job recruiting and has experience or expertise in effective and respectful communication in Alaska Native communities, and who might be willing to lend their expertise.</a:t>
            </a:r>
          </a:p>
        </p:txBody>
      </p:sp>
      <p:pic>
        <p:nvPicPr>
          <p:cNvPr id="7" name="Picture 6" descr="sheila box" title="picture of Sheila Box">
            <a:extLst>
              <a:ext uri="{FF2B5EF4-FFF2-40B4-BE49-F238E27FC236}">
                <a16:creationId xmlns:a16="http://schemas.microsoft.com/office/drawing/2014/main" id="{04FE2051-9C6F-41F8-ADFD-780761EC886F}"/>
              </a:ext>
            </a:extLst>
          </p:cNvPr>
          <p:cNvPicPr/>
          <p:nvPr/>
        </p:nvPicPr>
        <p:blipFill rotWithShape="1">
          <a:blip r:embed="rId4" cstate="print">
            <a:extLst>
              <a:ext uri="{28A0092B-C50C-407E-A947-70E740481C1C}">
                <a14:useLocalDpi xmlns:a14="http://schemas.microsoft.com/office/drawing/2010/main" val="0"/>
              </a:ext>
            </a:extLst>
          </a:blip>
          <a:srcRect t="-988" b="27527"/>
          <a:stretch/>
        </p:blipFill>
        <p:spPr bwMode="auto">
          <a:xfrm>
            <a:off x="5574766" y="271689"/>
            <a:ext cx="1840187" cy="2488074"/>
          </a:xfrm>
          <a:prstGeom prst="rect">
            <a:avLst/>
          </a:prstGeom>
          <a:noFill/>
          <a:ln w="9525" cap="flat" cmpd="sng" algn="ctr">
            <a:noFill/>
            <a:prstDash val="solid"/>
            <a:round/>
            <a:headEnd type="none" w="med" len="med"/>
            <a:tailEnd type="none" w="med" len="med"/>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35024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dirty="0">
                <a:solidFill>
                  <a:srgbClr val="3B4A61"/>
                </a:solidFill>
              </a:rPr>
              <a:t>Our Mission and Vision</a:t>
            </a:r>
          </a:p>
        </p:txBody>
      </p:sp>
      <p:sp>
        <p:nvSpPr>
          <p:cNvPr id="18" name="Content Placeholder 17"/>
          <p:cNvSpPr>
            <a:spLocks noGrp="1"/>
          </p:cNvSpPr>
          <p:nvPr>
            <p:ph idx="1"/>
          </p:nvPr>
        </p:nvSpPr>
        <p:spPr>
          <a:xfrm>
            <a:off x="286414" y="237863"/>
            <a:ext cx="8550266" cy="5731008"/>
          </a:xfrm>
          <a:solidFill>
            <a:srgbClr val="3B4A61"/>
          </a:solidFill>
        </p:spPr>
        <p:txBody>
          <a:bodyPr/>
          <a:lstStyle/>
          <a:p>
            <a:endParaRPr lang="en-US" dirty="0"/>
          </a:p>
        </p:txBody>
      </p:sp>
      <p:pic>
        <p:nvPicPr>
          <p:cNvPr id="12" name="Picture 11" descr="An excellent education for every student every day. " title="DEED Mission Statement"/>
          <p:cNvPicPr>
            <a:picLocks noChangeAspect="1"/>
          </p:cNvPicPr>
          <p:nvPr/>
        </p:nvPicPr>
        <p:blipFill rotWithShape="1">
          <a:blip r:embed="rId3">
            <a:extLst>
              <a:ext uri="{28A0092B-C50C-407E-A947-70E740481C1C}">
                <a14:useLocalDpi xmlns:a14="http://schemas.microsoft.com/office/drawing/2010/main" val="0"/>
              </a:ext>
            </a:extLst>
          </a:blip>
          <a:srcRect t="12280"/>
          <a:stretch/>
        </p:blipFill>
        <p:spPr>
          <a:xfrm>
            <a:off x="307320" y="365126"/>
            <a:ext cx="7242948" cy="2991474"/>
          </a:xfrm>
          <a:prstGeom prst="rect">
            <a:avLst/>
          </a:prstGeom>
        </p:spPr>
      </p:pic>
      <p:pic>
        <p:nvPicPr>
          <p:cNvPr id="13" name="Picture 12" descr="All students will succeed in their vision and work, shape worthwhile and satisfying lives for themselves, exemplify the best values of society, and be effective in improving the character and quality of the world about them. " title="DEED Vision Statement"/>
          <p:cNvPicPr>
            <a:picLocks noChangeAspect="1"/>
          </p:cNvPicPr>
          <p:nvPr/>
        </p:nvPicPr>
        <p:blipFill rotWithShape="1">
          <a:blip r:embed="rId4">
            <a:extLst>
              <a:ext uri="{28A0092B-C50C-407E-A947-70E740481C1C}">
                <a14:useLocalDpi xmlns:a14="http://schemas.microsoft.com/office/drawing/2010/main" val="0"/>
              </a:ext>
            </a:extLst>
          </a:blip>
          <a:srcRect t="10491"/>
          <a:stretch/>
        </p:blipFill>
        <p:spPr>
          <a:xfrm>
            <a:off x="3417366" y="2187615"/>
            <a:ext cx="5419314" cy="3781256"/>
          </a:xfrm>
          <a:prstGeom prst="rect">
            <a:avLst/>
          </a:prstGeom>
        </p:spPr>
      </p:pic>
      <p:sp>
        <p:nvSpPr>
          <p:cNvPr id="3" name="Footer Placeholder 2"/>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a:ln>
                  <a:noFill/>
                </a:ln>
                <a:solidFill>
                  <a:srgbClr val="4F4F4F"/>
                </a:solidFill>
                <a:effectLst/>
                <a:uLnTx/>
                <a:uFillTx/>
                <a:latin typeface="Calibri" panose="020F0502020204030204"/>
                <a:ea typeface="+mn-ea"/>
                <a:cs typeface="+mn-cs"/>
              </a:rPr>
              <a:t>· An Excellent Education for Every Student Every Day ·</a:t>
            </a:r>
            <a:endParaRPr kumimoji="0" lang="en-US" sz="1200" b="1" i="1" u="none" strike="noStrike" kern="1200" cap="none" spc="0" normalizeH="0" baseline="0" noProof="0" dirty="0">
              <a:ln>
                <a:noFill/>
              </a:ln>
              <a:solidFill>
                <a:srgbClr val="4F4F4F"/>
              </a:solidFill>
              <a:effectLst/>
              <a:uLnTx/>
              <a:uFillTx/>
              <a:latin typeface="Calibri" panose="020F0502020204030204"/>
              <a:ea typeface="+mn-ea"/>
              <a:cs typeface="+mn-cs"/>
            </a:endParaRPr>
          </a:p>
        </p:txBody>
      </p:sp>
      <p:sp>
        <p:nvSpPr>
          <p:cNvPr id="2" name="Slide Number Placeholder 1"/>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70FDB2-A6A2-4330-993F-395761078E77}" type="slidenum">
              <a:rPr kumimoji="0" lang="en-US" sz="1200" b="0" i="0" u="none" strike="noStrike" kern="1200" cap="none" spc="0" normalizeH="0" baseline="0" noProof="0" smtClean="0">
                <a:ln>
                  <a:noFill/>
                </a:ln>
                <a:solidFill>
                  <a:srgbClr val="4F4F4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srgbClr val="4F4F4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246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title="Alaska's Education Challenge graphic"/>
          <p:cNvPicPr>
            <a:picLocks noGrp="1" noChangeAspect="1"/>
          </p:cNvPicPr>
          <p:nvPr>
            <p:ph idx="1"/>
          </p:nvPr>
        </p:nvPicPr>
        <p:blipFill rotWithShape="1">
          <a:blip r:embed="rId3">
            <a:extLst>
              <a:ext uri="{28A0092B-C50C-407E-A947-70E740481C1C}">
                <a14:useLocalDpi xmlns:a14="http://schemas.microsoft.com/office/drawing/2010/main" val="0"/>
              </a:ext>
            </a:extLst>
          </a:blip>
          <a:srcRect l="6745" t="1626" r="5880" b="4767"/>
          <a:stretch/>
        </p:blipFill>
        <p:spPr>
          <a:xfrm>
            <a:off x="3922014" y="1134319"/>
            <a:ext cx="5071871" cy="4571999"/>
          </a:xfrm>
        </p:spPr>
      </p:pic>
      <p:sp>
        <p:nvSpPr>
          <p:cNvPr id="8" name="Text Placeholder 7"/>
          <p:cNvSpPr>
            <a:spLocks noGrp="1"/>
          </p:cNvSpPr>
          <p:nvPr>
            <p:ph type="body" sz="half" idx="2"/>
          </p:nvPr>
        </p:nvSpPr>
        <p:spPr>
          <a:xfrm>
            <a:off x="520505" y="1616050"/>
            <a:ext cx="3401508" cy="4409458"/>
          </a:xfrm>
        </p:spPr>
        <p:txBody>
          <a:bodyPr>
            <a:normAutofit lnSpcReduction="10000"/>
          </a:bodyPr>
          <a:lstStyle/>
          <a:p>
            <a:pPr marL="342900" indent="-342900">
              <a:buFont typeface="Arial" panose="020B0604020202020204" pitchFamily="34" charset="0"/>
              <a:buChar char="•"/>
            </a:pPr>
            <a:r>
              <a:rPr lang="en-US" sz="2400" dirty="0"/>
              <a:t>Early reading</a:t>
            </a:r>
          </a:p>
          <a:p>
            <a:pPr marL="342900" indent="-342900">
              <a:buFont typeface="Arial" panose="020B0604020202020204" pitchFamily="34" charset="0"/>
              <a:buChar char="•"/>
            </a:pPr>
            <a:r>
              <a:rPr lang="en-US" sz="2800" b="1" dirty="0"/>
              <a:t>Increase career, technical, and culturally relevant education to meet student and workforce needs.</a:t>
            </a:r>
          </a:p>
          <a:p>
            <a:pPr marL="342900" indent="-342900">
              <a:buFont typeface="Arial" panose="020B0604020202020204" pitchFamily="34" charset="0"/>
              <a:buChar char="•"/>
            </a:pPr>
            <a:r>
              <a:rPr lang="en-US" sz="2400" dirty="0"/>
              <a:t>Equitable educational rigor</a:t>
            </a:r>
          </a:p>
          <a:p>
            <a:pPr marL="342900" indent="-342900">
              <a:buFont typeface="Arial" panose="020B0604020202020204" pitchFamily="34" charset="0"/>
              <a:buChar char="•"/>
            </a:pPr>
            <a:r>
              <a:rPr lang="en-US" sz="2400" dirty="0"/>
              <a:t>Effective teachers</a:t>
            </a:r>
          </a:p>
          <a:p>
            <a:pPr marL="342900" indent="-342900">
              <a:buFont typeface="Arial" panose="020B0604020202020204" pitchFamily="34" charset="0"/>
              <a:buChar char="•"/>
            </a:pPr>
            <a:r>
              <a:rPr lang="en-US" sz="2400" dirty="0"/>
              <a:t>Safety and well-being</a:t>
            </a:r>
          </a:p>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70FDB2-A6A2-4330-993F-395761078E77}" type="slidenum">
              <a:rPr kumimoji="0" lang="en-US" sz="1200" b="0" i="0" u="none" strike="noStrike" kern="1200" cap="none" spc="0" normalizeH="0" baseline="0" noProof="0" smtClean="0">
                <a:ln>
                  <a:noFill/>
                </a:ln>
                <a:solidFill>
                  <a:srgbClr val="4F4F4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srgbClr val="4F4F4F"/>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a:ln>
                  <a:noFill/>
                </a:ln>
                <a:solidFill>
                  <a:srgbClr val="4F4F4F"/>
                </a:solidFill>
                <a:effectLst/>
                <a:uLnTx/>
                <a:uFillTx/>
                <a:latin typeface="Calibri" panose="020F0502020204030204"/>
                <a:ea typeface="+mn-ea"/>
                <a:cs typeface="+mn-cs"/>
              </a:rPr>
              <a:t>· An Excellent Education for Every Student Every Day ·</a:t>
            </a:r>
            <a:endParaRPr kumimoji="0" lang="en-US" sz="1200" b="1" i="1" u="none" strike="noStrike" kern="1200" cap="none" spc="0" normalizeH="0" baseline="0" noProof="0" dirty="0">
              <a:ln>
                <a:noFill/>
              </a:ln>
              <a:solidFill>
                <a:srgbClr val="4F4F4F"/>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CC76B56E-7523-47C0-8E13-C511A547AE8F}"/>
              </a:ext>
            </a:extLst>
          </p:cNvPr>
          <p:cNvSpPr>
            <a:spLocks noGrp="1"/>
          </p:cNvSpPr>
          <p:nvPr>
            <p:ph type="title"/>
          </p:nvPr>
        </p:nvSpPr>
        <p:spPr>
          <a:xfrm>
            <a:off x="520505" y="815129"/>
            <a:ext cx="3401510" cy="694482"/>
          </a:xfrm>
        </p:spPr>
        <p:txBody>
          <a:bodyPr>
            <a:normAutofit fontScale="90000"/>
          </a:bodyPr>
          <a:lstStyle/>
          <a:p>
            <a:r>
              <a:rPr lang="en-US" dirty="0">
                <a:solidFill>
                  <a:schemeClr val="accent1">
                    <a:lumMod val="50000"/>
                  </a:schemeClr>
                </a:solidFill>
              </a:rPr>
              <a:t>Alaska’s Ed Challenge 5 T</a:t>
            </a:r>
            <a:r>
              <a:rPr lang="en-US" sz="3200" dirty="0">
                <a:solidFill>
                  <a:schemeClr val="accent1">
                    <a:lumMod val="50000"/>
                  </a:schemeClr>
                </a:solidFill>
              </a:rPr>
              <a:t>rajectories:</a:t>
            </a:r>
            <a:endParaRPr lang="en-US" dirty="0">
              <a:solidFill>
                <a:schemeClr val="accent1">
                  <a:lumMod val="50000"/>
                </a:schemeClr>
              </a:solidFill>
            </a:endParaRPr>
          </a:p>
        </p:txBody>
      </p:sp>
    </p:spTree>
    <p:extLst>
      <p:ext uri="{BB962C8B-B14F-4D97-AF65-F5344CB8AC3E}">
        <p14:creationId xmlns:p14="http://schemas.microsoft.com/office/powerpoint/2010/main" val="3051843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descr="&quot;&quot;"/>
          <p:cNvCxnSpPr/>
          <p:nvPr/>
        </p:nvCxnSpPr>
        <p:spPr>
          <a:xfrm>
            <a:off x="0" y="829413"/>
            <a:ext cx="9144000" cy="262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2775857" y="6378557"/>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
        <p:nvSpPr>
          <p:cNvPr id="6" name="Title 5">
            <a:extLst>
              <a:ext uri="{FF2B5EF4-FFF2-40B4-BE49-F238E27FC236}">
                <a16:creationId xmlns:a16="http://schemas.microsoft.com/office/drawing/2014/main" id="{3335C569-91CE-49EA-BB10-D4E9148DC88C}"/>
              </a:ext>
            </a:extLst>
          </p:cNvPr>
          <p:cNvSpPr>
            <a:spLocks noGrp="1"/>
          </p:cNvSpPr>
          <p:nvPr>
            <p:ph type="title"/>
          </p:nvPr>
        </p:nvSpPr>
        <p:spPr>
          <a:xfrm>
            <a:off x="87248" y="114319"/>
            <a:ext cx="7886700" cy="675530"/>
          </a:xfrm>
        </p:spPr>
        <p:txBody>
          <a:bodyPr>
            <a:normAutofit/>
          </a:bodyPr>
          <a:lstStyle/>
          <a:p>
            <a:r>
              <a:rPr lang="en-US" sz="3600" dirty="0">
                <a:solidFill>
                  <a:schemeClr val="accent5">
                    <a:lumMod val="75000"/>
                  </a:schemeClr>
                </a:solidFill>
              </a:rPr>
              <a:t>New Grant</a:t>
            </a:r>
          </a:p>
        </p:txBody>
      </p:sp>
      <p:sp>
        <p:nvSpPr>
          <p:cNvPr id="3" name="TextBox 2">
            <a:extLst>
              <a:ext uri="{FF2B5EF4-FFF2-40B4-BE49-F238E27FC236}">
                <a16:creationId xmlns:a16="http://schemas.microsoft.com/office/drawing/2014/main" id="{B3B789A5-ED8A-4F67-BD96-864A96383994}"/>
              </a:ext>
            </a:extLst>
          </p:cNvPr>
          <p:cNvSpPr txBox="1"/>
          <p:nvPr/>
        </p:nvSpPr>
        <p:spPr>
          <a:xfrm>
            <a:off x="232169" y="3429000"/>
            <a:ext cx="8679662" cy="2246769"/>
          </a:xfrm>
          <a:prstGeom prst="rect">
            <a:avLst/>
          </a:prstGeom>
          <a:noFill/>
        </p:spPr>
        <p:txBody>
          <a:bodyPr wrap="square" rtlCol="0">
            <a:spAutoFit/>
          </a:bodyPr>
          <a:lstStyle/>
          <a:p>
            <a:pPr marL="457200" indent="-457200">
              <a:buFont typeface="Arial" panose="020B0604020202020204" pitchFamily="34" charset="0"/>
              <a:buChar char="•"/>
            </a:pPr>
            <a:r>
              <a:rPr lang="en-US" sz="2800" dirty="0"/>
              <a:t>The Center to Advance CTE – national organization</a:t>
            </a:r>
          </a:p>
          <a:p>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Strategies to Support States in Recruitment of Learners into High-Quality Career Technical Education</a:t>
            </a:r>
          </a:p>
        </p:txBody>
      </p:sp>
      <p:pic>
        <p:nvPicPr>
          <p:cNvPr id="8" name="Picture 7">
            <a:extLst>
              <a:ext uri="{FF2B5EF4-FFF2-40B4-BE49-F238E27FC236}">
                <a16:creationId xmlns:a16="http://schemas.microsoft.com/office/drawing/2014/main" id="{68ED4C89-43B1-40A2-8289-4A6F55449A71}"/>
              </a:ext>
            </a:extLst>
          </p:cNvPr>
          <p:cNvPicPr>
            <a:picLocks noChangeAspect="1"/>
          </p:cNvPicPr>
          <p:nvPr/>
        </p:nvPicPr>
        <p:blipFill>
          <a:blip r:embed="rId3"/>
          <a:stretch>
            <a:fillRect/>
          </a:stretch>
        </p:blipFill>
        <p:spPr>
          <a:xfrm>
            <a:off x="1436676" y="1445462"/>
            <a:ext cx="5605359" cy="1280750"/>
          </a:xfrm>
          <a:prstGeom prst="rect">
            <a:avLst/>
          </a:prstGeom>
          <a:ln w="22225">
            <a:solidFill>
              <a:schemeClr val="accent5">
                <a:lumMod val="75000"/>
              </a:schemeClr>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96745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descr="&quot;&quot;"/>
          <p:cNvCxnSpPr/>
          <p:nvPr/>
        </p:nvCxnSpPr>
        <p:spPr>
          <a:xfrm>
            <a:off x="0" y="829413"/>
            <a:ext cx="9144000" cy="262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2775857" y="6378557"/>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
        <p:nvSpPr>
          <p:cNvPr id="6" name="Title 5">
            <a:extLst>
              <a:ext uri="{FF2B5EF4-FFF2-40B4-BE49-F238E27FC236}">
                <a16:creationId xmlns:a16="http://schemas.microsoft.com/office/drawing/2014/main" id="{3335C569-91CE-49EA-BB10-D4E9148DC88C}"/>
              </a:ext>
            </a:extLst>
          </p:cNvPr>
          <p:cNvSpPr>
            <a:spLocks noGrp="1"/>
          </p:cNvSpPr>
          <p:nvPr>
            <p:ph type="title"/>
          </p:nvPr>
        </p:nvSpPr>
        <p:spPr>
          <a:xfrm>
            <a:off x="87248" y="114319"/>
            <a:ext cx="7886700" cy="675530"/>
          </a:xfrm>
        </p:spPr>
        <p:txBody>
          <a:bodyPr>
            <a:normAutofit/>
          </a:bodyPr>
          <a:lstStyle/>
          <a:p>
            <a:r>
              <a:rPr lang="en-US" sz="3600" dirty="0">
                <a:solidFill>
                  <a:schemeClr val="accent5">
                    <a:lumMod val="75000"/>
                  </a:schemeClr>
                </a:solidFill>
              </a:rPr>
              <a:t>New Grant</a:t>
            </a:r>
          </a:p>
        </p:txBody>
      </p:sp>
      <p:sp>
        <p:nvSpPr>
          <p:cNvPr id="3" name="TextBox 2">
            <a:extLst>
              <a:ext uri="{FF2B5EF4-FFF2-40B4-BE49-F238E27FC236}">
                <a16:creationId xmlns:a16="http://schemas.microsoft.com/office/drawing/2014/main" id="{B3B789A5-ED8A-4F67-BD96-864A96383994}"/>
              </a:ext>
            </a:extLst>
          </p:cNvPr>
          <p:cNvSpPr txBox="1"/>
          <p:nvPr/>
        </p:nvSpPr>
        <p:spPr>
          <a:xfrm>
            <a:off x="350157" y="895189"/>
            <a:ext cx="8679662" cy="5970865"/>
          </a:xfrm>
          <a:prstGeom prst="rect">
            <a:avLst/>
          </a:prstGeom>
          <a:noFill/>
        </p:spPr>
        <p:txBody>
          <a:bodyPr wrap="square" rtlCol="0">
            <a:spAutoFit/>
          </a:bodyPr>
          <a:lstStyle/>
          <a:p>
            <a:endParaRPr lang="en-US" sz="2800" dirty="0"/>
          </a:p>
          <a:p>
            <a:r>
              <a:rPr lang="en-US" sz="2800" dirty="0"/>
              <a:t>$20,000 – Main Grant</a:t>
            </a:r>
          </a:p>
          <a:p>
            <a:r>
              <a:rPr lang="en-US" sz="2800" dirty="0"/>
              <a:t>$  3,000 – Supplemental Innovation Grant</a:t>
            </a:r>
          </a:p>
          <a:p>
            <a:endParaRPr lang="en-US" sz="2800" dirty="0"/>
          </a:p>
          <a:p>
            <a:r>
              <a:rPr lang="en-US" sz="2800" dirty="0"/>
              <a:t>Purpose:</a:t>
            </a:r>
          </a:p>
          <a:p>
            <a:endParaRPr lang="en-US" sz="800" dirty="0"/>
          </a:p>
          <a:p>
            <a:pPr marL="457200" indent="-457200">
              <a:buFont typeface="Arial" panose="020B0604020202020204" pitchFamily="34" charset="0"/>
              <a:buChar char="•"/>
            </a:pPr>
            <a:r>
              <a:rPr lang="en-US" sz="2800" dirty="0"/>
              <a:t>Pilot scalable, innovative CTE recruitment strategies – target audience is students/guardians</a:t>
            </a:r>
          </a:p>
          <a:p>
            <a:pPr marL="457200" indent="-457200">
              <a:buFont typeface="Arial" panose="020B0604020202020204" pitchFamily="34" charset="0"/>
              <a:buChar char="•"/>
            </a:pPr>
            <a:endParaRPr lang="en-US" sz="1000" dirty="0"/>
          </a:p>
          <a:p>
            <a:pPr marL="457200" indent="-457200">
              <a:buFont typeface="Arial" panose="020B0604020202020204" pitchFamily="34" charset="0"/>
              <a:buChar char="•"/>
            </a:pPr>
            <a:r>
              <a:rPr lang="en-US" sz="2800" dirty="0"/>
              <a:t>Supplemental grant for innovative recruitment programs focused on families historically marginalized from participation in CTE.</a:t>
            </a:r>
          </a:p>
          <a:p>
            <a:pPr marL="457200" indent="-457200">
              <a:buFont typeface="Arial" panose="020B0604020202020204" pitchFamily="34" charset="0"/>
              <a:buChar char="•"/>
            </a:pPr>
            <a:endParaRPr lang="en-US" sz="2800" dirty="0"/>
          </a:p>
          <a:p>
            <a:endParaRPr lang="en-US" sz="2800" dirty="0"/>
          </a:p>
          <a:p>
            <a:endParaRPr lang="en-US" sz="2800" dirty="0"/>
          </a:p>
        </p:txBody>
      </p:sp>
    </p:spTree>
    <p:extLst>
      <p:ext uri="{BB962C8B-B14F-4D97-AF65-F5344CB8AC3E}">
        <p14:creationId xmlns:p14="http://schemas.microsoft.com/office/powerpoint/2010/main" val="177902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descr="&quot;&quot;"/>
          <p:cNvCxnSpPr/>
          <p:nvPr/>
        </p:nvCxnSpPr>
        <p:spPr>
          <a:xfrm>
            <a:off x="0" y="829413"/>
            <a:ext cx="9144000" cy="262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2775857" y="6378557"/>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
        <p:nvSpPr>
          <p:cNvPr id="6" name="Title 5">
            <a:extLst>
              <a:ext uri="{FF2B5EF4-FFF2-40B4-BE49-F238E27FC236}">
                <a16:creationId xmlns:a16="http://schemas.microsoft.com/office/drawing/2014/main" id="{3335C569-91CE-49EA-BB10-D4E9148DC88C}"/>
              </a:ext>
            </a:extLst>
          </p:cNvPr>
          <p:cNvSpPr>
            <a:spLocks noGrp="1"/>
          </p:cNvSpPr>
          <p:nvPr>
            <p:ph type="title"/>
          </p:nvPr>
        </p:nvSpPr>
        <p:spPr>
          <a:xfrm>
            <a:off x="87248" y="114319"/>
            <a:ext cx="7886700" cy="675530"/>
          </a:xfrm>
        </p:spPr>
        <p:txBody>
          <a:bodyPr>
            <a:normAutofit/>
          </a:bodyPr>
          <a:lstStyle/>
          <a:p>
            <a:r>
              <a:rPr lang="en-US" sz="3600" dirty="0">
                <a:solidFill>
                  <a:schemeClr val="accent5">
                    <a:lumMod val="75000"/>
                  </a:schemeClr>
                </a:solidFill>
              </a:rPr>
              <a:t>WINNERS!</a:t>
            </a:r>
          </a:p>
        </p:txBody>
      </p:sp>
      <p:sp>
        <p:nvSpPr>
          <p:cNvPr id="2" name="TextBox 1">
            <a:extLst>
              <a:ext uri="{FF2B5EF4-FFF2-40B4-BE49-F238E27FC236}">
                <a16:creationId xmlns:a16="http://schemas.microsoft.com/office/drawing/2014/main" id="{EFE5D36F-BA1C-406B-B567-4A195F35A2FC}"/>
              </a:ext>
            </a:extLst>
          </p:cNvPr>
          <p:cNvSpPr txBox="1"/>
          <p:nvPr/>
        </p:nvSpPr>
        <p:spPr>
          <a:xfrm>
            <a:off x="486111" y="855625"/>
            <a:ext cx="7842119" cy="6219844"/>
          </a:xfrm>
          <a:prstGeom prst="rect">
            <a:avLst/>
          </a:prstGeom>
          <a:noFill/>
        </p:spPr>
        <p:txBody>
          <a:bodyPr wrap="square" rtlCol="0">
            <a:spAutoFit/>
          </a:bodyPr>
          <a:lstStyle/>
          <a:p>
            <a:pPr>
              <a:lnSpc>
                <a:spcPct val="150000"/>
              </a:lnSpc>
            </a:pPr>
            <a:r>
              <a:rPr lang="en-US" sz="4000" dirty="0"/>
              <a:t>Minnesota</a:t>
            </a:r>
          </a:p>
          <a:p>
            <a:pPr>
              <a:lnSpc>
                <a:spcPct val="150000"/>
              </a:lnSpc>
            </a:pPr>
            <a:r>
              <a:rPr lang="en-US" sz="4000" dirty="0"/>
              <a:t>Maryland</a:t>
            </a:r>
          </a:p>
          <a:p>
            <a:pPr>
              <a:lnSpc>
                <a:spcPct val="150000"/>
              </a:lnSpc>
            </a:pPr>
            <a:r>
              <a:rPr lang="en-US" sz="4000" dirty="0"/>
              <a:t>New Hampshire</a:t>
            </a:r>
          </a:p>
          <a:p>
            <a:pPr>
              <a:lnSpc>
                <a:spcPct val="150000"/>
              </a:lnSpc>
            </a:pPr>
            <a:r>
              <a:rPr lang="en-US" sz="4000" dirty="0"/>
              <a:t>Oklahoma</a:t>
            </a:r>
          </a:p>
          <a:p>
            <a:pPr>
              <a:lnSpc>
                <a:spcPct val="150000"/>
              </a:lnSpc>
            </a:pPr>
            <a:r>
              <a:rPr lang="en-US" sz="6600" b="1" dirty="0">
                <a:solidFill>
                  <a:srgbClr val="0070C0"/>
                </a:solidFill>
              </a:rPr>
              <a:t>ALASKA!</a:t>
            </a:r>
            <a:r>
              <a:rPr lang="en-US" sz="4800" b="1" dirty="0">
                <a:solidFill>
                  <a:srgbClr val="0070C0"/>
                </a:solidFill>
              </a:rPr>
              <a:t>   (full $23,000)</a:t>
            </a:r>
          </a:p>
          <a:p>
            <a:pPr>
              <a:lnSpc>
                <a:spcPct val="150000"/>
              </a:lnSpc>
            </a:pPr>
            <a:endParaRPr lang="en-US" sz="4400" dirty="0"/>
          </a:p>
        </p:txBody>
      </p:sp>
    </p:spTree>
    <p:extLst>
      <p:ext uri="{BB962C8B-B14F-4D97-AF65-F5344CB8AC3E}">
        <p14:creationId xmlns:p14="http://schemas.microsoft.com/office/powerpoint/2010/main" val="2477017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descr="&quot;&quot;"/>
          <p:cNvCxnSpPr/>
          <p:nvPr/>
        </p:nvCxnSpPr>
        <p:spPr>
          <a:xfrm>
            <a:off x="0" y="829413"/>
            <a:ext cx="9144000" cy="262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2775857" y="6378557"/>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
        <p:nvSpPr>
          <p:cNvPr id="6" name="Title 5">
            <a:extLst>
              <a:ext uri="{FF2B5EF4-FFF2-40B4-BE49-F238E27FC236}">
                <a16:creationId xmlns:a16="http://schemas.microsoft.com/office/drawing/2014/main" id="{3335C569-91CE-49EA-BB10-D4E9148DC88C}"/>
              </a:ext>
            </a:extLst>
          </p:cNvPr>
          <p:cNvSpPr>
            <a:spLocks noGrp="1"/>
          </p:cNvSpPr>
          <p:nvPr>
            <p:ph type="title"/>
          </p:nvPr>
        </p:nvSpPr>
        <p:spPr>
          <a:xfrm>
            <a:off x="87248" y="114319"/>
            <a:ext cx="7886700" cy="675530"/>
          </a:xfrm>
        </p:spPr>
        <p:txBody>
          <a:bodyPr>
            <a:normAutofit/>
          </a:bodyPr>
          <a:lstStyle/>
          <a:p>
            <a:r>
              <a:rPr lang="en-US" sz="3600" dirty="0">
                <a:solidFill>
                  <a:schemeClr val="accent5">
                    <a:lumMod val="75000"/>
                  </a:schemeClr>
                </a:solidFill>
              </a:rPr>
              <a:t>Need</a:t>
            </a:r>
          </a:p>
        </p:txBody>
      </p:sp>
      <p:sp>
        <p:nvSpPr>
          <p:cNvPr id="2" name="TextBox 1">
            <a:extLst>
              <a:ext uri="{FF2B5EF4-FFF2-40B4-BE49-F238E27FC236}">
                <a16:creationId xmlns:a16="http://schemas.microsoft.com/office/drawing/2014/main" id="{EFE5D36F-BA1C-406B-B567-4A195F35A2FC}"/>
              </a:ext>
            </a:extLst>
          </p:cNvPr>
          <p:cNvSpPr txBox="1"/>
          <p:nvPr/>
        </p:nvSpPr>
        <p:spPr>
          <a:xfrm>
            <a:off x="537883" y="1257300"/>
            <a:ext cx="8103040" cy="4893647"/>
          </a:xfrm>
          <a:prstGeom prst="rect">
            <a:avLst/>
          </a:prstGeom>
          <a:noFill/>
        </p:spPr>
        <p:txBody>
          <a:bodyPr wrap="square" rtlCol="0">
            <a:spAutoFit/>
          </a:bodyPr>
          <a:lstStyle/>
          <a:p>
            <a:pPr marL="285750" indent="-285750">
              <a:buFont typeface="Arial" panose="020B0604020202020204" pitchFamily="34" charset="0"/>
              <a:buChar char="•"/>
            </a:pPr>
            <a:r>
              <a:rPr lang="en-US" sz="2400" b="1" i="0" dirty="0">
                <a:solidFill>
                  <a:srgbClr val="111111"/>
                </a:solidFill>
                <a:effectLst/>
              </a:rPr>
              <a:t>Perkins V r</a:t>
            </a:r>
            <a:r>
              <a:rPr lang="en-US" sz="2400" b="1" dirty="0">
                <a:solidFill>
                  <a:srgbClr val="111111"/>
                </a:solidFill>
              </a:rPr>
              <a:t>equires - </a:t>
            </a:r>
            <a:r>
              <a:rPr lang="en-US" sz="2400" b="1" i="0" dirty="0">
                <a:solidFill>
                  <a:srgbClr val="111111"/>
                </a:solidFill>
                <a:effectLst/>
              </a:rPr>
              <a:t> organized</a:t>
            </a:r>
            <a:r>
              <a:rPr lang="en-US" sz="2400" b="0" i="0" dirty="0">
                <a:solidFill>
                  <a:srgbClr val="111111"/>
                </a:solidFill>
                <a:effectLst/>
              </a:rPr>
              <a:t> </a:t>
            </a:r>
            <a:r>
              <a:rPr lang="en-US" sz="2400" b="1" i="0" dirty="0">
                <a:solidFill>
                  <a:srgbClr val="111111"/>
                </a:solidFill>
                <a:effectLst/>
              </a:rPr>
              <a:t>system</a:t>
            </a:r>
            <a:r>
              <a:rPr lang="en-US" sz="2400" b="0" i="0" dirty="0">
                <a:solidFill>
                  <a:srgbClr val="111111"/>
                </a:solidFill>
                <a:effectLst/>
              </a:rPr>
              <a:t> </a:t>
            </a:r>
            <a:r>
              <a:rPr lang="en-US" sz="2400" b="1" i="0" dirty="0">
                <a:solidFill>
                  <a:srgbClr val="111111"/>
                </a:solidFill>
                <a:effectLst/>
              </a:rPr>
              <a:t>of</a:t>
            </a:r>
            <a:r>
              <a:rPr lang="en-US" sz="2400" b="0" i="0" dirty="0">
                <a:solidFill>
                  <a:srgbClr val="111111"/>
                </a:solidFill>
                <a:effectLst/>
              </a:rPr>
              <a:t> </a:t>
            </a:r>
            <a:r>
              <a:rPr lang="en-US" sz="2400" b="1" i="0" dirty="0">
                <a:solidFill>
                  <a:srgbClr val="111111"/>
                </a:solidFill>
                <a:effectLst/>
              </a:rPr>
              <a:t>career</a:t>
            </a:r>
            <a:r>
              <a:rPr lang="en-US" sz="2400" b="0" i="0" dirty="0">
                <a:solidFill>
                  <a:srgbClr val="111111"/>
                </a:solidFill>
                <a:effectLst/>
              </a:rPr>
              <a:t> </a:t>
            </a:r>
            <a:r>
              <a:rPr lang="en-US" sz="2400" b="1" i="0" dirty="0">
                <a:solidFill>
                  <a:srgbClr val="111111"/>
                </a:solidFill>
                <a:effectLst/>
              </a:rPr>
              <a:t>guidance</a:t>
            </a:r>
            <a:r>
              <a:rPr lang="en-US" sz="2400" b="0" i="0" dirty="0">
                <a:solidFill>
                  <a:srgbClr val="111111"/>
                </a:solidFill>
                <a:effectLst/>
              </a:rPr>
              <a:t> and academic counseling to students before enrolling and while participating in a career and technical education program</a:t>
            </a:r>
          </a:p>
          <a:p>
            <a:pPr marL="285750" indent="-285750">
              <a:buFont typeface="Arial" panose="020B0604020202020204" pitchFamily="34" charset="0"/>
              <a:buChar char="•"/>
            </a:pPr>
            <a:endParaRPr lang="en-US" sz="2400" dirty="0">
              <a:solidFill>
                <a:srgbClr val="111111"/>
              </a:solidFill>
            </a:endParaRPr>
          </a:p>
          <a:p>
            <a:pPr marL="285750" indent="-285750">
              <a:buFont typeface="Arial" panose="020B0604020202020204" pitchFamily="34" charset="0"/>
              <a:buChar char="•"/>
            </a:pPr>
            <a:r>
              <a:rPr lang="en-US" sz="2400" dirty="0">
                <a:solidFill>
                  <a:srgbClr val="111111"/>
                </a:solidFill>
              </a:rPr>
              <a:t>Alaska – 504 Schools</a:t>
            </a:r>
          </a:p>
          <a:p>
            <a:pPr marL="742950" lvl="1" indent="-285750">
              <a:buFont typeface="Arial" panose="020B0604020202020204" pitchFamily="34" charset="0"/>
              <a:buChar char="•"/>
            </a:pPr>
            <a:r>
              <a:rPr lang="en-US" sz="2400" dirty="0">
                <a:solidFill>
                  <a:srgbClr val="111111"/>
                </a:solidFill>
              </a:rPr>
              <a:t>28.5% - no counselor </a:t>
            </a:r>
          </a:p>
          <a:p>
            <a:pPr marL="742950" lvl="1" indent="-285750">
              <a:buFont typeface="Arial" panose="020B0604020202020204" pitchFamily="34" charset="0"/>
              <a:buChar char="•"/>
            </a:pPr>
            <a:r>
              <a:rPr lang="en-US" sz="2400" dirty="0">
                <a:solidFill>
                  <a:srgbClr val="111111"/>
                </a:solidFill>
              </a:rPr>
              <a:t>29.86% - itinerant counselor</a:t>
            </a:r>
          </a:p>
          <a:p>
            <a:pPr lvl="1"/>
            <a:endParaRPr lang="en-US" sz="2400" dirty="0">
              <a:solidFill>
                <a:srgbClr val="111111"/>
              </a:solidFill>
            </a:endParaRPr>
          </a:p>
          <a:p>
            <a:pPr marL="742950" lvl="1" indent="-285750">
              <a:buFont typeface="Arial" panose="020B0604020202020204" pitchFamily="34" charset="0"/>
              <a:buChar char="•"/>
            </a:pPr>
            <a:r>
              <a:rPr lang="en-US" sz="2400" dirty="0">
                <a:solidFill>
                  <a:srgbClr val="111111"/>
                </a:solidFill>
              </a:rPr>
              <a:t>36,577 students affected</a:t>
            </a:r>
          </a:p>
          <a:p>
            <a:pPr marL="1200150" lvl="2" indent="-285750">
              <a:buFont typeface="Arial" panose="020B0604020202020204" pitchFamily="34" charset="0"/>
              <a:buChar char="•"/>
            </a:pPr>
            <a:r>
              <a:rPr lang="en-US" sz="2400" dirty="0">
                <a:solidFill>
                  <a:srgbClr val="111111"/>
                </a:solidFill>
              </a:rPr>
              <a:t>35.3% are Alaska Native</a:t>
            </a:r>
          </a:p>
          <a:p>
            <a:pPr marL="1200150" lvl="2" indent="-285750">
              <a:buFont typeface="Arial" panose="020B0604020202020204" pitchFamily="34" charset="0"/>
              <a:buChar char="•"/>
            </a:pPr>
            <a:r>
              <a:rPr lang="en-US" sz="2400" dirty="0">
                <a:solidFill>
                  <a:srgbClr val="111111"/>
                </a:solidFill>
              </a:rPr>
              <a:t>47.4% are </a:t>
            </a:r>
            <a:r>
              <a:rPr lang="en-US" sz="2400">
                <a:solidFill>
                  <a:srgbClr val="111111"/>
                </a:solidFill>
              </a:rPr>
              <a:t>economically disadvantaged</a:t>
            </a:r>
            <a:endParaRPr lang="en-US" sz="2400" dirty="0"/>
          </a:p>
          <a:p>
            <a:endParaRPr lang="en-US" sz="2400" dirty="0"/>
          </a:p>
        </p:txBody>
      </p:sp>
    </p:spTree>
    <p:extLst>
      <p:ext uri="{BB962C8B-B14F-4D97-AF65-F5344CB8AC3E}">
        <p14:creationId xmlns:p14="http://schemas.microsoft.com/office/powerpoint/2010/main" val="1375125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descr="&quot;&quot;"/>
          <p:cNvCxnSpPr/>
          <p:nvPr/>
        </p:nvCxnSpPr>
        <p:spPr>
          <a:xfrm>
            <a:off x="0" y="829413"/>
            <a:ext cx="9144000" cy="262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2775857" y="6378557"/>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
        <p:nvSpPr>
          <p:cNvPr id="6" name="Title 5">
            <a:extLst>
              <a:ext uri="{FF2B5EF4-FFF2-40B4-BE49-F238E27FC236}">
                <a16:creationId xmlns:a16="http://schemas.microsoft.com/office/drawing/2014/main" id="{3335C569-91CE-49EA-BB10-D4E9148DC88C}"/>
              </a:ext>
            </a:extLst>
          </p:cNvPr>
          <p:cNvSpPr>
            <a:spLocks noGrp="1"/>
          </p:cNvSpPr>
          <p:nvPr>
            <p:ph type="title"/>
          </p:nvPr>
        </p:nvSpPr>
        <p:spPr>
          <a:xfrm>
            <a:off x="87248" y="114319"/>
            <a:ext cx="7886700" cy="675530"/>
          </a:xfrm>
        </p:spPr>
        <p:txBody>
          <a:bodyPr>
            <a:normAutofit/>
          </a:bodyPr>
          <a:lstStyle/>
          <a:p>
            <a:r>
              <a:rPr lang="en-US" sz="3600" dirty="0">
                <a:solidFill>
                  <a:schemeClr val="accent5">
                    <a:lumMod val="75000"/>
                  </a:schemeClr>
                </a:solidFill>
              </a:rPr>
              <a:t>Alaska’s Project</a:t>
            </a:r>
          </a:p>
        </p:txBody>
      </p:sp>
      <p:sp>
        <p:nvSpPr>
          <p:cNvPr id="2" name="TextBox 1">
            <a:extLst>
              <a:ext uri="{FF2B5EF4-FFF2-40B4-BE49-F238E27FC236}">
                <a16:creationId xmlns:a16="http://schemas.microsoft.com/office/drawing/2014/main" id="{76AB0F9C-B4D1-4F8C-92D4-0DE20B218EFF}"/>
              </a:ext>
            </a:extLst>
          </p:cNvPr>
          <p:cNvSpPr txBox="1"/>
          <p:nvPr/>
        </p:nvSpPr>
        <p:spPr>
          <a:xfrm>
            <a:off x="213316" y="1539599"/>
            <a:ext cx="8717368" cy="4524315"/>
          </a:xfrm>
          <a:prstGeom prst="rect">
            <a:avLst/>
          </a:prstGeom>
          <a:noFill/>
        </p:spPr>
        <p:txBody>
          <a:bodyPr wrap="square" rtlCol="0">
            <a:spAutoFit/>
          </a:bodyPr>
          <a:lstStyle/>
          <a:p>
            <a:pPr marL="342900" indent="-342900">
              <a:buFont typeface="Arial" panose="020B0604020202020204" pitchFamily="34" charset="0"/>
              <a:buChar char="•"/>
            </a:pPr>
            <a:r>
              <a:rPr lang="en-US" sz="2400" dirty="0"/>
              <a:t>Create a compact, accessible, asynchronous 1-credit course for “Career Counseling 101”</a:t>
            </a:r>
          </a:p>
          <a:p>
            <a:pPr marL="800100" lvl="1" indent="-342900">
              <a:buFont typeface="Courier New" panose="02070309020205020404" pitchFamily="49" charset="0"/>
              <a:buChar char="o"/>
            </a:pPr>
            <a:r>
              <a:rPr lang="en-US" sz="2400" dirty="0"/>
              <a:t>Career Pathways</a:t>
            </a:r>
          </a:p>
          <a:p>
            <a:pPr marL="800100" lvl="1" indent="-342900">
              <a:buFont typeface="Courier New" panose="02070309020205020404" pitchFamily="49" charset="0"/>
              <a:buChar char="o"/>
            </a:pPr>
            <a:r>
              <a:rPr lang="en-US" sz="2400" dirty="0"/>
              <a:t>AKCIS – Personal Learning and Career Plan</a:t>
            </a:r>
          </a:p>
          <a:p>
            <a:pPr marL="800100" lvl="1" indent="-342900">
              <a:buFont typeface="Courier New" panose="02070309020205020404" pitchFamily="49" charset="0"/>
              <a:buChar char="o"/>
            </a:pPr>
            <a:r>
              <a:rPr lang="en-US" sz="2400" dirty="0"/>
              <a:t>Talking with students about careers</a:t>
            </a:r>
          </a:p>
          <a:p>
            <a:pPr marL="800100" lvl="1" indent="-342900">
              <a:buFont typeface="Courier New" panose="02070309020205020404" pitchFamily="49" charset="0"/>
              <a:buChar char="o"/>
            </a:pPr>
            <a:r>
              <a:rPr lang="en-US" sz="2400" dirty="0"/>
              <a:t>Setting up career counseling events</a:t>
            </a:r>
          </a:p>
          <a:p>
            <a:pPr marL="800100" lvl="1" indent="-342900">
              <a:buFont typeface="Courier New" panose="02070309020205020404" pitchFamily="49" charset="0"/>
              <a:buChar char="o"/>
            </a:pPr>
            <a:r>
              <a:rPr lang="en-US" sz="2400" dirty="0"/>
              <a:t>Working with families and businesses in the community</a:t>
            </a:r>
          </a:p>
          <a:p>
            <a:pPr marL="800100" lvl="1"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Create a ‘handbook’ of materials to support someone creating a career counseling program from the ground up</a:t>
            </a:r>
          </a:p>
          <a:p>
            <a:pPr marL="800100" lvl="1" indent="-342900">
              <a:buFont typeface="Arial" panose="020B0604020202020204" pitchFamily="34" charset="0"/>
              <a:buChar char="•"/>
            </a:pPr>
            <a:endParaRPr lang="en-US" sz="2400" dirty="0"/>
          </a:p>
          <a:p>
            <a:pPr marL="800100" lvl="1" indent="-342900">
              <a:buAutoNum type="arabicPeriod"/>
            </a:pPr>
            <a:endParaRPr lang="en-US" sz="2400" dirty="0"/>
          </a:p>
        </p:txBody>
      </p:sp>
    </p:spTree>
    <p:extLst>
      <p:ext uri="{BB962C8B-B14F-4D97-AF65-F5344CB8AC3E}">
        <p14:creationId xmlns:p14="http://schemas.microsoft.com/office/powerpoint/2010/main" val="1320409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descr="&quot;&quot;"/>
          <p:cNvCxnSpPr/>
          <p:nvPr/>
        </p:nvCxnSpPr>
        <p:spPr>
          <a:xfrm>
            <a:off x="0" y="829413"/>
            <a:ext cx="9144000" cy="26212"/>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2775857" y="6378557"/>
            <a:ext cx="3592286" cy="365125"/>
          </a:xfrm>
          <a:prstGeom prst="rect">
            <a:avLst/>
          </a:prstGeom>
        </p:spPr>
        <p:txBody>
          <a:bodyPr anchor="b"/>
          <a:lstStyle>
            <a:lvl1pPr>
              <a:defRPr sz="1200" b="1" i="1">
                <a:solidFill>
                  <a:srgbClr val="4F4F4F"/>
                </a:solidFill>
                <a:latin typeface="+mn-lt"/>
              </a:defRPr>
            </a:lvl1pPr>
          </a:lstStyle>
          <a:p>
            <a:pPr algn="ctr"/>
            <a:r>
              <a:rPr lang="en-US" dirty="0"/>
              <a:t>· An Excellent Education for Every Student Every Day ·</a:t>
            </a:r>
          </a:p>
        </p:txBody>
      </p:sp>
      <p:sp>
        <p:nvSpPr>
          <p:cNvPr id="6" name="Title 5">
            <a:extLst>
              <a:ext uri="{FF2B5EF4-FFF2-40B4-BE49-F238E27FC236}">
                <a16:creationId xmlns:a16="http://schemas.microsoft.com/office/drawing/2014/main" id="{3335C569-91CE-49EA-BB10-D4E9148DC88C}"/>
              </a:ext>
            </a:extLst>
          </p:cNvPr>
          <p:cNvSpPr>
            <a:spLocks noGrp="1"/>
          </p:cNvSpPr>
          <p:nvPr>
            <p:ph type="title"/>
          </p:nvPr>
        </p:nvSpPr>
        <p:spPr>
          <a:xfrm>
            <a:off x="87248" y="114319"/>
            <a:ext cx="7886700" cy="675530"/>
          </a:xfrm>
        </p:spPr>
        <p:txBody>
          <a:bodyPr>
            <a:normAutofit/>
          </a:bodyPr>
          <a:lstStyle/>
          <a:p>
            <a:r>
              <a:rPr lang="en-US" sz="3600" dirty="0">
                <a:solidFill>
                  <a:schemeClr val="accent5">
                    <a:lumMod val="75000"/>
                  </a:schemeClr>
                </a:solidFill>
              </a:rPr>
              <a:t>You are the Experts!</a:t>
            </a:r>
          </a:p>
        </p:txBody>
      </p:sp>
      <p:sp>
        <p:nvSpPr>
          <p:cNvPr id="2" name="TextBox 1">
            <a:extLst>
              <a:ext uri="{FF2B5EF4-FFF2-40B4-BE49-F238E27FC236}">
                <a16:creationId xmlns:a16="http://schemas.microsoft.com/office/drawing/2014/main" id="{76AB0F9C-B4D1-4F8C-92D4-0DE20B218EFF}"/>
              </a:ext>
            </a:extLst>
          </p:cNvPr>
          <p:cNvSpPr txBox="1"/>
          <p:nvPr/>
        </p:nvSpPr>
        <p:spPr>
          <a:xfrm>
            <a:off x="174496" y="2611161"/>
            <a:ext cx="8717368" cy="1754326"/>
          </a:xfrm>
          <a:prstGeom prst="rect">
            <a:avLst/>
          </a:prstGeom>
          <a:noFill/>
        </p:spPr>
        <p:txBody>
          <a:bodyPr wrap="square" rtlCol="0">
            <a:spAutoFit/>
          </a:bodyPr>
          <a:lstStyle/>
          <a:p>
            <a:pPr lvl="1"/>
            <a:r>
              <a:rPr lang="en-US" sz="3600" dirty="0"/>
              <a:t>If I were creating this career counseling course, I would be sure to……..</a:t>
            </a:r>
          </a:p>
          <a:p>
            <a:pPr marL="800100" lvl="1" indent="-342900">
              <a:buAutoNum type="arabicPeriod"/>
            </a:pPr>
            <a:endParaRPr lang="en-US" sz="3600" dirty="0"/>
          </a:p>
        </p:txBody>
      </p:sp>
    </p:spTree>
    <p:extLst>
      <p:ext uri="{BB962C8B-B14F-4D97-AF65-F5344CB8AC3E}">
        <p14:creationId xmlns:p14="http://schemas.microsoft.com/office/powerpoint/2010/main" val="24726072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21947</TotalTime>
  <Words>1284</Words>
  <Application>Microsoft Office PowerPoint</Application>
  <PresentationFormat>On-screen Show (4:3)</PresentationFormat>
  <Paragraphs>151</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Arial Nova</vt:lpstr>
      <vt:lpstr>Calibri</vt:lpstr>
      <vt:lpstr>Courier New</vt:lpstr>
      <vt:lpstr>Office Theme</vt:lpstr>
      <vt:lpstr>TRACCS</vt:lpstr>
      <vt:lpstr>Our Mission and Vision</vt:lpstr>
      <vt:lpstr>Alaska’s Ed Challenge 5 Trajectories:</vt:lpstr>
      <vt:lpstr>New Grant</vt:lpstr>
      <vt:lpstr>New Grant</vt:lpstr>
      <vt:lpstr>WINNERS!</vt:lpstr>
      <vt:lpstr>Need</vt:lpstr>
      <vt:lpstr>Alaska’s Project</vt:lpstr>
      <vt:lpstr>You are the Experts!</vt:lpstr>
      <vt:lpstr>PowerPoint Presentation</vt:lpstr>
      <vt:lpstr>Supplemental Innovation Grant</vt:lpstr>
      <vt:lpstr>You are the Experts!</vt:lpstr>
      <vt:lpstr>Timeline</vt:lpstr>
      <vt:lpstr>Help</vt:lpstr>
    </vt:vector>
  </TitlesOfParts>
  <Company>State of Alaska - Department of Edication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Hardin, Erin M (EED)</dc:creator>
  <cp:lastModifiedBy>Sheila Box</cp:lastModifiedBy>
  <cp:revision>162</cp:revision>
  <cp:lastPrinted>2019-04-04T22:00:50Z</cp:lastPrinted>
  <dcterms:created xsi:type="dcterms:W3CDTF">2017-09-10T20:47:50Z</dcterms:created>
  <dcterms:modified xsi:type="dcterms:W3CDTF">2021-11-18T01:03:39Z</dcterms:modified>
</cp:coreProperties>
</file>