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06" r:id="rId2"/>
    <p:sldId id="407" r:id="rId3"/>
    <p:sldId id="414" r:id="rId4"/>
    <p:sldId id="405" r:id="rId5"/>
    <p:sldId id="387" r:id="rId6"/>
    <p:sldId id="369" r:id="rId7"/>
    <p:sldId id="412" r:id="rId8"/>
    <p:sldId id="401" r:id="rId9"/>
    <p:sldId id="391" r:id="rId10"/>
    <p:sldId id="394" r:id="rId11"/>
    <p:sldId id="393" r:id="rId12"/>
    <p:sldId id="395" r:id="rId13"/>
    <p:sldId id="397" r:id="rId14"/>
    <p:sldId id="396" r:id="rId15"/>
    <p:sldId id="400" r:id="rId16"/>
    <p:sldId id="398" r:id="rId17"/>
    <p:sldId id="399" r:id="rId18"/>
    <p:sldId id="366" r:id="rId19"/>
    <p:sldId id="392" r:id="rId20"/>
    <p:sldId id="413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B00"/>
    <a:srgbClr val="E68900"/>
    <a:srgbClr val="76B531"/>
    <a:srgbClr val="3B4A61"/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71916" autoAdjust="0"/>
  </p:normalViewPr>
  <p:slideViewPr>
    <p:cSldViewPr snapToGrid="0">
      <p:cViewPr varScale="1">
        <p:scale>
          <a:sx n="63" d="100"/>
          <a:sy n="63" d="100"/>
        </p:scale>
        <p:origin x="187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8 explains</a:t>
            </a:r>
            <a:r>
              <a:rPr lang="en-US" baseline="0" dirty="0" smtClean="0"/>
              <a:t> how to upload and download budgets from Excel into GMS.  This capability is NEW for FY21.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5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CTE is doing “TAGS” at the purpose code level, because ours are simple.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Other grants will have TAG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Ignore this tab for CTE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1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Organization must be selected at the district level, larger districts could also use school level for school – budgets sent in, or to track expenditures by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4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Added a line using cut and paste from Available Budget Cells and Available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8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ALWAYS click on View Messages FIRST!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9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Remember that RED ERRORS must be fixed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1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When a processed upload is accepted, GMS will simply show the updated Budget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50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0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75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99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Revisions – please DATE and say why</a:t>
            </a:r>
            <a:r>
              <a:rPr lang="en-US" baseline="0" dirty="0" smtClean="0"/>
              <a:t> – new supplies should be listed if supply line increases, if a training is cancelled and professional development funds are moved elsewhere,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0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the Funding Applications page to make sure you’ve reviewed the most recent CLNA and Four-Year Plan and Application before beginning a new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Or to find an old one or check to see when a  new one is due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CTE </a:t>
            </a:r>
            <a:r>
              <a:rPr lang="en-US" dirty="0" smtClean="0"/>
              <a:t>Team.</a:t>
            </a:r>
            <a:endParaRPr lang="en-US" dirty="0" smtClean="0"/>
          </a:p>
          <a:p>
            <a:r>
              <a:rPr lang="en-US" dirty="0" smtClean="0"/>
              <a:t>Contact</a:t>
            </a:r>
            <a:r>
              <a:rPr lang="en-US" baseline="0" dirty="0" smtClean="0"/>
              <a:t> any of us with CTE questions</a:t>
            </a:r>
          </a:p>
          <a:p>
            <a:r>
              <a:rPr lang="en-US" baseline="0" dirty="0" smtClean="0"/>
              <a:t>Sheila is the GMS specialist on the team – call her with questions specific to GMS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B49B-E71C-4374-AD94-ED5A9EC5B0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Your grant will need to be in Draft Started or Revision Started in order to see MODIFY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UPLOAD/DOWNLOAD – uses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6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 new capability in the FY21 grants.  It will not be available for older/closed grant years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Select Download – Popup – mine says ‘may be corrupted’ after this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May Download all or filtered</a:t>
            </a:r>
            <a:r>
              <a:rPr lang="en-US" baseline="0" dirty="0" smtClean="0"/>
              <a:t> budget.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Anyone who can VIEW can DOWNLOAD, in any STATUS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Includes Public – Approved versions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Downloaded budget will open in Excel and look like this.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You may ADD columns – for example a “Notes” column</a:t>
            </a:r>
            <a:r>
              <a:rPr lang="en-US" baseline="0" dirty="0" smtClean="0"/>
              <a:t> at the end.  GMS will not read this column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can MOVE columns – for example you could put the Organization Code at the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u="sng" baseline="0" dirty="0" smtClean="0">
                <a:solidFill>
                  <a:srgbClr val="FF0000"/>
                </a:solidFill>
              </a:rPr>
              <a:t>YOU MAY NOT delete any of the columns!  This will result in an error and you will not be able to upload the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u="sng" baseline="0" dirty="0" smtClean="0">
                <a:solidFill>
                  <a:srgbClr val="FF0000"/>
                </a:solidFill>
              </a:rPr>
              <a:t>YOU MAY NOT change the headers in Row 1.  This will result in an error, and you will not be able to upload the budget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7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First, download the last approved budget, so you are working in the most recent 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Next, modify information in the tabs as needed.  Remember that you can’t change the column headers.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each tab, add or delete rows </a:t>
            </a:r>
            <a:r>
              <a:rPr lang="en-US" baseline="0" dirty="0" smtClean="0"/>
              <a:t>using cut and </a:t>
            </a:r>
            <a:r>
              <a:rPr lang="en-US" baseline="0" dirty="0" smtClean="0"/>
              <a:t>paste just like you would in any Excel spreadsheet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Make </a:t>
            </a:r>
            <a:r>
              <a:rPr lang="en-US" baseline="0" dirty="0" smtClean="0"/>
              <a:t>sure the ACTION column has the correct language – </a:t>
            </a:r>
            <a:r>
              <a:rPr lang="en-US" u="sng" baseline="0" dirty="0" smtClean="0"/>
              <a:t>Update, Delete, or </a:t>
            </a:r>
            <a:r>
              <a:rPr lang="en-US" u="sng" baseline="0" dirty="0" smtClean="0"/>
              <a:t>Create</a:t>
            </a:r>
            <a:r>
              <a:rPr lang="en-US" u="none" baseline="0" dirty="0" smtClean="0"/>
              <a:t> – no other words are allowed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baseline="0" dirty="0" smtClean="0"/>
              <a:t>Delete all the ‘old’ indirect rows, they </a:t>
            </a:r>
            <a:r>
              <a:rPr lang="en-US" u="none" baseline="0" smtClean="0"/>
              <a:t>will recalculate</a:t>
            </a:r>
            <a:endParaRPr lang="en-US" u="sng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forget if you are REVISING a budget item to add a DATE and a NOTE at the end of the NARRATIVE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4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List of allowable Object/Function combinations for the grant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REFERENCE ONLY and can be used to copy and paste information to the data 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6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095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048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048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474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pic>
        <p:nvPicPr>
          <p:cNvPr id="9" name="Picture 8" descr="Picture 8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8515350" y="6246592"/>
            <a:ext cx="546249" cy="5202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mailto:deborah.riddle@alaska.gov" TargetMode="External"/><Relationship Id="rId7" Type="http://schemas.openxmlformats.org/officeDocument/2006/relationships/hyperlink" Target="mailto:Bjorn.wolter@Alaska.gov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felicia.swanson@alaska.gov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mailto:sheila.box@alaska.gov" TargetMode="External"/><Relationship Id="rId10" Type="http://schemas.openxmlformats.org/officeDocument/2006/relationships/image" Target="../media/image34.png"/><Relationship Id="rId4" Type="http://schemas.openxmlformats.org/officeDocument/2006/relationships/hyperlink" Target="mailto:brad.billings@alaska.gov" TargetMode="External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548" y="1742054"/>
            <a:ext cx="7772400" cy="12870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Grants Management System (GMS)</a:t>
            </a:r>
            <a:b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Training Module 8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1122363"/>
            <a:ext cx="702259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earning that works for Alaska C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3" y="332531"/>
            <a:ext cx="3206027" cy="1224826"/>
          </a:xfrm>
          <a:prstGeom prst="rect">
            <a:avLst/>
          </a:prstGeom>
        </p:spPr>
      </p:pic>
      <p:grpSp>
        <p:nvGrpSpPr>
          <p:cNvPr id="10" name="Group 9" descr="Module 8 oval&#10;"/>
          <p:cNvGrpSpPr/>
          <p:nvPr/>
        </p:nvGrpSpPr>
        <p:grpSpPr>
          <a:xfrm>
            <a:off x="423806" y="2796739"/>
            <a:ext cx="2136912" cy="3281842"/>
            <a:chOff x="496958" y="2345635"/>
            <a:chExt cx="2136912" cy="3281842"/>
          </a:xfrm>
        </p:grpSpPr>
        <p:sp>
          <p:nvSpPr>
            <p:cNvPr id="11" name="Oval 10"/>
            <p:cNvSpPr/>
            <p:nvPr/>
          </p:nvSpPr>
          <p:spPr>
            <a:xfrm>
              <a:off x="496958" y="2345635"/>
              <a:ext cx="2136912" cy="3281842"/>
            </a:xfrm>
            <a:prstGeom prst="ellipse">
              <a:avLst/>
            </a:prstGeom>
            <a:pattFill prst="pct90">
              <a:fgClr>
                <a:srgbClr val="A27B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8335" y="2828389"/>
              <a:ext cx="327991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MODULE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2331" y="3197721"/>
              <a:ext cx="138153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/>
                <a:t>8</a:t>
              </a:r>
              <a:endParaRPr lang="en-US" sz="9600" b="1" dirty="0"/>
            </a:p>
          </p:txBody>
        </p: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79648" y="3725976"/>
            <a:ext cx="5448300" cy="165576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Downloading Budgets to Excel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Uploading Budgets to 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39" y="-10814"/>
            <a:ext cx="8961121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Available Budget Tags Tab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2" name="Picture 1" descr="excel tag page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593" y="1633728"/>
            <a:ext cx="6455342" cy="11643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Excel tabs with available budget tags highligh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5" y="3883467"/>
            <a:ext cx="8819236" cy="54759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14801" y="5022991"/>
            <a:ext cx="739628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CTE - IGNORE THIS TAB!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These tags are additional tags that other grants (Migrant, Title IA, etc.) are using</a:t>
            </a:r>
            <a:endParaRPr lang="en-US" sz="2800" dirty="0"/>
          </a:p>
        </p:txBody>
      </p:sp>
      <p:sp>
        <p:nvSpPr>
          <p:cNvPr id="10" name="Right Brace 9" descr="red brace"/>
          <p:cNvSpPr/>
          <p:nvPr/>
        </p:nvSpPr>
        <p:spPr>
          <a:xfrm rot="5400000">
            <a:off x="4905786" y="3576219"/>
            <a:ext cx="527244" cy="2209466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6769"/>
            <a:ext cx="9144000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Available Organizations Tab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2" name="Picture 1" descr="Excel Available organizations t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492" y="768261"/>
            <a:ext cx="5128906" cy="335898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excel tabs with available organizations highligh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91" y="4482102"/>
            <a:ext cx="8683418" cy="472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Brace 7" descr="red brace"/>
          <p:cNvSpPr/>
          <p:nvPr/>
        </p:nvSpPr>
        <p:spPr>
          <a:xfrm rot="5400000">
            <a:off x="7180951" y="4138039"/>
            <a:ext cx="527244" cy="2209466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0163" y="5517758"/>
            <a:ext cx="818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Budget Item must have either district or school selected on the ‘Budget Data’ tab.  They can be copied from here.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1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6769"/>
            <a:ext cx="7225222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Upload –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2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4" name="Picture 3" descr="Create grant budget upload pictur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6" y="3138542"/>
            <a:ext cx="7300512" cy="230158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create and cancel butt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084" y="4272963"/>
            <a:ext cx="2190195" cy="6596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9687" y="5608671"/>
            <a:ext cx="78832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Remember – Each “Created” Upload Data File remains “In Line” until it is deleted, modified, or the upload is completed</a:t>
            </a:r>
            <a:endParaRPr lang="en-US" sz="2000" i="1" dirty="0">
              <a:solidFill>
                <a:srgbClr val="C00000"/>
              </a:solidFill>
            </a:endParaRPr>
          </a:p>
        </p:txBody>
      </p:sp>
      <p:pic>
        <p:nvPicPr>
          <p:cNvPr id="13" name="Content Placeholder 5" descr="upload bubb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22" y="5009"/>
            <a:ext cx="1651440" cy="1697172"/>
          </a:xfrm>
          <a:prstGeom prst="rect">
            <a:avLst/>
          </a:prstGeom>
        </p:spPr>
      </p:pic>
      <p:pic>
        <p:nvPicPr>
          <p:cNvPr id="2" name="Picture 1" descr="budget page detail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49" y="1512428"/>
            <a:ext cx="8849500" cy="123326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 descr="red oval"/>
          <p:cNvSpPr/>
          <p:nvPr/>
        </p:nvSpPr>
        <p:spPr>
          <a:xfrm>
            <a:off x="147249" y="2194529"/>
            <a:ext cx="8441847" cy="4060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white masking rectangle&#10;"/>
          <p:cNvSpPr/>
          <p:nvPr/>
        </p:nvSpPr>
        <p:spPr>
          <a:xfrm>
            <a:off x="399833" y="3921149"/>
            <a:ext cx="5110951" cy="211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6769"/>
            <a:ext cx="7522464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Upload – Step 3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6" name="Picture 5" descr="Grant budget upload second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25" y="889815"/>
            <a:ext cx="7509233" cy="30811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3325" y="4347077"/>
            <a:ext cx="8745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VIEW Messages!!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View Data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Delete or Process Upload – </a:t>
            </a:r>
            <a:r>
              <a:rPr lang="en-US" sz="2400" i="1" dirty="0" smtClean="0"/>
              <a:t>Remember each upload is ‘in line’ until deleted, viewed and modified, or processed</a:t>
            </a:r>
            <a:endParaRPr lang="en-US" sz="2400" i="1" dirty="0"/>
          </a:p>
        </p:txBody>
      </p:sp>
      <p:pic>
        <p:nvPicPr>
          <p:cNvPr id="10" name="Content Placeholder 5" descr="upload bubb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64" y="146980"/>
            <a:ext cx="1418553" cy="1457835"/>
          </a:xfrm>
          <a:prstGeom prst="rect">
            <a:avLst/>
          </a:prstGeom>
        </p:spPr>
      </p:pic>
      <p:sp>
        <p:nvSpPr>
          <p:cNvPr id="11" name="Rectangle 10" descr="white masking rectangle&#10;"/>
          <p:cNvSpPr/>
          <p:nvPr/>
        </p:nvSpPr>
        <p:spPr>
          <a:xfrm>
            <a:off x="348036" y="1476799"/>
            <a:ext cx="4572433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6769"/>
            <a:ext cx="7400544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Upload – Errors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2" name="Picture 1" descr="Upload messages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29" y="1115218"/>
            <a:ext cx="5464013" cy="41913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error box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545" y="2226435"/>
            <a:ext cx="662997" cy="29415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38672" y="1543572"/>
            <a:ext cx="2523744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there are ERRORS – </a:t>
            </a:r>
          </a:p>
          <a:p>
            <a:r>
              <a:rPr lang="en-US" sz="2000" dirty="0" smtClean="0"/>
              <a:t>Return to </a:t>
            </a:r>
            <a:r>
              <a:rPr lang="en-US" sz="2000" u="sng" dirty="0" smtClean="0"/>
              <a:t>Grant Budget Upload</a:t>
            </a:r>
            <a:r>
              <a:rPr lang="en-US" sz="2000" dirty="0" smtClean="0"/>
              <a:t> and either: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u="sng" dirty="0" smtClean="0"/>
              <a:t>View Data File</a:t>
            </a:r>
            <a:r>
              <a:rPr lang="en-US" sz="2000" dirty="0" smtClean="0"/>
              <a:t> – then modify your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000" i="1" dirty="0" smtClean="0"/>
              <a:t>OR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/>
              <a:t>Delete Grant Budget Upload</a:t>
            </a:r>
            <a:r>
              <a:rPr lang="en-US" sz="2000" dirty="0" smtClean="0"/>
              <a:t> and modify your saved file, then re-upload</a:t>
            </a:r>
            <a:endParaRPr lang="en-US" sz="2000" dirty="0"/>
          </a:p>
        </p:txBody>
      </p:sp>
      <p:pic>
        <p:nvPicPr>
          <p:cNvPr id="10" name="Content Placeholder 5" descr="upload bubb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4" y="148385"/>
            <a:ext cx="1357593" cy="1395187"/>
          </a:xfrm>
          <a:prstGeom prst="rect">
            <a:avLst/>
          </a:prstGeom>
        </p:spPr>
      </p:pic>
      <p:sp>
        <p:nvSpPr>
          <p:cNvPr id="11" name="Rectangle 10" descr="white masking rectangle&#10;"/>
          <p:cNvSpPr/>
          <p:nvPr/>
        </p:nvSpPr>
        <p:spPr>
          <a:xfrm>
            <a:off x="470858" y="1696833"/>
            <a:ext cx="4572433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6769"/>
            <a:ext cx="7327392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Upload – Complete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4" name="Picture 3" descr="GMS budget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44" y="1994563"/>
            <a:ext cx="8388693" cy="34476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5" descr="upload bubb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92" y="148385"/>
            <a:ext cx="1430745" cy="14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-6769"/>
            <a:ext cx="7216829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Upload DON’TS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4788" y="1509549"/>
            <a:ext cx="8341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Don’t Delete/Modify Column Headers!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Don’t ‘retry’ to upload (1 at a time)!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Don’t Ignore ‘Messages’ – Always Check!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Don’t Forget ‘Action’ Column – 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Update</a:t>
            </a:r>
            <a:r>
              <a:rPr lang="en-US" sz="3200" dirty="0" smtClean="0"/>
              <a:t>, Delete, or Create!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2" name="Picture 1" descr="red circle with a line through 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829" y="157558"/>
            <a:ext cx="1684166" cy="16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072" y="-28878"/>
            <a:ext cx="8692896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Tips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43712" y="1548384"/>
            <a:ext cx="7863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Download a NEW budget template for each new budget/revision –ensures most current </a:t>
            </a:r>
            <a:r>
              <a:rPr lang="en-US" sz="2800" dirty="0" smtClean="0"/>
              <a:t>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May re-order or ADD columns, </a:t>
            </a:r>
            <a:r>
              <a:rPr lang="en-US" sz="2800" dirty="0"/>
              <a:t>but – CRITICAL that text of column headings remain EXACTLY as </a:t>
            </a:r>
            <a:r>
              <a:rPr lang="en-US" sz="2800" dirty="0" smtClean="0"/>
              <a:t>downloaded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Required columns may NOT be deleted</a:t>
            </a:r>
          </a:p>
        </p:txBody>
      </p:sp>
    </p:spTree>
    <p:extLst>
      <p:ext uri="{BB962C8B-B14F-4D97-AF65-F5344CB8AC3E}">
        <p14:creationId xmlns:p14="http://schemas.microsoft.com/office/powerpoint/2010/main" val="13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54" y="42819"/>
            <a:ext cx="8795766" cy="88377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TIPS, Continued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327" y="867982"/>
            <a:ext cx="7886700" cy="55959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May add columns, BUT they will be ignored during upload (i.e. </a:t>
            </a:r>
            <a:r>
              <a:rPr lang="en-US" smtClean="0">
                <a:solidFill>
                  <a:schemeClr val="tx1"/>
                </a:solidFill>
              </a:rPr>
              <a:t>district ‘notes</a:t>
            </a:r>
            <a:r>
              <a:rPr lang="en-US" dirty="0" smtClean="0">
                <a:solidFill>
                  <a:schemeClr val="tx1"/>
                </a:solidFill>
              </a:rPr>
              <a:t>’ column)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Deleting – use “Delete” in the Action Column to delete a budget item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For REVISIONS – add a DATE and NOTE at the end of the NARRATIVE cell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Possible to upload entire budget or only one or a group of budget details (i.e. supplies budgets from each school)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5" name="Straight Connector 4" descr="&quot;&quot;"/>
          <p:cNvCxnSpPr/>
          <p:nvPr/>
        </p:nvCxnSpPr>
        <p:spPr>
          <a:xfrm>
            <a:off x="0" y="76825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6769"/>
            <a:ext cx="9144000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Budget Revisions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6" name="Picture 5" descr="budget revision page in g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8" y="865941"/>
            <a:ext cx="5334668" cy="52705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78366" y="2726920"/>
            <a:ext cx="33745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REVISIONS: 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Date </a:t>
            </a:r>
            <a:r>
              <a:rPr lang="en-US" sz="2800" dirty="0">
                <a:solidFill>
                  <a:prstClr val="black"/>
                </a:solidFill>
              </a:rPr>
              <a:t>of </a:t>
            </a:r>
            <a:r>
              <a:rPr lang="en-US" sz="2800" dirty="0" smtClean="0">
                <a:solidFill>
                  <a:prstClr val="black"/>
                </a:solidFill>
              </a:rPr>
              <a:t>change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Reason for change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(Add these at the end of the Narrative cell if you are using download/upload)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0" name="Group 9" descr="alarm clock don't forget session timeout"/>
          <p:cNvGrpSpPr/>
          <p:nvPr/>
        </p:nvGrpSpPr>
        <p:grpSpPr>
          <a:xfrm>
            <a:off x="6583680" y="756136"/>
            <a:ext cx="2462518" cy="1795575"/>
            <a:chOff x="489656" y="406490"/>
            <a:chExt cx="2725528" cy="2023235"/>
          </a:xfrm>
        </p:grpSpPr>
        <p:pic>
          <p:nvPicPr>
            <p:cNvPr id="11" name="Picture 10" descr="session timeout ico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250" y="1443983"/>
              <a:ext cx="2457955" cy="9857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alarm cl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8980">
              <a:off x="489656" y="516306"/>
              <a:ext cx="1035015" cy="10350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664556" y="406490"/>
              <a:ext cx="1550628" cy="1075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Don’t </a:t>
              </a:r>
              <a:r>
                <a:rPr lang="en-US" sz="2800" dirty="0" smtClean="0"/>
                <a:t>Forget</a:t>
              </a:r>
              <a:r>
                <a:rPr lang="en-US" sz="2800" dirty="0"/>
                <a:t>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1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33856" y="-1426"/>
            <a:ext cx="6559296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Review Last CLNA or Application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33856" y="5197097"/>
            <a:ext cx="7543289" cy="13849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Click on the CTE funding </a:t>
            </a:r>
            <a:r>
              <a:rPr lang="en-US" sz="2800" dirty="0" smtClean="0">
                <a:solidFill>
                  <a:prstClr val="black"/>
                </a:solidFill>
              </a:rPr>
              <a:t>Application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*Use this process to find old </a:t>
            </a:r>
            <a:r>
              <a:rPr lang="en-US" sz="2800" i="1" dirty="0" smtClean="0">
                <a:solidFill>
                  <a:srgbClr val="C00000"/>
                </a:solidFill>
              </a:rPr>
              <a:t>CLNA</a:t>
            </a:r>
            <a:r>
              <a:rPr lang="en-US" sz="2800" dirty="0" smtClean="0">
                <a:solidFill>
                  <a:srgbClr val="C00000"/>
                </a:solidFill>
              </a:rPr>
              <a:t> or </a:t>
            </a:r>
            <a:r>
              <a:rPr lang="en-US" sz="2800" i="1" dirty="0" smtClean="0">
                <a:solidFill>
                  <a:srgbClr val="C00000"/>
                </a:solidFill>
              </a:rPr>
              <a:t>Four-Year </a:t>
            </a:r>
            <a:r>
              <a:rPr lang="en-US" sz="2800" i="1" dirty="0" smtClean="0">
                <a:solidFill>
                  <a:srgbClr val="C00000"/>
                </a:solidFill>
              </a:rPr>
              <a:t>Plan and </a:t>
            </a:r>
            <a:r>
              <a:rPr lang="en-US" sz="2800" i="1" dirty="0" smtClean="0">
                <a:solidFill>
                  <a:srgbClr val="C00000"/>
                </a:solidFill>
              </a:rPr>
              <a:t>Local Application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Documents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0122" y="803147"/>
            <a:ext cx="6076342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Choose </a:t>
            </a:r>
            <a:r>
              <a:rPr lang="en-US" sz="2800" u="sng" dirty="0" smtClean="0">
                <a:solidFill>
                  <a:prstClr val="black"/>
                </a:solidFill>
              </a:rPr>
              <a:t>year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from the Drop Down </a:t>
            </a:r>
            <a:r>
              <a:rPr lang="en-US" sz="2800" dirty="0" smtClean="0">
                <a:solidFill>
                  <a:prstClr val="black"/>
                </a:solidFill>
              </a:rPr>
              <a:t>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Choose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u="sng" dirty="0" smtClean="0">
                <a:solidFill>
                  <a:prstClr val="black"/>
                </a:solidFill>
              </a:rPr>
              <a:t>Approved Applications</a:t>
            </a:r>
            <a:endParaRPr lang="en-US" sz="2800" u="sng" dirty="0">
              <a:solidFill>
                <a:prstClr val="black"/>
              </a:solidFill>
            </a:endParaRPr>
          </a:p>
        </p:txBody>
      </p:sp>
      <p:pic>
        <p:nvPicPr>
          <p:cNvPr id="10" name="Picture 9" descr="picture of Funding Applications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4" y="2121945"/>
            <a:ext cx="8210291" cy="281884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ight Arrow 10" descr="red arrow"/>
          <p:cNvSpPr/>
          <p:nvPr/>
        </p:nvSpPr>
        <p:spPr>
          <a:xfrm rot="8634800">
            <a:off x="802207" y="1963955"/>
            <a:ext cx="2321634" cy="11644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ight Arrow 12" descr="red arrow"/>
          <p:cNvSpPr/>
          <p:nvPr/>
        </p:nvSpPr>
        <p:spPr>
          <a:xfrm rot="13382273" flipV="1">
            <a:off x="2008487" y="4452091"/>
            <a:ext cx="1853841" cy="1298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573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DEED/CTE Team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" name="Straight Connector 2" descr="&quot;&quot;"/>
          <p:cNvCxnSpPr/>
          <p:nvPr/>
        </p:nvCxnSpPr>
        <p:spPr>
          <a:xfrm>
            <a:off x="11430" y="720090"/>
            <a:ext cx="913257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BE6CEA-CA86-4BCB-B831-CD422866F4DB}"/>
              </a:ext>
            </a:extLst>
          </p:cNvPr>
          <p:cNvSpPr/>
          <p:nvPr/>
        </p:nvSpPr>
        <p:spPr>
          <a:xfrm>
            <a:off x="1804936" y="873578"/>
            <a:ext cx="7104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Deborah Riddle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 Operations Manager, Innovation &amp; Education Excellence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907-465-2892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deborah.riddle@alaska.gov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936" y="2340908"/>
            <a:ext cx="5241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Brad Billings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Administrator, Career and Technical Education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907-465-8720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brad.billings@alaska.gov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D5441-6FF2-4992-AD0A-BE497C753503}"/>
              </a:ext>
            </a:extLst>
          </p:cNvPr>
          <p:cNvSpPr/>
          <p:nvPr/>
        </p:nvSpPr>
        <p:spPr>
          <a:xfrm>
            <a:off x="351288" y="491523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Sheila Box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907-465-8704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sheila.box@alaska.gov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13544-24BB-4BFE-B8B6-9383D25F2B3A}"/>
              </a:ext>
            </a:extLst>
          </p:cNvPr>
          <p:cNvSpPr/>
          <p:nvPr/>
        </p:nvSpPr>
        <p:spPr>
          <a:xfrm>
            <a:off x="3386383" y="4969934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Felicia Swanson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Associate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907-465-2980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felicia.swanson@alaska.gov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FAF9B-35FF-49C1-A283-83A2FCF09821}"/>
              </a:ext>
            </a:extLst>
          </p:cNvPr>
          <p:cNvSpPr/>
          <p:nvPr/>
        </p:nvSpPr>
        <p:spPr>
          <a:xfrm>
            <a:off x="6378136" y="494443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Bjørn Wolter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907-465-6542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Bjorn.wolter@Alaska.gov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 descr="brad billings" title="Picture of Brad Billings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21012"/>
          <a:stretch/>
        </p:blipFill>
        <p:spPr bwMode="auto">
          <a:xfrm>
            <a:off x="351288" y="2340908"/>
            <a:ext cx="1223010" cy="125252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of Deb Riddle" title="Deb Riddle">
            <a:extLst>
              <a:ext uri="{FF2B5EF4-FFF2-40B4-BE49-F238E27FC236}">
                <a16:creationId xmlns:a16="http://schemas.microsoft.com/office/drawing/2014/main" id="{A274342E-4BAF-4FEA-9576-BD6AB19D9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88" y="873578"/>
            <a:ext cx="1223010" cy="12533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74094" y="6352344"/>
            <a:ext cx="3804042" cy="416730"/>
          </a:xfrm>
          <a:prstGeom prst="rect">
            <a:avLst/>
          </a:prstGeom>
        </p:spPr>
        <p:txBody>
          <a:bodyPr anchor="b"/>
          <a:lstStyle>
            <a:lvl1pPr>
              <a:defRPr sz="9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sz="1200" dirty="0"/>
              <a:t>· An Excellent Education for Every Student Every Day ·</a:t>
            </a:r>
          </a:p>
        </p:txBody>
      </p:sp>
      <p:pic>
        <p:nvPicPr>
          <p:cNvPr id="13" name="Picture 12" descr="Bjorn Wolt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985" y="3727271"/>
            <a:ext cx="1087989" cy="1230264"/>
          </a:xfrm>
          <a:prstGeom prst="rect">
            <a:avLst/>
          </a:prstGeom>
        </p:spPr>
      </p:pic>
      <p:pic>
        <p:nvPicPr>
          <p:cNvPr id="15" name="Picture 14" descr="sheila box" title="picture of Sheila Box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" b="27527"/>
          <a:stretch/>
        </p:blipFill>
        <p:spPr bwMode="auto">
          <a:xfrm>
            <a:off x="422144" y="3731004"/>
            <a:ext cx="1087989" cy="1226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Felicia Swans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8918" y="3572014"/>
            <a:ext cx="1064016" cy="1442702"/>
          </a:xfrm>
          <a:prstGeom prst="rect">
            <a:avLst/>
          </a:prstGeom>
        </p:spPr>
      </p:pic>
      <p:sp>
        <p:nvSpPr>
          <p:cNvPr id="12" name="Rounded Rectangle 11" descr="Red circle around Sheila Box"/>
          <p:cNvSpPr/>
          <p:nvPr/>
        </p:nvSpPr>
        <p:spPr>
          <a:xfrm>
            <a:off x="115733" y="3643964"/>
            <a:ext cx="2720086" cy="2542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0757" y="4088955"/>
            <a:ext cx="11893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GMS Specialist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879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GMS Budget - NEW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icture of budget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873" y="850702"/>
            <a:ext cx="4578252" cy="54512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red oval"/>
          <p:cNvSpPr/>
          <p:nvPr/>
        </p:nvSpPr>
        <p:spPr>
          <a:xfrm>
            <a:off x="3665873" y="1987296"/>
            <a:ext cx="4572433" cy="9387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1648" y="1002211"/>
            <a:ext cx="323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Grant Must be in </a:t>
            </a:r>
            <a:r>
              <a:rPr lang="en-US" sz="2000" u="sng" dirty="0" smtClean="0"/>
              <a:t>Draft Started</a:t>
            </a:r>
            <a:r>
              <a:rPr lang="en-US" sz="2000" dirty="0" smtClean="0"/>
              <a:t> or </a:t>
            </a:r>
            <a:r>
              <a:rPr lang="en-US" sz="2000" u="sng" dirty="0" smtClean="0"/>
              <a:t>Revision Started</a:t>
            </a:r>
            <a:r>
              <a:rPr lang="en-US" sz="2000" dirty="0" smtClean="0"/>
              <a:t>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COPY (</a:t>
            </a:r>
            <a:r>
              <a:rPr lang="en-US" sz="2000" dirty="0" smtClean="0">
                <a:solidFill>
                  <a:srgbClr val="FF0000"/>
                </a:solidFill>
              </a:rPr>
              <a:t>1x only </a:t>
            </a:r>
            <a:r>
              <a:rPr lang="en-US" sz="2000" dirty="0" smtClean="0"/>
              <a:t>– see Module 2 or below)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 directly in GMS as usual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Excel to upload /download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solidFill>
                  <a:srgbClr val="FF0000"/>
                </a:solidFill>
              </a:rPr>
              <a:t>COPY – must be chosen before entering any budget info - 1</a:t>
            </a:r>
            <a:r>
              <a:rPr lang="en-US" sz="2000" i="1" u="sng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i="1" u="sng" dirty="0" smtClean="0">
                <a:solidFill>
                  <a:srgbClr val="FF0000"/>
                </a:solidFill>
              </a:rPr>
              <a:t> time or it will disappear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 descr="white masking rectangle&#10;"/>
          <p:cNvSpPr/>
          <p:nvPr/>
        </p:nvSpPr>
        <p:spPr>
          <a:xfrm>
            <a:off x="3665873" y="1560576"/>
            <a:ext cx="4572433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58897"/>
            <a:ext cx="7552220" cy="92492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Why Use Download/Upload?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53" y="2428309"/>
            <a:ext cx="8618406" cy="43513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Facilitate faster data entry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View more budget details at one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Print budgets from Excel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Excel functions (graphs, equations, etc.)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Schools can send budgets for district consolidation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Download/print filtered data (detail – tags)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5" name="Straight Connector 4" descr="&quot;&quot;"/>
          <p:cNvCxnSpPr/>
          <p:nvPr/>
        </p:nvCxnSpPr>
        <p:spPr>
          <a:xfrm>
            <a:off x="0" y="1093937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upload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46" y="106060"/>
            <a:ext cx="1604707" cy="1649145"/>
          </a:xfrm>
          <a:prstGeom prst="rect">
            <a:avLst/>
          </a:prstGeom>
        </p:spPr>
      </p:pic>
      <p:grpSp>
        <p:nvGrpSpPr>
          <p:cNvPr id="7" name="Group 6" descr="EXcel download icon"/>
          <p:cNvGrpSpPr/>
          <p:nvPr/>
        </p:nvGrpSpPr>
        <p:grpSpPr>
          <a:xfrm>
            <a:off x="6955647" y="780677"/>
            <a:ext cx="2059210" cy="1708625"/>
            <a:chOff x="5003863" y="4107517"/>
            <a:chExt cx="2713673" cy="2297817"/>
          </a:xfrm>
        </p:grpSpPr>
        <p:pic>
          <p:nvPicPr>
            <p:cNvPr id="8" name="Picture 7" descr="excel download ico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863" y="5126914"/>
              <a:ext cx="2713673" cy="1278420"/>
            </a:xfrm>
            <a:prstGeom prst="rect">
              <a:avLst/>
            </a:prstGeom>
          </p:spPr>
        </p:pic>
        <p:pic>
          <p:nvPicPr>
            <p:cNvPr id="9" name="Picture 8" descr="download ico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315" y="4107517"/>
              <a:ext cx="1302023" cy="1308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09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6769"/>
            <a:ext cx="7650011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Download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6" name="Picture 5" descr="picture of budget item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88" y="853595"/>
            <a:ext cx="7369179" cy="48391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 descr="red oval"/>
          <p:cNvSpPr/>
          <p:nvPr/>
        </p:nvSpPr>
        <p:spPr>
          <a:xfrm>
            <a:off x="669662" y="2982196"/>
            <a:ext cx="2016388" cy="4049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 of budget download pop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166" y="3544612"/>
            <a:ext cx="4153480" cy="31151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7709" y="4401312"/>
            <a:ext cx="383607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Anyone who has roles to  VIEW </a:t>
            </a:r>
            <a:r>
              <a:rPr lang="en-US" sz="2000" dirty="0" smtClean="0"/>
              <a:t>may </a:t>
            </a:r>
            <a:r>
              <a:rPr lang="en-US" sz="2000" dirty="0" smtClean="0"/>
              <a:t>DOWNLOAD, in ANY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Public may download APPROVED versions only</a:t>
            </a:r>
            <a:endParaRPr lang="en-US" sz="2000" dirty="0"/>
          </a:p>
        </p:txBody>
      </p:sp>
      <p:cxnSp>
        <p:nvCxnSpPr>
          <p:cNvPr id="4" name="Straight Arrow Connector 3" descr="red arrow&#10;"/>
          <p:cNvCxnSpPr/>
          <p:nvPr/>
        </p:nvCxnSpPr>
        <p:spPr>
          <a:xfrm>
            <a:off x="2686050" y="3184670"/>
            <a:ext cx="2424824" cy="7167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ownload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00" y="159823"/>
            <a:ext cx="988011" cy="973015"/>
          </a:xfrm>
          <a:prstGeom prst="rect">
            <a:avLst/>
          </a:prstGeom>
        </p:spPr>
      </p:pic>
      <p:sp>
        <p:nvSpPr>
          <p:cNvPr id="13" name="Rectangle 12" descr="white masking rectangle&#10;"/>
          <p:cNvSpPr/>
          <p:nvPr/>
        </p:nvSpPr>
        <p:spPr>
          <a:xfrm>
            <a:off x="1044625" y="1536439"/>
            <a:ext cx="4572433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27" y="0"/>
            <a:ext cx="7886700" cy="78028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Budget Download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pic>
        <p:nvPicPr>
          <p:cNvPr id="7" name="Picture 6" descr="picture of budget page in exc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8" y="1883368"/>
            <a:ext cx="8930083" cy="243870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 descr="&quot;&quot;"/>
          <p:cNvCxnSpPr/>
          <p:nvPr/>
        </p:nvCxnSpPr>
        <p:spPr>
          <a:xfrm>
            <a:off x="0" y="797648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ownload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75" y="94490"/>
            <a:ext cx="1079353" cy="1089248"/>
          </a:xfrm>
          <a:prstGeom prst="rect">
            <a:avLst/>
          </a:prstGeom>
        </p:spPr>
      </p:pic>
      <p:pic>
        <p:nvPicPr>
          <p:cNvPr id="13" name="Content Placeholder 4" descr="excel tabs pictu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607446"/>
            <a:ext cx="8402446" cy="41414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ight Brace 13" descr="red brace"/>
          <p:cNvSpPr/>
          <p:nvPr/>
        </p:nvSpPr>
        <p:spPr>
          <a:xfrm rot="5400000">
            <a:off x="1385995" y="4693254"/>
            <a:ext cx="527244" cy="1208307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 descr="green brace"/>
          <p:cNvSpPr/>
          <p:nvPr/>
        </p:nvSpPr>
        <p:spPr>
          <a:xfrm rot="5400000">
            <a:off x="5289167" y="2152868"/>
            <a:ext cx="588205" cy="6350041"/>
          </a:xfrm>
          <a:prstGeom prst="rightBrace">
            <a:avLst/>
          </a:prstGeom>
          <a:ln w="19050">
            <a:solidFill>
              <a:srgbClr val="76B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7093" y="5573225"/>
            <a:ext cx="2148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Upload/</a:t>
            </a:r>
          </a:p>
          <a:p>
            <a:r>
              <a:rPr lang="en-US" sz="2800" dirty="0" smtClean="0"/>
              <a:t>Download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85237" y="5654986"/>
            <a:ext cx="389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Reference – Cut/Paste</a:t>
            </a:r>
            <a:endParaRPr lang="en-US" sz="2800" dirty="0"/>
          </a:p>
        </p:txBody>
      </p:sp>
      <p:sp>
        <p:nvSpPr>
          <p:cNvPr id="3" name="Oval 2" descr="red oval"/>
          <p:cNvSpPr/>
          <p:nvPr/>
        </p:nvSpPr>
        <p:spPr>
          <a:xfrm>
            <a:off x="143128" y="1866008"/>
            <a:ext cx="8887968" cy="4626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3128" y="925010"/>
            <a:ext cx="761584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CRITICAL:  Do NOT alter or delete any column headers</a:t>
            </a:r>
            <a:r>
              <a:rPr lang="en-US" sz="2400" i="1" dirty="0" smtClean="0">
                <a:solidFill>
                  <a:srgbClr val="FF0000"/>
                </a:solidFill>
              </a:rPr>
              <a:t>!  See slide notes for details - 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3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get item pag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2" y="952565"/>
            <a:ext cx="5336030" cy="4516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63" y="41744"/>
            <a:ext cx="7886700" cy="78028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Budget Download – Two Options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9" name="Straight Connector 8" descr="&quot;&quot;"/>
          <p:cNvCxnSpPr/>
          <p:nvPr/>
        </p:nvCxnSpPr>
        <p:spPr>
          <a:xfrm>
            <a:off x="0" y="797648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ownload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54" y="94488"/>
            <a:ext cx="1126575" cy="1136903"/>
          </a:xfrm>
          <a:prstGeom prst="rect">
            <a:avLst/>
          </a:prstGeom>
        </p:spPr>
      </p:pic>
      <p:sp>
        <p:nvSpPr>
          <p:cNvPr id="3" name="Oval 2" descr="red oval"/>
          <p:cNvSpPr/>
          <p:nvPr/>
        </p:nvSpPr>
        <p:spPr>
          <a:xfrm>
            <a:off x="145563" y="884581"/>
            <a:ext cx="1073637" cy="3468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picture of budget page in GM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897" y="1798860"/>
            <a:ext cx="3868783" cy="46064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val 18" descr="red oval"/>
          <p:cNvSpPr/>
          <p:nvPr/>
        </p:nvSpPr>
        <p:spPr>
          <a:xfrm>
            <a:off x="3015276" y="1774477"/>
            <a:ext cx="1073637" cy="3468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30368" y="3735417"/>
            <a:ext cx="369417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Downloads from main </a:t>
            </a:r>
            <a:r>
              <a:rPr lang="en-US" sz="2000" u="sng" dirty="0" smtClean="0"/>
              <a:t>Budget</a:t>
            </a:r>
            <a:r>
              <a:rPr lang="en-US" sz="2000" dirty="0" smtClean="0"/>
              <a:t> page will contain all items AND indirect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Downloads from </a:t>
            </a:r>
            <a:r>
              <a:rPr lang="en-US" sz="2000" u="sng" dirty="0" smtClean="0"/>
              <a:t>Budget Item </a:t>
            </a:r>
            <a:r>
              <a:rPr lang="en-US" sz="2000" dirty="0" smtClean="0"/>
              <a:t>detail/filtering page will only contain detailed items and NO indirect</a:t>
            </a:r>
            <a:endParaRPr lang="en-US" sz="2000" dirty="0"/>
          </a:p>
        </p:txBody>
      </p:sp>
      <p:sp>
        <p:nvSpPr>
          <p:cNvPr id="11" name="Rectangle 10" descr="white masking rectangle&#10;"/>
          <p:cNvSpPr/>
          <p:nvPr/>
        </p:nvSpPr>
        <p:spPr>
          <a:xfrm>
            <a:off x="270492" y="1356437"/>
            <a:ext cx="4572433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white masking rectangle&#10;"/>
          <p:cNvSpPr/>
          <p:nvPr/>
        </p:nvSpPr>
        <p:spPr>
          <a:xfrm>
            <a:off x="3215008" y="2413387"/>
            <a:ext cx="3852672" cy="222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4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9532" y="-35895"/>
            <a:ext cx="6628221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Upload –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Step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1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13" name="Picture 12" descr="picture of budget page in exc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7" y="2733691"/>
            <a:ext cx="8863604" cy="24205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 descr="red oval"/>
          <p:cNvSpPr/>
          <p:nvPr/>
        </p:nvSpPr>
        <p:spPr>
          <a:xfrm>
            <a:off x="865632" y="2540573"/>
            <a:ext cx="682752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416" y="994139"/>
            <a:ext cx="571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Download </a:t>
            </a:r>
            <a:r>
              <a:rPr lang="en-US" sz="2400" dirty="0" smtClean="0"/>
              <a:t>– ensures most recent 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Modify using Excel tabs “Available” info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Update/Delete/Create</a:t>
            </a:r>
            <a:r>
              <a:rPr lang="en-US" sz="2400" dirty="0" smtClean="0"/>
              <a:t> in each row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STRIP OUT all Indirect rows</a:t>
            </a:r>
            <a:endParaRPr lang="en-US" sz="2400" dirty="0"/>
          </a:p>
        </p:txBody>
      </p:sp>
      <p:pic>
        <p:nvPicPr>
          <p:cNvPr id="18" name="Picture 17" descr="excel tabs with available budget cells highligh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23" y="5657809"/>
            <a:ext cx="7630471" cy="34337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val 18" descr="red oval"/>
          <p:cNvSpPr/>
          <p:nvPr/>
        </p:nvSpPr>
        <p:spPr>
          <a:xfrm rot="5400000">
            <a:off x="3733932" y="665795"/>
            <a:ext cx="878119" cy="8040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5" descr="upload bubb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54" y="148385"/>
            <a:ext cx="1940383" cy="19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6769"/>
            <a:ext cx="9022080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Available Budget Cells Tab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pic>
        <p:nvPicPr>
          <p:cNvPr id="2" name="Picture 1" descr="Picture of available budget cells workbook page in exc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75" y="824691"/>
            <a:ext cx="6368376" cy="35089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excel tabs with available budget cells highligh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09" y="4688234"/>
            <a:ext cx="7630471" cy="34337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Brace 9" descr="red brace"/>
          <p:cNvSpPr/>
          <p:nvPr/>
        </p:nvSpPr>
        <p:spPr>
          <a:xfrm rot="5400000">
            <a:off x="3067220" y="4162159"/>
            <a:ext cx="527244" cy="2209466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053" y="5592307"/>
            <a:ext cx="77025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reference and Cut/Paste into the “Budget Data”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These items must NOT be altered – cut/paste as is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88352" y="1402080"/>
            <a:ext cx="163372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Purpose Codes A-E repeated for each Account Code</a:t>
            </a:r>
            <a:endParaRPr lang="en-US" sz="2000" dirty="0"/>
          </a:p>
        </p:txBody>
      </p:sp>
      <p:sp>
        <p:nvSpPr>
          <p:cNvPr id="11" name="Right Brace 10" descr="red brace"/>
          <p:cNvSpPr/>
          <p:nvPr/>
        </p:nvSpPr>
        <p:spPr>
          <a:xfrm>
            <a:off x="6148850" y="1176037"/>
            <a:ext cx="881851" cy="904073"/>
          </a:xfrm>
          <a:prstGeom prst="rightBrace">
            <a:avLst>
              <a:gd name="adj1" fmla="val 8333"/>
              <a:gd name="adj2" fmla="val 48651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 descr="red brace"/>
          <p:cNvSpPr/>
          <p:nvPr/>
        </p:nvSpPr>
        <p:spPr>
          <a:xfrm>
            <a:off x="6148850" y="2080110"/>
            <a:ext cx="881851" cy="904073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19427</TotalTime>
  <Words>1484</Words>
  <Application>Microsoft Office PowerPoint</Application>
  <PresentationFormat>On-screen Show (4:3)</PresentationFormat>
  <Paragraphs>200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Grants Management System (GMS) Training Module 8</vt:lpstr>
      <vt:lpstr>Review Last CLNA or Application</vt:lpstr>
      <vt:lpstr>GMS Budget - NEW</vt:lpstr>
      <vt:lpstr>Why Use Download/Upload?</vt:lpstr>
      <vt:lpstr>Download</vt:lpstr>
      <vt:lpstr>Budget Download</vt:lpstr>
      <vt:lpstr>Budget Download – Two Options</vt:lpstr>
      <vt:lpstr>Upload – Step 1</vt:lpstr>
      <vt:lpstr>Available Budget Cells Tab</vt:lpstr>
      <vt:lpstr>Available Budget Tags Tab</vt:lpstr>
      <vt:lpstr>Available Organizations Tab</vt:lpstr>
      <vt:lpstr>Upload – Step 2</vt:lpstr>
      <vt:lpstr>Upload – Step 3</vt:lpstr>
      <vt:lpstr>Upload – Errors</vt:lpstr>
      <vt:lpstr>Upload – Complete</vt:lpstr>
      <vt:lpstr>Upload DON’TS</vt:lpstr>
      <vt:lpstr>Tips</vt:lpstr>
      <vt:lpstr>TIPS, Continued</vt:lpstr>
      <vt:lpstr>Budget Revisions</vt:lpstr>
      <vt:lpstr>DEED/CTE Team 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Box, Sheila A (EED)</cp:lastModifiedBy>
  <cp:revision>249</cp:revision>
  <cp:lastPrinted>2020-01-06T18:39:57Z</cp:lastPrinted>
  <dcterms:created xsi:type="dcterms:W3CDTF">2017-09-10T20:47:50Z</dcterms:created>
  <dcterms:modified xsi:type="dcterms:W3CDTF">2020-08-12T23:57:00Z</dcterms:modified>
</cp:coreProperties>
</file>