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0" r:id="rId2"/>
    <p:sldId id="313" r:id="rId3"/>
    <p:sldId id="316" r:id="rId4"/>
    <p:sldId id="315" r:id="rId5"/>
    <p:sldId id="314" r:id="rId6"/>
    <p:sldId id="317" r:id="rId7"/>
    <p:sldId id="318" r:id="rId8"/>
    <p:sldId id="319" r:id="rId9"/>
    <p:sldId id="311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A61"/>
    <a:srgbClr val="4F4F4F"/>
    <a:srgbClr val="FFFFFF"/>
    <a:srgbClr val="1774E6"/>
    <a:srgbClr val="6B6B6B"/>
    <a:srgbClr val="5A9CDE"/>
    <a:srgbClr val="2129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9" autoAdjust="0"/>
    <p:restoredTop sz="73710" autoAdjust="0"/>
  </p:normalViewPr>
  <p:slideViewPr>
    <p:cSldViewPr snapToGrid="0">
      <p:cViewPr varScale="1">
        <p:scale>
          <a:sx n="64" d="100"/>
          <a:sy n="64" d="100"/>
        </p:scale>
        <p:origin x="1848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984C370-440A-4FFA-A4C1-C1591F4C0BB5}" type="datetime1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015956B-FAAC-4502-B9AF-FDF5329DB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183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F3E5DA2-502F-4928-8080-C120016A9E03}" type="datetime1">
              <a:rPr lang="en-US" smtClean="0"/>
              <a:t>8/11/2020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B7AB3E-3E92-4553-BAA2-302AC4B5F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5864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Module 5 covers some</a:t>
            </a:r>
            <a:r>
              <a:rPr lang="en-US" baseline="0" dirty="0" smtClean="0"/>
              <a:t> of the functions of the sections page, including viewing validations, and printing or saving an application to another file.  The location of grant awards is also covered.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2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 dirty="0" smtClean="0"/>
              <a:t>Sections Page</a:t>
            </a:r>
            <a:r>
              <a:rPr lang="en-US" sz="2000" dirty="0" smtClean="0"/>
              <a:t> – far right two columns are </a:t>
            </a:r>
            <a:r>
              <a:rPr lang="en-US" sz="2000" u="sng" dirty="0" smtClean="0"/>
              <a:t>Validation</a:t>
            </a:r>
            <a:r>
              <a:rPr lang="en-US" sz="2000" dirty="0" smtClean="0"/>
              <a:t> and </a:t>
            </a:r>
            <a:r>
              <a:rPr lang="en-US" sz="2000" u="sng" dirty="0" smtClean="0"/>
              <a:t>Print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Rows (left): 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u="sng" dirty="0" smtClean="0"/>
              <a:t>All</a:t>
            </a:r>
            <a:r>
              <a:rPr lang="en-US" sz="2000" dirty="0" smtClean="0"/>
              <a:t> (top row): </a:t>
            </a:r>
            <a:r>
              <a:rPr lang="en-US" sz="1800" dirty="0" smtClean="0">
                <a:latin typeface="Segoe UI" panose="020B0502040204020203" pitchFamily="34" charset="0"/>
              </a:rPr>
              <a:t>validates/prints </a:t>
            </a:r>
            <a:r>
              <a:rPr lang="en-US" sz="2000" dirty="0" smtClean="0"/>
              <a:t>entire application</a:t>
            </a:r>
            <a:endParaRPr lang="en-US" sz="800" dirty="0" smtClean="0"/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 smtClean="0"/>
              <a:t>Bold</a:t>
            </a:r>
            <a:r>
              <a:rPr lang="en-US" sz="2000" dirty="0" smtClean="0"/>
              <a:t> row headers with    -      symbol: </a:t>
            </a:r>
            <a:r>
              <a:rPr lang="en-US" sz="1800" dirty="0" smtClean="0">
                <a:latin typeface="Segoe UI" panose="020B0502040204020203" pitchFamily="34" charset="0"/>
              </a:rPr>
              <a:t>validate/prints </a:t>
            </a:r>
            <a:r>
              <a:rPr lang="en-US" sz="2000" dirty="0" smtClean="0"/>
              <a:t>section only</a:t>
            </a:r>
            <a:endParaRPr lang="en-US" sz="800" dirty="0" smtClean="0"/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u="sng" dirty="0" smtClean="0"/>
              <a:t>Underlined Page Names:</a:t>
            </a:r>
            <a:r>
              <a:rPr lang="en-US" sz="2000" dirty="0" smtClean="0"/>
              <a:t> </a:t>
            </a:r>
            <a:r>
              <a:rPr lang="en-US" sz="1800" dirty="0" smtClean="0">
                <a:latin typeface="Segoe UI" panose="020B0502040204020203" pitchFamily="34" charset="0"/>
              </a:rPr>
              <a:t>validates/prints </a:t>
            </a:r>
            <a:r>
              <a:rPr lang="en-US" sz="2000" dirty="0" smtClean="0"/>
              <a:t>page only 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16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dirty="0" smtClean="0"/>
              <a:t>GMS has many behind the scenes validations to ensure application quality.  Some are Warnings, and the application/draft</a:t>
            </a:r>
            <a:r>
              <a:rPr lang="en-US" sz="1200" i="0" baseline="0" dirty="0" smtClean="0"/>
              <a:t> can be completed without fixing them.  Some are Errors, and GMS will not allow an application or draft to be completed until these are corrected.</a:t>
            </a:r>
            <a:endParaRPr lang="en-US" sz="1200" i="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50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Print functions</a:t>
            </a:r>
            <a:r>
              <a:rPr lang="en-US" baseline="0" dirty="0" smtClean="0"/>
              <a:t> may take a few minutes to process if they are large.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93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50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36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76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00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CTE staff.</a:t>
            </a:r>
          </a:p>
          <a:p>
            <a:r>
              <a:rPr lang="en-US" dirty="0" smtClean="0"/>
              <a:t>Contact</a:t>
            </a:r>
            <a:r>
              <a:rPr lang="en-US" baseline="0" dirty="0" smtClean="0"/>
              <a:t> any of us with CTE questions</a:t>
            </a:r>
          </a:p>
          <a:p>
            <a:r>
              <a:rPr lang="en-US" baseline="0" dirty="0" smtClean="0"/>
              <a:t>Sheila is the GMS specialist on the team – call her with questions specific to GMS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3B49B-E71C-4374-AD94-ED5A9EC5B0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01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5857" y="6405334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968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5857" y="6405334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374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F4F4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1095" y="6405335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67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5857" y="6405335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564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7048" y="6405335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213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5857" y="6405335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11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5048" y="6405334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00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7622" y="6405335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74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7622" y="6405334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036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1474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" y="6147471"/>
            <a:ext cx="670687" cy="627524"/>
          </a:xfrm>
          <a:prstGeom prst="rect">
            <a:avLst/>
          </a:prstGeom>
          <a:effectLst/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5857" y="6401706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  <p:pic>
        <p:nvPicPr>
          <p:cNvPr id="9" name="Picture 8" descr="Picture 8"/>
          <p:cNvPicPr>
            <a:picLocks noChangeAspect="1"/>
          </p:cNvPicPr>
          <p:nvPr userDrawn="1"/>
        </p:nvPicPr>
        <p:blipFill>
          <a:blip r:embed="rId12">
            <a:extLst/>
          </a:blip>
          <a:stretch>
            <a:fillRect/>
          </a:stretch>
        </p:blipFill>
        <p:spPr>
          <a:xfrm>
            <a:off x="8515350" y="6246592"/>
            <a:ext cx="546249" cy="52023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8269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F4F4F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F4F4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F4F4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F4F4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F4F4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F4F4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mailto:deborah.riddle@alaska.gov" TargetMode="External"/><Relationship Id="rId7" Type="http://schemas.openxmlformats.org/officeDocument/2006/relationships/hyperlink" Target="mailto:Bjorn.wolter@Alaska.gov" TargetMode="Externa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felicia.swanson@alaska.gov" TargetMode="External"/><Relationship Id="rId11" Type="http://schemas.openxmlformats.org/officeDocument/2006/relationships/image" Target="../media/image14.jpeg"/><Relationship Id="rId5" Type="http://schemas.openxmlformats.org/officeDocument/2006/relationships/hyperlink" Target="mailto:sheila.box@alaska.gov" TargetMode="External"/><Relationship Id="rId10" Type="http://schemas.openxmlformats.org/officeDocument/2006/relationships/image" Target="../media/image13.png"/><Relationship Id="rId4" Type="http://schemas.openxmlformats.org/officeDocument/2006/relationships/hyperlink" Target="mailto:brad.billings@alaska.gov" TargetMode="Externa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5857" y="6378557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  <p:cxnSp>
        <p:nvCxnSpPr>
          <p:cNvPr id="6" name="Straight Connector 5" descr="&quot;&quot;"/>
          <p:cNvCxnSpPr/>
          <p:nvPr/>
        </p:nvCxnSpPr>
        <p:spPr>
          <a:xfrm>
            <a:off x="0" y="1122363"/>
            <a:ext cx="702259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earning that works for Alaska C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133" y="332531"/>
            <a:ext cx="3206027" cy="1224826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785351" y="3681443"/>
            <a:ext cx="4197096" cy="1477739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Validations – Warning/Error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Print/Save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Grant Awards</a:t>
            </a:r>
          </a:p>
          <a:p>
            <a:pPr algn="l"/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itle 8"/>
          <p:cNvSpPr txBox="1">
            <a:spLocks noGrp="1"/>
          </p:cNvSpPr>
          <p:nvPr>
            <p:ph type="ctrTitle"/>
          </p:nvPr>
        </p:nvSpPr>
        <p:spPr>
          <a:xfrm>
            <a:off x="857349" y="183965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Grants Management System (GMS)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Training Module 5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" descr="Blue oval Module 5&#10;"/>
          <p:cNvGrpSpPr/>
          <p:nvPr/>
        </p:nvGrpSpPr>
        <p:grpSpPr>
          <a:xfrm>
            <a:off x="741393" y="2765776"/>
            <a:ext cx="2299507" cy="3238081"/>
            <a:chOff x="476350" y="2341630"/>
            <a:chExt cx="2266849" cy="3281842"/>
          </a:xfrm>
        </p:grpSpPr>
        <p:sp>
          <p:nvSpPr>
            <p:cNvPr id="13" name="Oval 12"/>
            <p:cNvSpPr/>
            <p:nvPr/>
          </p:nvSpPr>
          <p:spPr>
            <a:xfrm>
              <a:off x="476350" y="2341630"/>
              <a:ext cx="2136912" cy="328184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97664" y="2844074"/>
              <a:ext cx="32799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MODULE</a:t>
              </a:r>
              <a:endParaRPr lang="en-US" sz="24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61660" y="3197721"/>
              <a:ext cx="138153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118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104" y="156909"/>
            <a:ext cx="7886700" cy="86183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Validations and Printing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· An Excellent Education for Every Student Every Day ·</a:t>
            </a:r>
            <a:endParaRPr lang="en-US" dirty="0"/>
          </a:p>
        </p:txBody>
      </p:sp>
      <p:sp>
        <p:nvSpPr>
          <p:cNvPr id="9" name="Title 1" title="GMS System Goals"/>
          <p:cNvSpPr txBox="1">
            <a:spLocks/>
          </p:cNvSpPr>
          <p:nvPr/>
        </p:nvSpPr>
        <p:spPr>
          <a:xfrm>
            <a:off x="27432" y="74831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" name="Straight Connector 6" descr="Orange line"/>
          <p:cNvCxnSpPr/>
          <p:nvPr/>
        </p:nvCxnSpPr>
        <p:spPr>
          <a:xfrm>
            <a:off x="0" y="646331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Sections page validation and prin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11" y="916788"/>
            <a:ext cx="8761236" cy="220730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Oval 9" descr="red oval"/>
          <p:cNvSpPr/>
          <p:nvPr/>
        </p:nvSpPr>
        <p:spPr>
          <a:xfrm>
            <a:off x="6627804" y="888941"/>
            <a:ext cx="2392371" cy="23765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6955" y="3627715"/>
            <a:ext cx="78671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 dirty="0" smtClean="0"/>
              <a:t>Sections Page</a:t>
            </a:r>
            <a:r>
              <a:rPr lang="en-US" sz="2000" dirty="0" smtClean="0"/>
              <a:t> – far right two columns are </a:t>
            </a:r>
            <a:r>
              <a:rPr lang="en-US" sz="2000" u="sng" dirty="0" smtClean="0"/>
              <a:t>Validation</a:t>
            </a:r>
            <a:r>
              <a:rPr lang="en-US" sz="2000" dirty="0" smtClean="0"/>
              <a:t> and </a:t>
            </a:r>
            <a:r>
              <a:rPr lang="en-US" sz="2000" u="sng" dirty="0" smtClean="0"/>
              <a:t>Print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Rows (left):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u="sng" dirty="0" smtClean="0"/>
              <a:t>All</a:t>
            </a:r>
            <a:r>
              <a:rPr lang="en-US" sz="2000" dirty="0" smtClean="0"/>
              <a:t> (top row) –  </a:t>
            </a:r>
            <a:r>
              <a:rPr lang="en-US" sz="2000" dirty="0" smtClean="0"/>
              <a:t>shows validations or ‘prints’ the entire </a:t>
            </a:r>
            <a:r>
              <a:rPr lang="en-US" sz="2000" dirty="0" smtClean="0"/>
              <a:t>application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Bold</a:t>
            </a:r>
            <a:r>
              <a:rPr lang="en-US" sz="2000" dirty="0" smtClean="0"/>
              <a:t> row headers with          sign – process </a:t>
            </a:r>
            <a:r>
              <a:rPr lang="en-US" sz="2000" dirty="0" smtClean="0"/>
              <a:t>that </a:t>
            </a:r>
            <a:r>
              <a:rPr lang="en-US" sz="2000" dirty="0" smtClean="0"/>
              <a:t>section only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u="sng" dirty="0" smtClean="0"/>
              <a:t>Underlined Page Names</a:t>
            </a:r>
            <a:r>
              <a:rPr lang="en-US" sz="2000" dirty="0" smtClean="0"/>
              <a:t> – process that page only </a:t>
            </a:r>
            <a:endParaRPr lang="en-US" sz="2000" dirty="0"/>
          </a:p>
        </p:txBody>
      </p:sp>
      <p:grpSp>
        <p:nvGrpSpPr>
          <p:cNvPr id="17" name="Group 16" descr="box with a dash inside"/>
          <p:cNvGrpSpPr/>
          <p:nvPr/>
        </p:nvGrpSpPr>
        <p:grpSpPr>
          <a:xfrm>
            <a:off x="3942207" y="4824135"/>
            <a:ext cx="400050" cy="257412"/>
            <a:chOff x="6457949" y="4596062"/>
            <a:chExt cx="748967" cy="372979"/>
          </a:xfrm>
        </p:grpSpPr>
        <p:sp>
          <p:nvSpPr>
            <p:cNvPr id="6" name="Rectangle 5"/>
            <p:cNvSpPr/>
            <p:nvPr/>
          </p:nvSpPr>
          <p:spPr>
            <a:xfrm>
              <a:off x="6457949" y="4596062"/>
              <a:ext cx="748967" cy="37297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627804" y="4788568"/>
              <a:ext cx="39863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Oval 12" descr="red oval"/>
          <p:cNvSpPr/>
          <p:nvPr/>
        </p:nvSpPr>
        <p:spPr>
          <a:xfrm>
            <a:off x="26557" y="1299909"/>
            <a:ext cx="1220796" cy="19853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104" y="156909"/>
            <a:ext cx="7886700" cy="86183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Validation Messages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· An Excellent Education for Every Student Every Day ·</a:t>
            </a:r>
            <a:endParaRPr lang="en-US" dirty="0"/>
          </a:p>
        </p:txBody>
      </p:sp>
      <p:sp>
        <p:nvSpPr>
          <p:cNvPr id="9" name="Title 1" title="GMS System Goals"/>
          <p:cNvSpPr txBox="1">
            <a:spLocks/>
          </p:cNvSpPr>
          <p:nvPr/>
        </p:nvSpPr>
        <p:spPr>
          <a:xfrm>
            <a:off x="27432" y="74831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" name="Straight Connector 6" descr="Orange line"/>
          <p:cNvCxnSpPr/>
          <p:nvPr/>
        </p:nvCxnSpPr>
        <p:spPr>
          <a:xfrm>
            <a:off x="0" y="646331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Validation Messag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41" y="926163"/>
            <a:ext cx="8487918" cy="242799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64926" y="3543013"/>
            <a:ext cx="838282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Validation </a:t>
            </a:r>
            <a:r>
              <a:rPr lang="en-US" sz="2000" dirty="0" smtClean="0"/>
              <a:t>Messages – select </a:t>
            </a:r>
            <a:r>
              <a:rPr lang="en-US" sz="2000" u="sng" dirty="0" smtClean="0"/>
              <a:t>All</a:t>
            </a:r>
            <a:r>
              <a:rPr lang="en-US" sz="2000" dirty="0" smtClean="0"/>
              <a:t> validation messages, </a:t>
            </a:r>
            <a:r>
              <a:rPr lang="en-US" sz="2000" dirty="0" smtClean="0"/>
              <a:t>list pops </a:t>
            </a:r>
            <a:r>
              <a:rPr lang="en-US" sz="2000" dirty="0" smtClean="0"/>
              <a:t>up</a:t>
            </a:r>
          </a:p>
          <a:p>
            <a:endParaRPr lang="en-US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Dark blue </a:t>
            </a:r>
            <a:r>
              <a:rPr lang="en-US" sz="2000" dirty="0" smtClean="0"/>
              <a:t>bar </a:t>
            </a:r>
            <a:r>
              <a:rPr lang="en-US" sz="2000" dirty="0" smtClean="0"/>
              <a:t>= a </a:t>
            </a:r>
            <a:r>
              <a:rPr lang="en-US" sz="2000" dirty="0" smtClean="0"/>
              <a:t>page, all validations on that page listed underneath</a:t>
            </a:r>
          </a:p>
          <a:p>
            <a:endParaRPr lang="en-US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Error</a:t>
            </a:r>
            <a:r>
              <a:rPr lang="en-US" sz="2000" dirty="0" smtClean="0"/>
              <a:t> </a:t>
            </a:r>
            <a:r>
              <a:rPr lang="en-US" sz="2000" dirty="0" smtClean="0"/>
              <a:t>messages:  </a:t>
            </a:r>
            <a:r>
              <a:rPr lang="en-US" sz="2000" dirty="0" smtClean="0">
                <a:solidFill>
                  <a:srgbClr val="FF0000"/>
                </a:solidFill>
              </a:rPr>
              <a:t>Stop</a:t>
            </a:r>
            <a:r>
              <a:rPr lang="en-US" sz="2000" dirty="0" smtClean="0"/>
              <a:t> </a:t>
            </a:r>
            <a:r>
              <a:rPr lang="en-US" sz="2000" dirty="0" smtClean="0"/>
              <a:t>the </a:t>
            </a:r>
            <a:r>
              <a:rPr lang="en-US" sz="2000" dirty="0" smtClean="0"/>
              <a:t>process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Must </a:t>
            </a:r>
            <a:r>
              <a:rPr lang="en-US" sz="2000" dirty="0" smtClean="0"/>
              <a:t>be fixed before application/revision can be completed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Warning </a:t>
            </a:r>
            <a:r>
              <a:rPr lang="en-US" sz="2000" dirty="0" smtClean="0"/>
              <a:t>messages: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n-US" sz="2000" dirty="0" smtClean="0"/>
              <a:t>are for </a:t>
            </a:r>
            <a:r>
              <a:rPr lang="en-US" sz="2000" dirty="0" smtClean="0"/>
              <a:t>your </a:t>
            </a:r>
            <a:r>
              <a:rPr lang="en-US" sz="2000" dirty="0" smtClean="0"/>
              <a:t>information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Do not</a:t>
            </a:r>
            <a:r>
              <a:rPr lang="en-US" sz="2000" dirty="0" smtClean="0"/>
              <a:t> </a:t>
            </a:r>
            <a:r>
              <a:rPr lang="en-US" sz="2000" dirty="0" smtClean="0"/>
              <a:t>stop the process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Select </a:t>
            </a:r>
            <a:r>
              <a:rPr lang="en-US" sz="2000" u="sng" dirty="0" smtClean="0"/>
              <a:t>Review</a:t>
            </a:r>
            <a:r>
              <a:rPr lang="en-US" sz="2000" dirty="0" smtClean="0"/>
              <a:t> on the left to go directly to the </a:t>
            </a:r>
            <a:r>
              <a:rPr lang="en-US" sz="2000" dirty="0" smtClean="0"/>
              <a:t>page error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995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104" y="156909"/>
            <a:ext cx="7886700" cy="86183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Print Select Pages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· An Excellent Education for Every Student Every Day ·</a:t>
            </a:r>
            <a:endParaRPr lang="en-US" dirty="0"/>
          </a:p>
        </p:txBody>
      </p:sp>
      <p:sp>
        <p:nvSpPr>
          <p:cNvPr id="9" name="Title 1" title="GMS System Goals"/>
          <p:cNvSpPr txBox="1">
            <a:spLocks/>
          </p:cNvSpPr>
          <p:nvPr/>
        </p:nvSpPr>
        <p:spPr>
          <a:xfrm>
            <a:off x="27432" y="74831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" name="Straight Connector 6" descr="Orange line"/>
          <p:cNvCxnSpPr/>
          <p:nvPr/>
        </p:nvCxnSpPr>
        <p:spPr>
          <a:xfrm>
            <a:off x="0" y="646331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Validation and print page&#10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6" y="856354"/>
            <a:ext cx="8765940" cy="2401196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92104" y="3467572"/>
            <a:ext cx="8086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Print Select Items – from </a:t>
            </a:r>
            <a:r>
              <a:rPr lang="en-US" sz="2000" u="sng" dirty="0" smtClean="0"/>
              <a:t>Sections </a:t>
            </a:r>
            <a:r>
              <a:rPr lang="en-US" sz="2000" u="sng" dirty="0" smtClean="0"/>
              <a:t>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Check </a:t>
            </a:r>
            <a:r>
              <a:rPr lang="en-US" sz="2000" dirty="0" smtClean="0"/>
              <a:t>box “Select Items” at the top of the print column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You may now select specific pages </a:t>
            </a:r>
            <a:r>
              <a:rPr lang="en-US" sz="2000" dirty="0" smtClean="0"/>
              <a:t>to </a:t>
            </a:r>
            <a:r>
              <a:rPr lang="en-US" sz="2000" dirty="0" smtClean="0"/>
              <a:t>PDF/Print using the boxes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92104" y="4671818"/>
            <a:ext cx="83280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Use </a:t>
            </a:r>
            <a:r>
              <a:rPr lang="en-US" sz="2000" dirty="0" smtClean="0"/>
              <a:t>Print </a:t>
            </a:r>
            <a:r>
              <a:rPr lang="en-US" sz="2000" dirty="0" smtClean="0"/>
              <a:t>function </a:t>
            </a:r>
            <a:r>
              <a:rPr lang="en-US" sz="2000" dirty="0" smtClean="0"/>
              <a:t>to: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Create </a:t>
            </a:r>
            <a:r>
              <a:rPr lang="en-US" sz="2000" dirty="0" smtClean="0"/>
              <a:t>a PDF of the Grantee Checklist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Save PDFs of Applications or budgets to </a:t>
            </a:r>
            <a:r>
              <a:rPr lang="en-US" sz="2000" dirty="0" smtClean="0"/>
              <a:t>internal district </a:t>
            </a:r>
            <a:r>
              <a:rPr lang="en-US" sz="2000" dirty="0" smtClean="0"/>
              <a:t>files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925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104" y="156909"/>
            <a:ext cx="7886700" cy="86183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Print Request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· An Excellent Education for Every Student Every Day ·</a:t>
            </a:r>
            <a:endParaRPr lang="en-US" dirty="0"/>
          </a:p>
        </p:txBody>
      </p:sp>
      <p:sp>
        <p:nvSpPr>
          <p:cNvPr id="9" name="Title 1" title="GMS System Goals"/>
          <p:cNvSpPr txBox="1">
            <a:spLocks/>
          </p:cNvSpPr>
          <p:nvPr/>
        </p:nvSpPr>
        <p:spPr>
          <a:xfrm>
            <a:off x="27432" y="74831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" name="Straight Connector 6" descr="Orange line"/>
          <p:cNvCxnSpPr/>
          <p:nvPr/>
        </p:nvCxnSpPr>
        <p:spPr>
          <a:xfrm>
            <a:off x="0" y="646331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Print Request P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30" y="910150"/>
            <a:ext cx="8647140" cy="200065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92104" y="3171577"/>
            <a:ext cx="84034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Once a Print Request is selected, </a:t>
            </a:r>
            <a:r>
              <a:rPr lang="en-US" sz="2400" dirty="0" smtClean="0"/>
              <a:t>option </a:t>
            </a:r>
            <a:r>
              <a:rPr lang="en-US" sz="2400" dirty="0" smtClean="0"/>
              <a:t>page will open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All </a:t>
            </a:r>
            <a:r>
              <a:rPr lang="en-US" sz="2400" dirty="0" smtClean="0"/>
              <a:t>Print Requests produce a PDF </a:t>
            </a:r>
            <a:r>
              <a:rPr lang="en-US" sz="2400" dirty="0" smtClean="0"/>
              <a:t>for saving or printing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 </a:t>
            </a:r>
            <a:r>
              <a:rPr lang="en-US" sz="2400" dirty="0" smtClean="0"/>
              <a:t>short Print </a:t>
            </a:r>
            <a:r>
              <a:rPr lang="en-US" sz="2400" dirty="0" smtClean="0"/>
              <a:t>Request:  opens on the </a:t>
            </a:r>
            <a:r>
              <a:rPr lang="en-US" sz="2400" dirty="0" smtClean="0"/>
              <a:t>screen as a PDF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 </a:t>
            </a:r>
            <a:r>
              <a:rPr lang="en-US" sz="2400" dirty="0" smtClean="0"/>
              <a:t>long Print </a:t>
            </a:r>
            <a:r>
              <a:rPr lang="en-US" sz="2400" dirty="0" smtClean="0"/>
              <a:t>Request:  goes into </a:t>
            </a:r>
            <a:r>
              <a:rPr lang="en-US" sz="2400" dirty="0" smtClean="0"/>
              <a:t>the Document Library, at the 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r>
              <a:rPr lang="en-US" sz="2400" dirty="0" smtClean="0"/>
              <a:t>Select the </a:t>
            </a:r>
            <a:r>
              <a:rPr lang="en-US" sz="2400" u="sng" dirty="0" smtClean="0"/>
              <a:t>Print</a:t>
            </a:r>
            <a:r>
              <a:rPr lang="en-US" sz="2400" dirty="0" smtClean="0"/>
              <a:t> button on this page to begin the print </a:t>
            </a:r>
            <a:r>
              <a:rPr lang="en-US" sz="2400" dirty="0" smtClean="0"/>
              <a:t>function</a:t>
            </a:r>
            <a:endParaRPr lang="en-US" sz="2400" dirty="0" smtClean="0"/>
          </a:p>
        </p:txBody>
      </p:sp>
      <p:sp>
        <p:nvSpPr>
          <p:cNvPr id="10" name="Oval 9" descr="red oval"/>
          <p:cNvSpPr/>
          <p:nvPr/>
        </p:nvSpPr>
        <p:spPr>
          <a:xfrm>
            <a:off x="819150" y="2508464"/>
            <a:ext cx="1162050" cy="402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6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104" y="156909"/>
            <a:ext cx="7886700" cy="86183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Document Library Print Requests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· An Excellent Education for Every Student Every Day ·</a:t>
            </a:r>
            <a:endParaRPr lang="en-US" dirty="0"/>
          </a:p>
        </p:txBody>
      </p:sp>
      <p:sp>
        <p:nvSpPr>
          <p:cNvPr id="9" name="Title 1" title="GMS System Goals"/>
          <p:cNvSpPr txBox="1">
            <a:spLocks/>
          </p:cNvSpPr>
          <p:nvPr/>
        </p:nvSpPr>
        <p:spPr>
          <a:xfrm>
            <a:off x="27432" y="74831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" name="Straight Connector 6" descr="Orange line"/>
          <p:cNvCxnSpPr/>
          <p:nvPr/>
        </p:nvCxnSpPr>
        <p:spPr>
          <a:xfrm>
            <a:off x="0" y="646331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Document Librar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74" y="881024"/>
            <a:ext cx="8874306" cy="1204951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15428" y="2478601"/>
            <a:ext cx="77633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Open the Document Library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Top of screen:  </a:t>
            </a:r>
            <a:r>
              <a:rPr lang="en-US" sz="2400" dirty="0" smtClean="0"/>
              <a:t>the Print Request will appear, including: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u="sng" dirty="0" smtClean="0"/>
              <a:t>Print Request Name</a:t>
            </a:r>
            <a:r>
              <a:rPr lang="en-US" sz="2400" dirty="0" smtClean="0"/>
              <a:t> – underlined, so selectable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Date of </a:t>
            </a:r>
            <a:r>
              <a:rPr lang="en-US" sz="2400" dirty="0" smtClean="0"/>
              <a:t>request</a:t>
            </a: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Expiration date </a:t>
            </a:r>
            <a:r>
              <a:rPr lang="en-US" sz="2400" dirty="0" smtClean="0"/>
              <a:t>of </a:t>
            </a:r>
            <a:r>
              <a:rPr lang="en-US" sz="2400" dirty="0" smtClean="0"/>
              <a:t>request</a:t>
            </a:r>
          </a:p>
          <a:p>
            <a:pPr lvl="1"/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You may select and open, or delete this print </a:t>
            </a:r>
            <a:r>
              <a:rPr lang="en-US" sz="2400" dirty="0" smtClean="0"/>
              <a:t>request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Print requests expire after 7 days</a:t>
            </a:r>
            <a:endParaRPr lang="en-US" sz="2400" dirty="0"/>
          </a:p>
        </p:txBody>
      </p:sp>
      <p:sp>
        <p:nvSpPr>
          <p:cNvPr id="10" name="Oval 9" descr="red oval"/>
          <p:cNvSpPr/>
          <p:nvPr/>
        </p:nvSpPr>
        <p:spPr>
          <a:xfrm>
            <a:off x="7353300" y="1411373"/>
            <a:ext cx="1162050" cy="9092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104" y="156909"/>
            <a:ext cx="7886700" cy="86183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Grant Awards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· An Excellent Education for Every Student Every Day ·</a:t>
            </a:r>
            <a:endParaRPr lang="en-US" dirty="0"/>
          </a:p>
        </p:txBody>
      </p:sp>
      <p:sp>
        <p:nvSpPr>
          <p:cNvPr id="9" name="Title 1" title="GMS System Goals"/>
          <p:cNvSpPr txBox="1">
            <a:spLocks/>
          </p:cNvSpPr>
          <p:nvPr/>
        </p:nvSpPr>
        <p:spPr>
          <a:xfrm>
            <a:off x="27432" y="74831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" name="Straight Connector 6" descr="Orange line"/>
          <p:cNvCxnSpPr/>
          <p:nvPr/>
        </p:nvCxnSpPr>
        <p:spPr>
          <a:xfrm>
            <a:off x="0" y="646331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Grant Awards from Sections&#10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60" y="1590247"/>
            <a:ext cx="8834080" cy="105245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92104" y="3303671"/>
            <a:ext cx="7764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DEED now stores the </a:t>
            </a:r>
            <a:r>
              <a:rPr lang="en-US" sz="2400" dirty="0" smtClean="0"/>
              <a:t>district’s </a:t>
            </a:r>
            <a:r>
              <a:rPr lang="en-US" sz="2400" dirty="0" smtClean="0"/>
              <a:t>grant </a:t>
            </a:r>
            <a:r>
              <a:rPr lang="en-US" sz="2400" dirty="0" smtClean="0"/>
              <a:t>awards </a:t>
            </a:r>
            <a:r>
              <a:rPr lang="en-US" sz="2400" dirty="0" smtClean="0"/>
              <a:t>in GMS</a:t>
            </a:r>
          </a:p>
          <a:p>
            <a:endParaRPr lang="en-US" sz="2400" dirty="0"/>
          </a:p>
          <a:p>
            <a:r>
              <a:rPr lang="en-US" sz="2400" dirty="0" smtClean="0"/>
              <a:t>From the Sections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Bottom </a:t>
            </a:r>
            <a:r>
              <a:rPr lang="en-US" sz="2400" dirty="0" smtClean="0"/>
              <a:t>page is </a:t>
            </a:r>
            <a:r>
              <a:rPr lang="en-US" sz="2400" u="sng" dirty="0" smtClean="0"/>
              <a:t>Grant Award Report</a:t>
            </a:r>
            <a:r>
              <a:rPr lang="en-US" sz="2400" dirty="0" smtClean="0"/>
              <a:t> – select this </a:t>
            </a:r>
            <a:r>
              <a:rPr lang="en-US" sz="2400" dirty="0" smtClean="0"/>
              <a:t>link to view/save/print awards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155701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104" y="156909"/>
            <a:ext cx="7886700" cy="86183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Grant Award Report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· An Excellent Education for Every Student Every Day ·</a:t>
            </a:r>
            <a:endParaRPr lang="en-US" dirty="0"/>
          </a:p>
        </p:txBody>
      </p:sp>
      <p:sp>
        <p:nvSpPr>
          <p:cNvPr id="9" name="Title 1" title="GMS System Goals"/>
          <p:cNvSpPr txBox="1">
            <a:spLocks/>
          </p:cNvSpPr>
          <p:nvPr/>
        </p:nvSpPr>
        <p:spPr>
          <a:xfrm>
            <a:off x="27432" y="74831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" name="Straight Connector 6" descr="Orange line"/>
          <p:cNvCxnSpPr/>
          <p:nvPr/>
        </p:nvCxnSpPr>
        <p:spPr>
          <a:xfrm>
            <a:off x="0" y="646331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0857" y="5509686"/>
            <a:ext cx="7923326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Multiple Awards will show on separate pages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Grant Award Reports may be exported to local files using the disc icon</a:t>
            </a:r>
            <a:endParaRPr lang="en-US" sz="2000" dirty="0"/>
          </a:p>
        </p:txBody>
      </p:sp>
      <p:grpSp>
        <p:nvGrpSpPr>
          <p:cNvPr id="19" name="Group 18" descr="Grant Award Report page"/>
          <p:cNvGrpSpPr/>
          <p:nvPr/>
        </p:nvGrpSpPr>
        <p:grpSpPr>
          <a:xfrm>
            <a:off x="492104" y="806262"/>
            <a:ext cx="8287329" cy="4543494"/>
            <a:chOff x="294696" y="779045"/>
            <a:chExt cx="8620703" cy="46361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6" name="Group 15"/>
            <p:cNvGrpSpPr/>
            <p:nvPr/>
          </p:nvGrpSpPr>
          <p:grpSpPr>
            <a:xfrm>
              <a:off x="294696" y="779045"/>
              <a:ext cx="8620703" cy="4636194"/>
              <a:chOff x="3361747" y="2255505"/>
              <a:chExt cx="6750298" cy="42309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3361747" y="2255505"/>
                <a:ext cx="6750298" cy="4230927"/>
                <a:chOff x="-1892547" y="1703484"/>
                <a:chExt cx="6750298" cy="4230927"/>
              </a:xfrm>
            </p:grpSpPr>
            <p:pic>
              <p:nvPicPr>
                <p:cNvPr id="14" name="Picture 13" descr="red circle&#10;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1892547" y="1703484"/>
                  <a:ext cx="6750298" cy="4230927"/>
                </a:xfrm>
                <a:prstGeom prst="rect">
                  <a:avLst/>
                </a:prstGeom>
                <a:ln>
                  <a:solidFill>
                    <a:schemeClr val="accent5">
                      <a:lumMod val="75000"/>
                    </a:schemeClr>
                  </a:solidFill>
                </a:ln>
              </p:spPr>
            </p:pic>
            <p:sp>
              <p:nvSpPr>
                <p:cNvPr id="6" name="Rectangle 5" descr="white masking rectangle&#10;"/>
                <p:cNvSpPr/>
                <p:nvPr/>
              </p:nvSpPr>
              <p:spPr>
                <a:xfrm>
                  <a:off x="2177143" y="2954585"/>
                  <a:ext cx="900793" cy="180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 descr="white masking rectangle&#10;"/>
                <p:cNvSpPr/>
                <p:nvPr/>
              </p:nvSpPr>
              <p:spPr>
                <a:xfrm>
                  <a:off x="2177143" y="3761715"/>
                  <a:ext cx="900793" cy="180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Rectangle 10" descr="white masking rectangle&#10;"/>
              <p:cNvSpPr/>
              <p:nvPr/>
            </p:nvSpPr>
            <p:spPr>
              <a:xfrm>
                <a:off x="4142232" y="3659627"/>
                <a:ext cx="900793" cy="1809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 descr="white masking rectangle&#10;"/>
            <p:cNvSpPr/>
            <p:nvPr/>
          </p:nvSpPr>
          <p:spPr>
            <a:xfrm>
              <a:off x="574260" y="3611339"/>
              <a:ext cx="6613033" cy="5069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Oval 19" descr="red oval"/>
          <p:cNvSpPr/>
          <p:nvPr/>
        </p:nvSpPr>
        <p:spPr>
          <a:xfrm>
            <a:off x="3856028" y="1404638"/>
            <a:ext cx="715971" cy="6819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 descr="red oval"/>
          <p:cNvSpPr/>
          <p:nvPr/>
        </p:nvSpPr>
        <p:spPr>
          <a:xfrm>
            <a:off x="916105" y="1475752"/>
            <a:ext cx="1068397" cy="5397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3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" y="5730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DEED/CTE Team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cxnSp>
        <p:nvCxnSpPr>
          <p:cNvPr id="3" name="Straight Connector 2" descr="&quot;&quot;"/>
          <p:cNvCxnSpPr/>
          <p:nvPr/>
        </p:nvCxnSpPr>
        <p:spPr>
          <a:xfrm>
            <a:off x="11430" y="720090"/>
            <a:ext cx="913257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EBE6CEA-CA86-4BCB-B831-CD422866F4DB}"/>
              </a:ext>
            </a:extLst>
          </p:cNvPr>
          <p:cNvSpPr/>
          <p:nvPr/>
        </p:nvSpPr>
        <p:spPr>
          <a:xfrm>
            <a:off x="1804936" y="873578"/>
            <a:ext cx="710437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2F5496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Deborah Riddle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Division Operations Manager, Innovation &amp; Education Excellence</a:t>
            </a: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907-465-2892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deborah.riddle@alaska.gov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4936" y="2340908"/>
            <a:ext cx="52410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Brad Billings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Administrator, Career and Technical Education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907-465-8720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hlinkClick r:id="rId4"/>
              </a:rPr>
              <a:t>brad.billings@alaska.gov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CD5441-6FF2-4992-AD0A-BE497C753503}"/>
              </a:ext>
            </a:extLst>
          </p:cNvPr>
          <p:cNvSpPr/>
          <p:nvPr/>
        </p:nvSpPr>
        <p:spPr>
          <a:xfrm>
            <a:off x="351288" y="4915232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2F5496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Sheila Box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CTE Program Specialist</a:t>
            </a: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907-465-8704</a:t>
            </a: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sheila.box@alaska.gov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613544-24BB-4BFE-B8B6-9383D25F2B3A}"/>
              </a:ext>
            </a:extLst>
          </p:cNvPr>
          <p:cNvSpPr/>
          <p:nvPr/>
        </p:nvSpPr>
        <p:spPr>
          <a:xfrm>
            <a:off x="3386383" y="4969934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2F5496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Felicia Swanson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Education Associate</a:t>
            </a: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907-465-2980</a:t>
            </a: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felicia.swanson@alaska.gov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FFAF9B-35FF-49C1-A283-83A2FCF09821}"/>
              </a:ext>
            </a:extLst>
          </p:cNvPr>
          <p:cNvSpPr/>
          <p:nvPr/>
        </p:nvSpPr>
        <p:spPr>
          <a:xfrm>
            <a:off x="6378136" y="4944439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2F5496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Bjørn Wolter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CTE Program Specialist</a:t>
            </a: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907-465-6542</a:t>
            </a: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Bjorn.wolter@Alaska.gov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9" name="Picture 8" descr="brad billings" title="Picture of Brad Billings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8" b="21012"/>
          <a:stretch/>
        </p:blipFill>
        <p:spPr bwMode="auto">
          <a:xfrm>
            <a:off x="351288" y="2340908"/>
            <a:ext cx="1223010" cy="1252523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A picture of Deb Riddle" title="Deb Riddle">
            <a:extLst>
              <a:ext uri="{FF2B5EF4-FFF2-40B4-BE49-F238E27FC236}">
                <a16:creationId xmlns:a16="http://schemas.microsoft.com/office/drawing/2014/main" id="{A274342E-4BAF-4FEA-9576-BD6AB19D9B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1288" y="873578"/>
            <a:ext cx="1223010" cy="1253331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74094" y="6352344"/>
            <a:ext cx="3804042" cy="416730"/>
          </a:xfrm>
          <a:prstGeom prst="rect">
            <a:avLst/>
          </a:prstGeom>
        </p:spPr>
        <p:txBody>
          <a:bodyPr anchor="b"/>
          <a:lstStyle>
            <a:lvl1pPr>
              <a:defRPr sz="9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sz="1200" dirty="0"/>
              <a:t>· An Excellent Education for Every Student Every Day ·</a:t>
            </a:r>
          </a:p>
        </p:txBody>
      </p:sp>
      <p:pic>
        <p:nvPicPr>
          <p:cNvPr id="13" name="Picture 12" descr="Bjorn Wolter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1985" y="3727271"/>
            <a:ext cx="1087989" cy="1230264"/>
          </a:xfrm>
          <a:prstGeom prst="rect">
            <a:avLst/>
          </a:prstGeom>
        </p:spPr>
      </p:pic>
      <p:pic>
        <p:nvPicPr>
          <p:cNvPr id="15" name="Picture 14" descr="sheila box" title="picture of Sheila Box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8" b="27527"/>
          <a:stretch/>
        </p:blipFill>
        <p:spPr bwMode="auto">
          <a:xfrm>
            <a:off x="422144" y="3731004"/>
            <a:ext cx="1087989" cy="12265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Felicia Swanson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78918" y="3572014"/>
            <a:ext cx="1064016" cy="1442702"/>
          </a:xfrm>
          <a:prstGeom prst="rect">
            <a:avLst/>
          </a:prstGeom>
        </p:spPr>
      </p:pic>
      <p:sp>
        <p:nvSpPr>
          <p:cNvPr id="12" name="Rounded Rectangle 11" descr="Red circle around Sheila Box"/>
          <p:cNvSpPr/>
          <p:nvPr/>
        </p:nvSpPr>
        <p:spPr>
          <a:xfrm>
            <a:off x="115733" y="3643964"/>
            <a:ext cx="2720086" cy="25425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80757" y="4088955"/>
            <a:ext cx="1189355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GMS Specialist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81099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5093</TotalTime>
  <Words>742</Words>
  <Application>Microsoft Office PowerPoint</Application>
  <PresentationFormat>On-screen Show (4:3)</PresentationFormat>
  <Paragraphs>127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Segoe UI</vt:lpstr>
      <vt:lpstr>Wingdings</vt:lpstr>
      <vt:lpstr>Office Theme</vt:lpstr>
      <vt:lpstr>Grants Management System (GMS) Training Module 5</vt:lpstr>
      <vt:lpstr>Validations and Printing </vt:lpstr>
      <vt:lpstr>Validation Messages </vt:lpstr>
      <vt:lpstr>Print Select Pages </vt:lpstr>
      <vt:lpstr>Print Request </vt:lpstr>
      <vt:lpstr>Document Library Print Requests </vt:lpstr>
      <vt:lpstr>Grant Awards </vt:lpstr>
      <vt:lpstr>Grant Award Report </vt:lpstr>
      <vt:lpstr>DEED/CTE Team </vt:lpstr>
    </vt:vector>
  </TitlesOfParts>
  <Company>State of Alaska - Department of Edication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Hardin, Erin M (EED)</dc:creator>
  <cp:lastModifiedBy>Box, Sheila A (EED)</cp:lastModifiedBy>
  <cp:revision>165</cp:revision>
  <cp:lastPrinted>2019-04-04T22:00:50Z</cp:lastPrinted>
  <dcterms:created xsi:type="dcterms:W3CDTF">2017-09-10T20:47:50Z</dcterms:created>
  <dcterms:modified xsi:type="dcterms:W3CDTF">2020-08-11T21:24:05Z</dcterms:modified>
</cp:coreProperties>
</file>