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9" r:id="rId31"/>
    <p:sldId id="290" r:id="rId32"/>
    <p:sldId id="291" r:id="rId33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75" autoAdjust="0"/>
    <p:restoredTop sz="94660"/>
  </p:normalViewPr>
  <p:slideViewPr>
    <p:cSldViewPr>
      <p:cViewPr varScale="1">
        <p:scale>
          <a:sx n="102" d="100"/>
          <a:sy n="102" d="100"/>
        </p:scale>
        <p:origin x="348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6939" y="501618"/>
            <a:ext cx="9727565" cy="953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18496B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4/22/2025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43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18496B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4/22/2025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43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18496B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4/22/2025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43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18496B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4/22/2025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43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4/22/2025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43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2743200"/>
            <a:ext cx="244475" cy="4114800"/>
          </a:xfrm>
          <a:custGeom>
            <a:avLst/>
            <a:gdLst/>
            <a:ahLst/>
            <a:cxnLst/>
            <a:rect l="l" t="t" r="r" b="b"/>
            <a:pathLst>
              <a:path w="244475" h="4114800">
                <a:moveTo>
                  <a:pt x="244347" y="0"/>
                </a:moveTo>
                <a:lnTo>
                  <a:pt x="0" y="0"/>
                </a:lnTo>
                <a:lnTo>
                  <a:pt x="0" y="4114800"/>
                </a:lnTo>
                <a:lnTo>
                  <a:pt x="244347" y="4114800"/>
                </a:lnTo>
                <a:lnTo>
                  <a:pt x="244347" y="0"/>
                </a:lnTo>
                <a:close/>
              </a:path>
            </a:pathLst>
          </a:custGeom>
          <a:solidFill>
            <a:srgbClr val="18496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g object 17"/>
          <p:cNvSpPr/>
          <p:nvPr/>
        </p:nvSpPr>
        <p:spPr>
          <a:xfrm>
            <a:off x="0" y="1828800"/>
            <a:ext cx="244475" cy="914400"/>
          </a:xfrm>
          <a:custGeom>
            <a:avLst/>
            <a:gdLst/>
            <a:ahLst/>
            <a:cxnLst/>
            <a:rect l="l" t="t" r="r" b="b"/>
            <a:pathLst>
              <a:path w="244475" h="914400">
                <a:moveTo>
                  <a:pt x="244347" y="0"/>
                </a:moveTo>
                <a:lnTo>
                  <a:pt x="0" y="0"/>
                </a:lnTo>
                <a:lnTo>
                  <a:pt x="0" y="914400"/>
                </a:lnTo>
                <a:lnTo>
                  <a:pt x="244347" y="914400"/>
                </a:lnTo>
                <a:lnTo>
                  <a:pt x="244347" y="0"/>
                </a:lnTo>
                <a:close/>
              </a:path>
            </a:pathLst>
          </a:custGeom>
          <a:solidFill>
            <a:srgbClr val="3E78A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bg object 18"/>
          <p:cNvSpPr/>
          <p:nvPr/>
        </p:nvSpPr>
        <p:spPr>
          <a:xfrm>
            <a:off x="355" y="0"/>
            <a:ext cx="244475" cy="914400"/>
          </a:xfrm>
          <a:custGeom>
            <a:avLst/>
            <a:gdLst/>
            <a:ahLst/>
            <a:cxnLst/>
            <a:rect l="l" t="t" r="r" b="b"/>
            <a:pathLst>
              <a:path w="244475" h="914400">
                <a:moveTo>
                  <a:pt x="244335" y="0"/>
                </a:moveTo>
                <a:lnTo>
                  <a:pt x="0" y="0"/>
                </a:lnTo>
                <a:lnTo>
                  <a:pt x="0" y="914400"/>
                </a:lnTo>
                <a:lnTo>
                  <a:pt x="244335" y="914400"/>
                </a:lnTo>
                <a:lnTo>
                  <a:pt x="244335" y="0"/>
                </a:lnTo>
                <a:close/>
              </a:path>
            </a:pathLst>
          </a:custGeom>
          <a:solidFill>
            <a:srgbClr val="FFBE1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bg object 19"/>
          <p:cNvSpPr/>
          <p:nvPr/>
        </p:nvSpPr>
        <p:spPr>
          <a:xfrm>
            <a:off x="0" y="914400"/>
            <a:ext cx="244475" cy="914400"/>
          </a:xfrm>
          <a:custGeom>
            <a:avLst/>
            <a:gdLst/>
            <a:ahLst/>
            <a:cxnLst/>
            <a:rect l="l" t="t" r="r" b="b"/>
            <a:pathLst>
              <a:path w="244475" h="914400">
                <a:moveTo>
                  <a:pt x="244347" y="0"/>
                </a:moveTo>
                <a:lnTo>
                  <a:pt x="0" y="0"/>
                </a:lnTo>
                <a:lnTo>
                  <a:pt x="0" y="914400"/>
                </a:lnTo>
                <a:lnTo>
                  <a:pt x="244347" y="914400"/>
                </a:lnTo>
                <a:lnTo>
                  <a:pt x="244347" y="0"/>
                </a:lnTo>
                <a:close/>
              </a:path>
            </a:pathLst>
          </a:custGeom>
          <a:solidFill>
            <a:srgbClr val="579CE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6939" y="609822"/>
            <a:ext cx="10358120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18496B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45539" y="1906015"/>
            <a:ext cx="10126345" cy="3397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4/22/2025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875662" y="6428104"/>
            <a:ext cx="269240" cy="203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43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.gov/sites/ed/files/2020/07/160240ehcyguidanceupdated082718.pd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.gov/sites/ed/files/2020/07/160240ehcyguidanceupdated082718.pd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nche.ed.gov/needs-assessment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.gov/sites/ed/files/2020/07/160240ehcyguidanceupdated082718.pd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nche.ed.gov/serving-students-experiencing-homelessness-under-title-i-part-a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.gov/sites/ed/files/2020/02/snsfinalguidance06192019.pdf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oese.ed.gov/offices/office-of-formula-grants/school-support-and-accountability/essa-consolidated-state-plans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nche.ed.gov/use-of-funds-tip-sheet-2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adrianne.schwartz@alaska.gov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congress.gov/114/plaws/publ95/PLAW-114publ95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.gov/sites/ed/files/2020/02/letterforessatitleialeahomelesssetaside-1.pdf" TargetMode="External"/><Relationship Id="rId2" Type="http://schemas.openxmlformats.org/officeDocument/2006/relationships/hyperlink" Target="https://www.ed.gov/grants-and-programs/formula-grants/formula-grants-special-populations/education-for-homeless-children-and-youths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ed.gov/sites/ed/files/2024/02/Title-I-Preschool-Early-Learning-Guidance-Revised-2023-FINAL.pdf" TargetMode="External"/><Relationship Id="rId4" Type="http://schemas.openxmlformats.org/officeDocument/2006/relationships/hyperlink" Target="https://www.ed.gov/sites/ed/files/2020/07/160240ehcyguidanceupdated082718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.gov/sites/ed/files/2020/07/160240ehcyguidanceupdated082718.pd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.gov/sites/ed/files/2020/07/160240ehcyguidanceupdated082718.pd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.gov/sites/ed/files/2020/07/160240ehcyguidanceupdated082718.pd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990978" y="6383528"/>
            <a:ext cx="11620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0" dirty="0">
                <a:latin typeface="Calibri"/>
                <a:cs typeface="Calibri"/>
              </a:rPr>
              <a:t>1</a:t>
            </a:r>
            <a:endParaRPr sz="1400" dirty="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914400"/>
            <a:ext cx="244475" cy="1828800"/>
            <a:chOff x="0" y="914400"/>
            <a:chExt cx="244475" cy="1828800"/>
          </a:xfrm>
        </p:grpSpPr>
        <p:sp>
          <p:nvSpPr>
            <p:cNvPr id="4" name="object 4"/>
            <p:cNvSpPr/>
            <p:nvPr/>
          </p:nvSpPr>
          <p:spPr>
            <a:xfrm>
              <a:off x="0" y="1828800"/>
              <a:ext cx="244475" cy="914400"/>
            </a:xfrm>
            <a:custGeom>
              <a:avLst/>
              <a:gdLst/>
              <a:ahLst/>
              <a:cxnLst/>
              <a:rect l="l" t="t" r="r" b="b"/>
              <a:pathLst>
                <a:path w="244475" h="914400">
                  <a:moveTo>
                    <a:pt x="244347" y="0"/>
                  </a:moveTo>
                  <a:lnTo>
                    <a:pt x="0" y="0"/>
                  </a:lnTo>
                  <a:lnTo>
                    <a:pt x="0" y="914400"/>
                  </a:lnTo>
                  <a:lnTo>
                    <a:pt x="244347" y="914400"/>
                  </a:lnTo>
                  <a:lnTo>
                    <a:pt x="244347" y="0"/>
                  </a:lnTo>
                  <a:close/>
                </a:path>
              </a:pathLst>
            </a:custGeom>
            <a:solidFill>
              <a:srgbClr val="3E78A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914400"/>
              <a:ext cx="244475" cy="914400"/>
            </a:xfrm>
            <a:custGeom>
              <a:avLst/>
              <a:gdLst/>
              <a:ahLst/>
              <a:cxnLst/>
              <a:rect l="l" t="t" r="r" b="b"/>
              <a:pathLst>
                <a:path w="244475" h="914400">
                  <a:moveTo>
                    <a:pt x="244347" y="0"/>
                  </a:moveTo>
                  <a:lnTo>
                    <a:pt x="0" y="0"/>
                  </a:lnTo>
                  <a:lnTo>
                    <a:pt x="0" y="914400"/>
                  </a:lnTo>
                  <a:lnTo>
                    <a:pt x="244347" y="914400"/>
                  </a:lnTo>
                  <a:lnTo>
                    <a:pt x="244347" y="0"/>
                  </a:lnTo>
                  <a:close/>
                </a:path>
              </a:pathLst>
            </a:custGeom>
            <a:solidFill>
              <a:srgbClr val="579CE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8348" y="3227899"/>
            <a:ext cx="152400" cy="314515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12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Excellent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 Education</a:t>
            </a:r>
            <a:r>
              <a:rPr sz="12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12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Every</a:t>
            </a:r>
            <a:r>
              <a:rPr sz="12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Student</a:t>
            </a:r>
            <a:r>
              <a:rPr sz="12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Every</a:t>
            </a:r>
            <a:r>
              <a:rPr sz="12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Day</a:t>
            </a:r>
            <a:endParaRPr sz="1200" dirty="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object 8"/>
            <p:cNvSpPr/>
            <p:nvPr/>
          </p:nvSpPr>
          <p:spPr>
            <a:xfrm>
              <a:off x="0" y="6645947"/>
              <a:ext cx="9448800" cy="212090"/>
            </a:xfrm>
            <a:custGeom>
              <a:avLst/>
              <a:gdLst/>
              <a:ahLst/>
              <a:cxnLst/>
              <a:rect l="l" t="t" r="r" b="b"/>
              <a:pathLst>
                <a:path w="9448800" h="212090">
                  <a:moveTo>
                    <a:pt x="9448800" y="0"/>
                  </a:moveTo>
                  <a:lnTo>
                    <a:pt x="0" y="0"/>
                  </a:lnTo>
                  <a:lnTo>
                    <a:pt x="0" y="212051"/>
                  </a:lnTo>
                  <a:lnTo>
                    <a:pt x="9448800" y="212051"/>
                  </a:lnTo>
                  <a:lnTo>
                    <a:pt x="9448800" y="0"/>
                  </a:lnTo>
                  <a:close/>
                </a:path>
              </a:pathLst>
            </a:custGeom>
            <a:solidFill>
              <a:srgbClr val="18496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" name="object 9"/>
            <p:cNvSpPr/>
            <p:nvPr/>
          </p:nvSpPr>
          <p:spPr>
            <a:xfrm>
              <a:off x="9448800" y="6644309"/>
              <a:ext cx="914400" cy="213995"/>
            </a:xfrm>
            <a:custGeom>
              <a:avLst/>
              <a:gdLst/>
              <a:ahLst/>
              <a:cxnLst/>
              <a:rect l="l" t="t" r="r" b="b"/>
              <a:pathLst>
                <a:path w="914400" h="213995">
                  <a:moveTo>
                    <a:pt x="914400" y="0"/>
                  </a:moveTo>
                  <a:lnTo>
                    <a:pt x="0" y="0"/>
                  </a:lnTo>
                  <a:lnTo>
                    <a:pt x="0" y="213690"/>
                  </a:lnTo>
                  <a:lnTo>
                    <a:pt x="914400" y="213690"/>
                  </a:lnTo>
                  <a:lnTo>
                    <a:pt x="914400" y="0"/>
                  </a:lnTo>
                  <a:close/>
                </a:path>
              </a:pathLst>
            </a:custGeom>
            <a:solidFill>
              <a:srgbClr val="3E78A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" name="object 10"/>
            <p:cNvSpPr/>
            <p:nvPr/>
          </p:nvSpPr>
          <p:spPr>
            <a:xfrm>
              <a:off x="11277600" y="6644652"/>
              <a:ext cx="914400" cy="213360"/>
            </a:xfrm>
            <a:custGeom>
              <a:avLst/>
              <a:gdLst/>
              <a:ahLst/>
              <a:cxnLst/>
              <a:rect l="l" t="t" r="r" b="b"/>
              <a:pathLst>
                <a:path w="914400" h="213359">
                  <a:moveTo>
                    <a:pt x="914400" y="0"/>
                  </a:moveTo>
                  <a:lnTo>
                    <a:pt x="0" y="0"/>
                  </a:lnTo>
                  <a:lnTo>
                    <a:pt x="0" y="213347"/>
                  </a:lnTo>
                  <a:lnTo>
                    <a:pt x="914400" y="213347"/>
                  </a:lnTo>
                  <a:lnTo>
                    <a:pt x="914400" y="0"/>
                  </a:lnTo>
                  <a:close/>
                </a:path>
              </a:pathLst>
            </a:custGeom>
            <a:solidFill>
              <a:srgbClr val="FFBE1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" name="object 11"/>
            <p:cNvSpPr/>
            <p:nvPr/>
          </p:nvSpPr>
          <p:spPr>
            <a:xfrm>
              <a:off x="10363200" y="6644309"/>
              <a:ext cx="914400" cy="213995"/>
            </a:xfrm>
            <a:custGeom>
              <a:avLst/>
              <a:gdLst/>
              <a:ahLst/>
              <a:cxnLst/>
              <a:rect l="l" t="t" r="r" b="b"/>
              <a:pathLst>
                <a:path w="914400" h="213995">
                  <a:moveTo>
                    <a:pt x="914400" y="0"/>
                  </a:moveTo>
                  <a:lnTo>
                    <a:pt x="0" y="0"/>
                  </a:lnTo>
                  <a:lnTo>
                    <a:pt x="0" y="213690"/>
                  </a:lnTo>
                  <a:lnTo>
                    <a:pt x="914400" y="213690"/>
                  </a:lnTo>
                  <a:lnTo>
                    <a:pt x="914400" y="0"/>
                  </a:lnTo>
                  <a:close/>
                </a:path>
              </a:pathLst>
            </a:custGeom>
            <a:solidFill>
              <a:srgbClr val="579CE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" name="object 12"/>
            <p:cNvSpPr/>
            <p:nvPr/>
          </p:nvSpPr>
          <p:spPr>
            <a:xfrm>
              <a:off x="2743200" y="0"/>
              <a:ext cx="9448800" cy="227965"/>
            </a:xfrm>
            <a:custGeom>
              <a:avLst/>
              <a:gdLst/>
              <a:ahLst/>
              <a:cxnLst/>
              <a:rect l="l" t="t" r="r" b="b"/>
              <a:pathLst>
                <a:path w="9448800" h="227965">
                  <a:moveTo>
                    <a:pt x="9448800" y="0"/>
                  </a:moveTo>
                  <a:lnTo>
                    <a:pt x="0" y="0"/>
                  </a:lnTo>
                  <a:lnTo>
                    <a:pt x="0" y="227939"/>
                  </a:lnTo>
                  <a:lnTo>
                    <a:pt x="9448800" y="227939"/>
                  </a:lnTo>
                  <a:lnTo>
                    <a:pt x="9448800" y="0"/>
                  </a:lnTo>
                  <a:close/>
                </a:path>
              </a:pathLst>
            </a:custGeom>
            <a:solidFill>
              <a:srgbClr val="18496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" name="object 13"/>
            <p:cNvSpPr/>
            <p:nvPr/>
          </p:nvSpPr>
          <p:spPr>
            <a:xfrm>
              <a:off x="1828800" y="0"/>
              <a:ext cx="914400" cy="228600"/>
            </a:xfrm>
            <a:custGeom>
              <a:avLst/>
              <a:gdLst/>
              <a:ahLst/>
              <a:cxnLst/>
              <a:rect l="l" t="t" r="r" b="b"/>
              <a:pathLst>
                <a:path w="914400" h="228600">
                  <a:moveTo>
                    <a:pt x="914400" y="0"/>
                  </a:moveTo>
                  <a:lnTo>
                    <a:pt x="0" y="0"/>
                  </a:lnTo>
                  <a:lnTo>
                    <a:pt x="0" y="228295"/>
                  </a:lnTo>
                  <a:lnTo>
                    <a:pt x="914400" y="228295"/>
                  </a:lnTo>
                  <a:lnTo>
                    <a:pt x="914400" y="0"/>
                  </a:lnTo>
                  <a:close/>
                </a:path>
              </a:pathLst>
            </a:custGeom>
            <a:solidFill>
              <a:srgbClr val="3E78A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" name="object 14"/>
            <p:cNvSpPr/>
            <p:nvPr/>
          </p:nvSpPr>
          <p:spPr>
            <a:xfrm>
              <a:off x="0" y="0"/>
              <a:ext cx="914400" cy="227965"/>
            </a:xfrm>
            <a:custGeom>
              <a:avLst/>
              <a:gdLst/>
              <a:ahLst/>
              <a:cxnLst/>
              <a:rect l="l" t="t" r="r" b="b"/>
              <a:pathLst>
                <a:path w="914400" h="227965">
                  <a:moveTo>
                    <a:pt x="914400" y="0"/>
                  </a:moveTo>
                  <a:lnTo>
                    <a:pt x="0" y="0"/>
                  </a:lnTo>
                  <a:lnTo>
                    <a:pt x="0" y="227939"/>
                  </a:lnTo>
                  <a:lnTo>
                    <a:pt x="914400" y="227939"/>
                  </a:lnTo>
                  <a:lnTo>
                    <a:pt x="914400" y="0"/>
                  </a:lnTo>
                  <a:close/>
                </a:path>
              </a:pathLst>
            </a:custGeom>
            <a:solidFill>
              <a:srgbClr val="FFBE1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" name="object 15"/>
            <p:cNvSpPr/>
            <p:nvPr/>
          </p:nvSpPr>
          <p:spPr>
            <a:xfrm>
              <a:off x="914400" y="0"/>
              <a:ext cx="914400" cy="228600"/>
            </a:xfrm>
            <a:custGeom>
              <a:avLst/>
              <a:gdLst/>
              <a:ahLst/>
              <a:cxnLst/>
              <a:rect l="l" t="t" r="r" b="b"/>
              <a:pathLst>
                <a:path w="914400" h="228600">
                  <a:moveTo>
                    <a:pt x="914400" y="0"/>
                  </a:moveTo>
                  <a:lnTo>
                    <a:pt x="0" y="0"/>
                  </a:lnTo>
                  <a:lnTo>
                    <a:pt x="0" y="228295"/>
                  </a:lnTo>
                  <a:lnTo>
                    <a:pt x="914400" y="228295"/>
                  </a:lnTo>
                  <a:lnTo>
                    <a:pt x="914400" y="0"/>
                  </a:lnTo>
                  <a:close/>
                </a:path>
              </a:pathLst>
            </a:custGeom>
            <a:solidFill>
              <a:srgbClr val="579CE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947296" y="0"/>
              <a:ext cx="244475" cy="4114800"/>
            </a:xfrm>
            <a:custGeom>
              <a:avLst/>
              <a:gdLst/>
              <a:ahLst/>
              <a:cxnLst/>
              <a:rect l="l" t="t" r="r" b="b"/>
              <a:pathLst>
                <a:path w="244475" h="4114800">
                  <a:moveTo>
                    <a:pt x="244335" y="0"/>
                  </a:moveTo>
                  <a:lnTo>
                    <a:pt x="0" y="0"/>
                  </a:lnTo>
                  <a:lnTo>
                    <a:pt x="0" y="4114800"/>
                  </a:lnTo>
                  <a:lnTo>
                    <a:pt x="244335" y="4114800"/>
                  </a:lnTo>
                  <a:lnTo>
                    <a:pt x="244335" y="0"/>
                  </a:lnTo>
                  <a:close/>
                </a:path>
              </a:pathLst>
            </a:custGeom>
            <a:solidFill>
              <a:srgbClr val="18496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" name="object 17"/>
            <p:cNvSpPr/>
            <p:nvPr/>
          </p:nvSpPr>
          <p:spPr>
            <a:xfrm>
              <a:off x="11947296" y="4114800"/>
              <a:ext cx="244475" cy="914400"/>
            </a:xfrm>
            <a:custGeom>
              <a:avLst/>
              <a:gdLst/>
              <a:ahLst/>
              <a:cxnLst/>
              <a:rect l="l" t="t" r="r" b="b"/>
              <a:pathLst>
                <a:path w="244475" h="914400">
                  <a:moveTo>
                    <a:pt x="244348" y="0"/>
                  </a:moveTo>
                  <a:lnTo>
                    <a:pt x="0" y="0"/>
                  </a:lnTo>
                  <a:lnTo>
                    <a:pt x="0" y="914400"/>
                  </a:lnTo>
                  <a:lnTo>
                    <a:pt x="244348" y="914400"/>
                  </a:lnTo>
                  <a:lnTo>
                    <a:pt x="244348" y="0"/>
                  </a:lnTo>
                  <a:close/>
                </a:path>
              </a:pathLst>
            </a:custGeom>
            <a:solidFill>
              <a:srgbClr val="3E78A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8" name="object 18"/>
            <p:cNvSpPr/>
            <p:nvPr/>
          </p:nvSpPr>
          <p:spPr>
            <a:xfrm>
              <a:off x="11946940" y="5943600"/>
              <a:ext cx="244475" cy="914400"/>
            </a:xfrm>
            <a:custGeom>
              <a:avLst/>
              <a:gdLst/>
              <a:ahLst/>
              <a:cxnLst/>
              <a:rect l="l" t="t" r="r" b="b"/>
              <a:pathLst>
                <a:path w="244475" h="914400">
                  <a:moveTo>
                    <a:pt x="244348" y="0"/>
                  </a:moveTo>
                  <a:lnTo>
                    <a:pt x="0" y="0"/>
                  </a:lnTo>
                  <a:lnTo>
                    <a:pt x="0" y="914400"/>
                  </a:lnTo>
                  <a:lnTo>
                    <a:pt x="244348" y="914400"/>
                  </a:lnTo>
                  <a:lnTo>
                    <a:pt x="244348" y="0"/>
                  </a:lnTo>
                  <a:close/>
                </a:path>
              </a:pathLst>
            </a:custGeom>
            <a:solidFill>
              <a:srgbClr val="FFBE1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" name="object 19"/>
            <p:cNvSpPr/>
            <p:nvPr/>
          </p:nvSpPr>
          <p:spPr>
            <a:xfrm>
              <a:off x="11947296" y="5029200"/>
              <a:ext cx="244475" cy="914400"/>
            </a:xfrm>
            <a:custGeom>
              <a:avLst/>
              <a:gdLst/>
              <a:ahLst/>
              <a:cxnLst/>
              <a:rect l="l" t="t" r="r" b="b"/>
              <a:pathLst>
                <a:path w="244475" h="914400">
                  <a:moveTo>
                    <a:pt x="244348" y="0"/>
                  </a:moveTo>
                  <a:lnTo>
                    <a:pt x="0" y="0"/>
                  </a:lnTo>
                  <a:lnTo>
                    <a:pt x="0" y="914400"/>
                  </a:lnTo>
                  <a:lnTo>
                    <a:pt x="244348" y="914400"/>
                  </a:lnTo>
                  <a:lnTo>
                    <a:pt x="244348" y="0"/>
                  </a:lnTo>
                  <a:close/>
                </a:path>
              </a:pathLst>
            </a:custGeom>
            <a:solidFill>
              <a:srgbClr val="579CE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0" name="object 20"/>
            <p:cNvSpPr/>
            <p:nvPr/>
          </p:nvSpPr>
          <p:spPr>
            <a:xfrm>
              <a:off x="0" y="2743200"/>
              <a:ext cx="243204" cy="4114800"/>
            </a:xfrm>
            <a:custGeom>
              <a:avLst/>
              <a:gdLst/>
              <a:ahLst/>
              <a:cxnLst/>
              <a:rect l="l" t="t" r="r" b="b"/>
              <a:pathLst>
                <a:path w="243204" h="4114800">
                  <a:moveTo>
                    <a:pt x="242938" y="0"/>
                  </a:moveTo>
                  <a:lnTo>
                    <a:pt x="0" y="0"/>
                  </a:lnTo>
                  <a:lnTo>
                    <a:pt x="0" y="4114800"/>
                  </a:lnTo>
                  <a:lnTo>
                    <a:pt x="242938" y="4114800"/>
                  </a:lnTo>
                  <a:lnTo>
                    <a:pt x="242938" y="0"/>
                  </a:lnTo>
                  <a:close/>
                </a:path>
              </a:pathLst>
            </a:custGeom>
            <a:solidFill>
              <a:srgbClr val="18496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1" name="object 21"/>
            <p:cNvSpPr/>
            <p:nvPr/>
          </p:nvSpPr>
          <p:spPr>
            <a:xfrm>
              <a:off x="0" y="0"/>
              <a:ext cx="243840" cy="914400"/>
            </a:xfrm>
            <a:custGeom>
              <a:avLst/>
              <a:gdLst/>
              <a:ahLst/>
              <a:cxnLst/>
              <a:rect l="l" t="t" r="r" b="b"/>
              <a:pathLst>
                <a:path w="243840" h="914400">
                  <a:moveTo>
                    <a:pt x="243281" y="0"/>
                  </a:moveTo>
                  <a:lnTo>
                    <a:pt x="0" y="0"/>
                  </a:lnTo>
                  <a:lnTo>
                    <a:pt x="0" y="914400"/>
                  </a:lnTo>
                  <a:lnTo>
                    <a:pt x="243281" y="914400"/>
                  </a:lnTo>
                  <a:lnTo>
                    <a:pt x="243281" y="0"/>
                  </a:lnTo>
                  <a:close/>
                </a:path>
              </a:pathLst>
            </a:custGeom>
            <a:solidFill>
              <a:srgbClr val="FFBE1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4510455" y="6658416"/>
            <a:ext cx="31705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12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Excellent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 Education</a:t>
            </a:r>
            <a:r>
              <a:rPr sz="12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12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Every</a:t>
            </a:r>
            <a:r>
              <a:rPr sz="12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Student</a:t>
            </a:r>
            <a:r>
              <a:rPr sz="12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Every</a:t>
            </a:r>
            <a:r>
              <a:rPr sz="12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Day</a:t>
            </a:r>
            <a:endParaRPr sz="1200" dirty="0">
              <a:latin typeface="Calibri"/>
              <a:cs typeface="Calibri"/>
            </a:endParaRPr>
          </a:p>
        </p:txBody>
      </p:sp>
      <p:pic>
        <p:nvPicPr>
          <p:cNvPr id="23" name="object 2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71024" y="5123408"/>
            <a:ext cx="1459258" cy="1362688"/>
          </a:xfrm>
          <a:prstGeom prst="rect">
            <a:avLst/>
          </a:prstGeom>
        </p:spPr>
      </p:pic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1941023" y="1910878"/>
            <a:ext cx="8309609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600" spc="-25" dirty="0"/>
              <a:t>McKinney-</a:t>
            </a:r>
            <a:r>
              <a:rPr sz="4600" spc="-40" dirty="0"/>
              <a:t>Vento</a:t>
            </a:r>
            <a:r>
              <a:rPr sz="4600" spc="-150" dirty="0"/>
              <a:t> </a:t>
            </a:r>
            <a:r>
              <a:rPr sz="4600" spc="-10" dirty="0"/>
              <a:t>Program</a:t>
            </a:r>
            <a:r>
              <a:rPr sz="4600" spc="-165" dirty="0"/>
              <a:t> </a:t>
            </a:r>
            <a:r>
              <a:rPr sz="4600" spc="-10" dirty="0"/>
              <a:t>Funding</a:t>
            </a:r>
            <a:endParaRPr sz="4600" dirty="0"/>
          </a:p>
        </p:txBody>
      </p:sp>
      <p:sp>
        <p:nvSpPr>
          <p:cNvPr id="25" name="object 25"/>
          <p:cNvSpPr txBox="1"/>
          <p:nvPr/>
        </p:nvSpPr>
        <p:spPr>
          <a:xfrm>
            <a:off x="2616123" y="3624190"/>
            <a:ext cx="6957059" cy="814197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45"/>
              </a:spcBef>
            </a:pPr>
            <a:r>
              <a:rPr sz="2400" dirty="0">
                <a:latin typeface="Calibri"/>
                <a:cs typeface="Calibri"/>
              </a:rPr>
              <a:t>Alaska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Department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Education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Early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Development</a:t>
            </a:r>
            <a:endParaRPr sz="2400" dirty="0">
              <a:latin typeface="Calibri"/>
              <a:cs typeface="Calibri"/>
            </a:endParaRPr>
          </a:p>
          <a:p>
            <a:pPr marL="655320" marR="648335" algn="ctr">
              <a:lnSpc>
                <a:spcPct val="121500"/>
              </a:lnSpc>
              <a:spcBef>
                <a:spcPts val="30"/>
              </a:spcBef>
            </a:pPr>
            <a:r>
              <a:rPr lang="en-US" sz="2000" spc="-10" dirty="0">
                <a:latin typeface="Calibri"/>
                <a:cs typeface="Calibri"/>
              </a:rPr>
              <a:t>April 2025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Title</a:t>
            </a:r>
            <a:r>
              <a:rPr spc="-30" dirty="0"/>
              <a:t> </a:t>
            </a:r>
            <a:r>
              <a:rPr spc="-25" dirty="0"/>
              <a:t>I-</a:t>
            </a:r>
            <a:r>
              <a:rPr dirty="0"/>
              <a:t>A</a:t>
            </a:r>
            <a:r>
              <a:rPr spc="-10" dirty="0"/>
              <a:t> </a:t>
            </a:r>
            <a:r>
              <a:rPr dirty="0"/>
              <a:t>Set</a:t>
            </a:r>
            <a:r>
              <a:rPr lang="en-US" spc="-30" dirty="0"/>
              <a:t>-a</a:t>
            </a:r>
            <a:r>
              <a:rPr dirty="0"/>
              <a:t>side</a:t>
            </a:r>
            <a:r>
              <a:rPr spc="-20" dirty="0"/>
              <a:t> </a:t>
            </a:r>
            <a:r>
              <a:rPr dirty="0"/>
              <a:t>Needs</a:t>
            </a:r>
            <a:r>
              <a:rPr spc="-40" dirty="0"/>
              <a:t> </a:t>
            </a:r>
            <a:r>
              <a:rPr spc="-10" dirty="0"/>
              <a:t>Assessment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8182" y="1635312"/>
            <a:ext cx="10896066" cy="9960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12700" marR="5080">
              <a:lnSpc>
                <a:spcPts val="2300"/>
              </a:lnSpc>
              <a:spcBef>
                <a:spcPts val="660"/>
              </a:spcBef>
            </a:pPr>
            <a:r>
              <a:rPr dirty="0"/>
              <a:t>What</a:t>
            </a:r>
            <a:r>
              <a:rPr spc="-60" dirty="0"/>
              <a:t> </a:t>
            </a:r>
            <a:r>
              <a:rPr dirty="0"/>
              <a:t>kind</a:t>
            </a:r>
            <a:r>
              <a:rPr spc="-70" dirty="0"/>
              <a:t> </a:t>
            </a:r>
            <a:r>
              <a:rPr dirty="0"/>
              <a:t>of</a:t>
            </a:r>
            <a:r>
              <a:rPr spc="-45" dirty="0"/>
              <a:t> </a:t>
            </a:r>
            <a:r>
              <a:rPr dirty="0"/>
              <a:t>needs</a:t>
            </a:r>
            <a:r>
              <a:rPr spc="-60" dirty="0"/>
              <a:t> </a:t>
            </a:r>
            <a:r>
              <a:rPr dirty="0"/>
              <a:t>assessment</a:t>
            </a:r>
            <a:r>
              <a:rPr spc="-55" dirty="0"/>
              <a:t> </a:t>
            </a:r>
            <a:r>
              <a:rPr dirty="0"/>
              <a:t>should</a:t>
            </a:r>
            <a:r>
              <a:rPr spc="-55" dirty="0"/>
              <a:t> </a:t>
            </a:r>
            <a:r>
              <a:rPr dirty="0"/>
              <a:t>LEAs</a:t>
            </a:r>
            <a:r>
              <a:rPr spc="-65" dirty="0"/>
              <a:t> </a:t>
            </a:r>
            <a:r>
              <a:rPr dirty="0"/>
              <a:t>conduct</a:t>
            </a:r>
            <a:r>
              <a:rPr spc="-65" dirty="0"/>
              <a:t> </a:t>
            </a:r>
            <a:r>
              <a:rPr spc="-10" dirty="0"/>
              <a:t>related</a:t>
            </a:r>
            <a:r>
              <a:rPr spc="-55" dirty="0"/>
              <a:t> </a:t>
            </a:r>
            <a:r>
              <a:rPr dirty="0"/>
              <a:t>to</a:t>
            </a:r>
            <a:r>
              <a:rPr spc="-60" dirty="0"/>
              <a:t> </a:t>
            </a:r>
            <a:r>
              <a:rPr dirty="0"/>
              <a:t>homeless</a:t>
            </a:r>
            <a:r>
              <a:rPr spc="-70" dirty="0"/>
              <a:t> </a:t>
            </a:r>
            <a:r>
              <a:rPr spc="-10" dirty="0"/>
              <a:t>children </a:t>
            </a:r>
            <a:r>
              <a:rPr dirty="0"/>
              <a:t>and</a:t>
            </a:r>
            <a:r>
              <a:rPr spc="-55" dirty="0"/>
              <a:t> </a:t>
            </a:r>
            <a:r>
              <a:rPr dirty="0"/>
              <a:t>youths</a:t>
            </a:r>
            <a:r>
              <a:rPr spc="-60" dirty="0"/>
              <a:t> </a:t>
            </a:r>
            <a:r>
              <a:rPr dirty="0"/>
              <a:t>to</a:t>
            </a:r>
            <a:r>
              <a:rPr spc="-70" dirty="0"/>
              <a:t> </a:t>
            </a:r>
            <a:r>
              <a:rPr dirty="0"/>
              <a:t>determine</a:t>
            </a:r>
            <a:r>
              <a:rPr spc="-55" dirty="0"/>
              <a:t> </a:t>
            </a:r>
            <a:r>
              <a:rPr dirty="0"/>
              <a:t>a</a:t>
            </a:r>
            <a:r>
              <a:rPr spc="-55" dirty="0"/>
              <a:t> </a:t>
            </a:r>
            <a:r>
              <a:rPr dirty="0"/>
              <a:t>suitable</a:t>
            </a:r>
            <a:r>
              <a:rPr spc="-55" dirty="0"/>
              <a:t> </a:t>
            </a:r>
            <a:r>
              <a:rPr spc="-20" dirty="0"/>
              <a:t>set-</a:t>
            </a:r>
            <a:r>
              <a:rPr dirty="0"/>
              <a:t>aside</a:t>
            </a:r>
            <a:r>
              <a:rPr spc="-50" dirty="0"/>
              <a:t> </a:t>
            </a:r>
            <a:r>
              <a:rPr dirty="0"/>
              <a:t>for</a:t>
            </a:r>
            <a:r>
              <a:rPr spc="-50" dirty="0"/>
              <a:t> </a:t>
            </a:r>
            <a:r>
              <a:rPr spc="-10" dirty="0"/>
              <a:t>comparable</a:t>
            </a:r>
            <a:r>
              <a:rPr spc="-70" dirty="0"/>
              <a:t> </a:t>
            </a:r>
            <a:r>
              <a:rPr dirty="0"/>
              <a:t>services</a:t>
            </a:r>
            <a:r>
              <a:rPr spc="-55" dirty="0"/>
              <a:t> </a:t>
            </a:r>
            <a:r>
              <a:rPr spc="-25" dirty="0"/>
              <a:t>and </a:t>
            </a:r>
            <a:r>
              <a:rPr dirty="0"/>
              <a:t>additional</a:t>
            </a:r>
            <a:r>
              <a:rPr spc="-85" dirty="0"/>
              <a:t> </a:t>
            </a:r>
            <a:r>
              <a:rPr spc="-10" dirty="0"/>
              <a:t>educational</a:t>
            </a:r>
            <a:r>
              <a:rPr spc="-75" dirty="0"/>
              <a:t> </a:t>
            </a:r>
            <a:r>
              <a:rPr dirty="0"/>
              <a:t>support</a:t>
            </a:r>
            <a:r>
              <a:rPr spc="-75" dirty="0"/>
              <a:t> </a:t>
            </a:r>
            <a:r>
              <a:rPr spc="-10" dirty="0"/>
              <a:t>services?</a:t>
            </a:r>
          </a:p>
          <a:p>
            <a:pPr marL="469900" marR="90805" indent="-228600">
              <a:lnSpc>
                <a:spcPts val="2110"/>
              </a:lnSpc>
              <a:spcBef>
                <a:spcPts val="980"/>
              </a:spcBef>
              <a:buFont typeface="Arial"/>
              <a:buChar char="•"/>
              <a:tabLst>
                <a:tab pos="469900" algn="l"/>
              </a:tabLst>
            </a:pPr>
            <a:r>
              <a:rPr sz="2200" dirty="0"/>
              <a:t>One</a:t>
            </a:r>
            <a:r>
              <a:rPr sz="2200" spc="-45" dirty="0"/>
              <a:t> </a:t>
            </a:r>
            <a:r>
              <a:rPr sz="2200" dirty="0"/>
              <a:t>method</a:t>
            </a:r>
            <a:r>
              <a:rPr sz="2200" spc="-40" dirty="0"/>
              <a:t> </a:t>
            </a:r>
            <a:r>
              <a:rPr sz="2200" dirty="0"/>
              <a:t>for</a:t>
            </a:r>
            <a:r>
              <a:rPr sz="2200" spc="-50" dirty="0"/>
              <a:t> </a:t>
            </a:r>
            <a:r>
              <a:rPr sz="2200" dirty="0"/>
              <a:t>the</a:t>
            </a:r>
            <a:r>
              <a:rPr sz="2200" spc="-50" dirty="0"/>
              <a:t> </a:t>
            </a:r>
            <a:r>
              <a:rPr sz="2200" dirty="0"/>
              <a:t>LEA</a:t>
            </a:r>
            <a:r>
              <a:rPr sz="2200" spc="-35" dirty="0"/>
              <a:t> </a:t>
            </a:r>
            <a:r>
              <a:rPr sz="2200" dirty="0"/>
              <a:t>needs</a:t>
            </a:r>
            <a:r>
              <a:rPr sz="2200" spc="-40" dirty="0"/>
              <a:t> </a:t>
            </a:r>
            <a:r>
              <a:rPr sz="2200" dirty="0"/>
              <a:t>assessment</a:t>
            </a:r>
            <a:r>
              <a:rPr sz="2200" spc="-40" dirty="0"/>
              <a:t> </a:t>
            </a:r>
            <a:r>
              <a:rPr sz="2200" dirty="0"/>
              <a:t>is</a:t>
            </a:r>
            <a:r>
              <a:rPr sz="2200" spc="-60" dirty="0"/>
              <a:t> </a:t>
            </a:r>
            <a:r>
              <a:rPr sz="2200" dirty="0"/>
              <a:t>to</a:t>
            </a:r>
            <a:r>
              <a:rPr sz="2200" spc="-45" dirty="0"/>
              <a:t> </a:t>
            </a:r>
            <a:r>
              <a:rPr sz="2200" dirty="0"/>
              <a:t>look</a:t>
            </a:r>
            <a:r>
              <a:rPr sz="2200" spc="-55" dirty="0"/>
              <a:t> </a:t>
            </a:r>
            <a:r>
              <a:rPr sz="2200" dirty="0"/>
              <a:t>at</a:t>
            </a:r>
            <a:r>
              <a:rPr sz="2200" spc="-45" dirty="0"/>
              <a:t> </a:t>
            </a:r>
            <a:r>
              <a:rPr sz="2200" i="1" dirty="0">
                <a:latin typeface="Calibri"/>
                <a:cs typeface="Calibri"/>
              </a:rPr>
              <a:t>homeless</a:t>
            </a:r>
            <a:r>
              <a:rPr sz="2200" i="1" spc="-60" dirty="0">
                <a:latin typeface="Calibri"/>
                <a:cs typeface="Calibri"/>
              </a:rPr>
              <a:t> </a:t>
            </a:r>
            <a:r>
              <a:rPr sz="2200" i="1" dirty="0">
                <a:latin typeface="Calibri"/>
                <a:cs typeface="Calibri"/>
              </a:rPr>
              <a:t>student</a:t>
            </a:r>
            <a:r>
              <a:rPr sz="2200" i="1" spc="-55" dirty="0">
                <a:latin typeface="Calibri"/>
                <a:cs typeface="Calibri"/>
              </a:rPr>
              <a:t> </a:t>
            </a:r>
            <a:r>
              <a:rPr sz="2200" i="1" spc="-10" dirty="0">
                <a:latin typeface="Calibri"/>
                <a:cs typeface="Calibri"/>
              </a:rPr>
              <a:t>enrollment </a:t>
            </a:r>
            <a:r>
              <a:rPr sz="2200" i="1" dirty="0">
                <a:latin typeface="Calibri"/>
                <a:cs typeface="Calibri"/>
              </a:rPr>
              <a:t>averages</a:t>
            </a:r>
            <a:r>
              <a:rPr sz="2200" i="1" spc="-40" dirty="0">
                <a:latin typeface="Calibri"/>
                <a:cs typeface="Calibri"/>
              </a:rPr>
              <a:t> </a:t>
            </a:r>
            <a:r>
              <a:rPr sz="2200" i="1" dirty="0">
                <a:latin typeface="Calibri"/>
                <a:cs typeface="Calibri"/>
              </a:rPr>
              <a:t>or</a:t>
            </a:r>
            <a:r>
              <a:rPr sz="2200" i="1" spc="-20" dirty="0">
                <a:latin typeface="Calibri"/>
                <a:cs typeface="Calibri"/>
              </a:rPr>
              <a:t> </a:t>
            </a:r>
            <a:r>
              <a:rPr sz="2200" i="1" dirty="0">
                <a:latin typeface="Calibri"/>
                <a:cs typeface="Calibri"/>
              </a:rPr>
              <a:t>trends</a:t>
            </a:r>
            <a:r>
              <a:rPr sz="2200" i="1" spc="-30" dirty="0">
                <a:latin typeface="Calibri"/>
                <a:cs typeface="Calibri"/>
              </a:rPr>
              <a:t> </a:t>
            </a:r>
            <a:r>
              <a:rPr sz="2200" dirty="0"/>
              <a:t>in</a:t>
            </a:r>
            <a:r>
              <a:rPr sz="2200" spc="-25" dirty="0"/>
              <a:t> </a:t>
            </a:r>
            <a:r>
              <a:rPr sz="2200" dirty="0"/>
              <a:t>the</a:t>
            </a:r>
            <a:r>
              <a:rPr sz="2200" spc="-5" dirty="0"/>
              <a:t> </a:t>
            </a:r>
            <a:r>
              <a:rPr sz="2200" dirty="0"/>
              <a:t>district</a:t>
            </a:r>
            <a:r>
              <a:rPr sz="2200" spc="-25" dirty="0"/>
              <a:t> </a:t>
            </a:r>
            <a:r>
              <a:rPr sz="2200" i="1" dirty="0">
                <a:latin typeface="Calibri"/>
                <a:cs typeface="Calibri"/>
              </a:rPr>
              <a:t>over</a:t>
            </a:r>
            <a:r>
              <a:rPr sz="2200" i="1" spc="-25" dirty="0">
                <a:latin typeface="Calibri"/>
                <a:cs typeface="Calibri"/>
              </a:rPr>
              <a:t> </a:t>
            </a:r>
            <a:r>
              <a:rPr sz="2200" i="1" dirty="0">
                <a:latin typeface="Calibri"/>
                <a:cs typeface="Calibri"/>
              </a:rPr>
              <a:t>a</a:t>
            </a:r>
            <a:r>
              <a:rPr sz="2200" i="1" spc="-25" dirty="0">
                <a:latin typeface="Calibri"/>
                <a:cs typeface="Calibri"/>
              </a:rPr>
              <a:t> </a:t>
            </a:r>
            <a:r>
              <a:rPr sz="2200" i="1" dirty="0">
                <a:latin typeface="Calibri"/>
                <a:cs typeface="Calibri"/>
              </a:rPr>
              <a:t>two-</a:t>
            </a:r>
            <a:r>
              <a:rPr sz="2200" i="1" spc="-5" dirty="0">
                <a:latin typeface="Calibri"/>
                <a:cs typeface="Calibri"/>
              </a:rPr>
              <a:t> </a:t>
            </a:r>
            <a:r>
              <a:rPr sz="2200" i="1" dirty="0">
                <a:latin typeface="Calibri"/>
                <a:cs typeface="Calibri"/>
              </a:rPr>
              <a:t>or</a:t>
            </a:r>
            <a:r>
              <a:rPr sz="2200" i="1" spc="-30" dirty="0">
                <a:latin typeface="Calibri"/>
                <a:cs typeface="Calibri"/>
              </a:rPr>
              <a:t> </a:t>
            </a:r>
            <a:r>
              <a:rPr sz="2200" i="1" spc="-10" dirty="0">
                <a:latin typeface="Calibri"/>
                <a:cs typeface="Calibri"/>
              </a:rPr>
              <a:t>three-</a:t>
            </a:r>
            <a:r>
              <a:rPr sz="2200" i="1" dirty="0">
                <a:latin typeface="Calibri"/>
                <a:cs typeface="Calibri"/>
              </a:rPr>
              <a:t>year period</a:t>
            </a:r>
            <a:r>
              <a:rPr sz="2200" i="1" spc="-25" dirty="0">
                <a:latin typeface="Calibri"/>
                <a:cs typeface="Calibri"/>
              </a:rPr>
              <a:t> </a:t>
            </a:r>
            <a:r>
              <a:rPr sz="2200" dirty="0"/>
              <a:t>and</a:t>
            </a:r>
            <a:r>
              <a:rPr sz="2200" spc="-30" dirty="0"/>
              <a:t> </a:t>
            </a:r>
            <a:r>
              <a:rPr sz="2200" dirty="0"/>
              <a:t>the</a:t>
            </a:r>
            <a:r>
              <a:rPr sz="2200" spc="-10" dirty="0"/>
              <a:t> </a:t>
            </a:r>
            <a:r>
              <a:rPr sz="2200" i="1" spc="-10" dirty="0">
                <a:latin typeface="Calibri"/>
                <a:cs typeface="Calibri"/>
              </a:rPr>
              <a:t>average per-</a:t>
            </a:r>
            <a:r>
              <a:rPr sz="2200" i="1" dirty="0">
                <a:latin typeface="Calibri"/>
                <a:cs typeface="Calibri"/>
              </a:rPr>
              <a:t>pupil</a:t>
            </a:r>
            <a:r>
              <a:rPr sz="2200" i="1" spc="-45" dirty="0">
                <a:latin typeface="Calibri"/>
                <a:cs typeface="Calibri"/>
              </a:rPr>
              <a:t> </a:t>
            </a:r>
            <a:r>
              <a:rPr sz="2200" i="1" dirty="0">
                <a:latin typeface="Calibri"/>
                <a:cs typeface="Calibri"/>
              </a:rPr>
              <a:t>cost</a:t>
            </a:r>
            <a:r>
              <a:rPr sz="2200" i="1" spc="-30" dirty="0">
                <a:latin typeface="Calibri"/>
                <a:cs typeface="Calibri"/>
              </a:rPr>
              <a:t> </a:t>
            </a:r>
            <a:r>
              <a:rPr sz="2200" i="1" dirty="0">
                <a:latin typeface="Calibri"/>
                <a:cs typeface="Calibri"/>
              </a:rPr>
              <a:t>of</a:t>
            </a:r>
            <a:r>
              <a:rPr sz="2200" i="1" spc="-20" dirty="0">
                <a:latin typeface="Calibri"/>
                <a:cs typeface="Calibri"/>
              </a:rPr>
              <a:t> </a:t>
            </a:r>
            <a:r>
              <a:rPr sz="2200" i="1" dirty="0">
                <a:latin typeface="Calibri"/>
                <a:cs typeface="Calibri"/>
              </a:rPr>
              <a:t>providing</a:t>
            </a:r>
            <a:r>
              <a:rPr sz="2200" i="1" spc="-55" dirty="0">
                <a:latin typeface="Calibri"/>
                <a:cs typeface="Calibri"/>
              </a:rPr>
              <a:t> </a:t>
            </a:r>
            <a:r>
              <a:rPr sz="2200" i="1" dirty="0">
                <a:latin typeface="Calibri"/>
                <a:cs typeface="Calibri"/>
              </a:rPr>
              <a:t>Title</a:t>
            </a:r>
            <a:r>
              <a:rPr sz="2200" i="1" spc="-25" dirty="0">
                <a:latin typeface="Calibri"/>
                <a:cs typeface="Calibri"/>
              </a:rPr>
              <a:t> </a:t>
            </a:r>
            <a:r>
              <a:rPr sz="2200" i="1" spc="-10" dirty="0">
                <a:latin typeface="Calibri"/>
                <a:cs typeface="Calibri"/>
              </a:rPr>
              <a:t>I-</a:t>
            </a:r>
            <a:r>
              <a:rPr sz="2200" i="1" dirty="0">
                <a:latin typeface="Calibri"/>
                <a:cs typeface="Calibri"/>
              </a:rPr>
              <a:t>funded</a:t>
            </a:r>
            <a:r>
              <a:rPr sz="2200" i="1" spc="-20" dirty="0">
                <a:latin typeface="Calibri"/>
                <a:cs typeface="Calibri"/>
              </a:rPr>
              <a:t> </a:t>
            </a:r>
            <a:r>
              <a:rPr sz="2200" i="1" dirty="0">
                <a:latin typeface="Calibri"/>
                <a:cs typeface="Calibri"/>
              </a:rPr>
              <a:t>services</a:t>
            </a:r>
            <a:r>
              <a:rPr sz="2200" i="1" spc="-45" dirty="0">
                <a:latin typeface="Calibri"/>
                <a:cs typeface="Calibri"/>
              </a:rPr>
              <a:t> </a:t>
            </a:r>
            <a:r>
              <a:rPr sz="2200" i="1" dirty="0">
                <a:latin typeface="Calibri"/>
                <a:cs typeface="Calibri"/>
              </a:rPr>
              <a:t>in</a:t>
            </a:r>
            <a:r>
              <a:rPr sz="2200" i="1" spc="-35" dirty="0">
                <a:latin typeface="Calibri"/>
                <a:cs typeface="Calibri"/>
              </a:rPr>
              <a:t> </a:t>
            </a:r>
            <a:r>
              <a:rPr sz="2200" i="1" dirty="0">
                <a:latin typeface="Calibri"/>
                <a:cs typeface="Calibri"/>
              </a:rPr>
              <a:t>the</a:t>
            </a:r>
            <a:r>
              <a:rPr sz="2200" i="1" spc="-20" dirty="0">
                <a:latin typeface="Calibri"/>
                <a:cs typeface="Calibri"/>
              </a:rPr>
              <a:t> </a:t>
            </a:r>
            <a:r>
              <a:rPr sz="2200" i="1" dirty="0">
                <a:latin typeface="Calibri"/>
                <a:cs typeface="Calibri"/>
              </a:rPr>
              <a:t>current</a:t>
            </a:r>
            <a:r>
              <a:rPr sz="2200" i="1" spc="-35" dirty="0">
                <a:latin typeface="Calibri"/>
                <a:cs typeface="Calibri"/>
              </a:rPr>
              <a:t> </a:t>
            </a:r>
            <a:r>
              <a:rPr sz="2200" i="1" dirty="0">
                <a:latin typeface="Calibri"/>
                <a:cs typeface="Calibri"/>
              </a:rPr>
              <a:t>fiscal</a:t>
            </a:r>
            <a:r>
              <a:rPr sz="2200" i="1" spc="-35" dirty="0">
                <a:latin typeface="Calibri"/>
                <a:cs typeface="Calibri"/>
              </a:rPr>
              <a:t> </a:t>
            </a:r>
            <a:r>
              <a:rPr sz="2200" i="1" dirty="0">
                <a:latin typeface="Calibri"/>
                <a:cs typeface="Calibri"/>
              </a:rPr>
              <a:t>year</a:t>
            </a:r>
            <a:r>
              <a:rPr sz="2200" i="1" spc="-40" dirty="0">
                <a:latin typeface="Calibri"/>
                <a:cs typeface="Calibri"/>
              </a:rPr>
              <a:t> </a:t>
            </a:r>
            <a:r>
              <a:rPr sz="2200" spc="-25" dirty="0"/>
              <a:t>and </a:t>
            </a:r>
            <a:r>
              <a:rPr sz="2200" dirty="0"/>
              <a:t>multiplying</a:t>
            </a:r>
            <a:r>
              <a:rPr sz="2200" spc="-60" dirty="0"/>
              <a:t> </a:t>
            </a:r>
            <a:r>
              <a:rPr sz="2200" dirty="0"/>
              <a:t>those</a:t>
            </a:r>
            <a:r>
              <a:rPr sz="2200" spc="-60" dirty="0"/>
              <a:t> </a:t>
            </a:r>
            <a:r>
              <a:rPr sz="2200" dirty="0"/>
              <a:t>two</a:t>
            </a:r>
            <a:r>
              <a:rPr sz="2200" spc="-45" dirty="0"/>
              <a:t> </a:t>
            </a:r>
            <a:r>
              <a:rPr sz="2200" spc="-10" dirty="0"/>
              <a:t>numbers.</a:t>
            </a:r>
            <a:endParaRPr sz="2200" dirty="0">
              <a:latin typeface="Calibri"/>
              <a:cs typeface="Calibri"/>
            </a:endParaRPr>
          </a:p>
          <a:p>
            <a:pPr marL="469900" marR="238125" indent="-228600">
              <a:lnSpc>
                <a:spcPts val="2110"/>
              </a:lnSpc>
              <a:spcBef>
                <a:spcPts val="1639"/>
              </a:spcBef>
              <a:buFont typeface="Arial"/>
              <a:buChar char="•"/>
              <a:tabLst>
                <a:tab pos="469900" algn="l"/>
              </a:tabLst>
            </a:pPr>
            <a:r>
              <a:rPr sz="2200" spc="-30" dirty="0"/>
              <a:t>However, </a:t>
            </a:r>
            <a:r>
              <a:rPr sz="2200" dirty="0"/>
              <a:t>the</a:t>
            </a:r>
            <a:r>
              <a:rPr sz="2200" spc="-55" dirty="0"/>
              <a:t> </a:t>
            </a:r>
            <a:r>
              <a:rPr sz="2200" dirty="0"/>
              <a:t>needs</a:t>
            </a:r>
            <a:r>
              <a:rPr sz="2200" spc="-40" dirty="0"/>
              <a:t> </a:t>
            </a:r>
            <a:r>
              <a:rPr sz="2200" dirty="0"/>
              <a:t>of</a:t>
            </a:r>
            <a:r>
              <a:rPr sz="2200" spc="-50" dirty="0"/>
              <a:t> </a:t>
            </a:r>
            <a:r>
              <a:rPr sz="2200" dirty="0"/>
              <a:t>homeless</a:t>
            </a:r>
            <a:r>
              <a:rPr sz="2200" spc="-35" dirty="0"/>
              <a:t> </a:t>
            </a:r>
            <a:r>
              <a:rPr sz="2200" dirty="0"/>
              <a:t>children</a:t>
            </a:r>
            <a:r>
              <a:rPr sz="2200" spc="-75" dirty="0"/>
              <a:t> </a:t>
            </a:r>
            <a:r>
              <a:rPr sz="2200" dirty="0"/>
              <a:t>and</a:t>
            </a:r>
            <a:r>
              <a:rPr sz="2200" spc="-60" dirty="0"/>
              <a:t> </a:t>
            </a:r>
            <a:r>
              <a:rPr sz="2200" dirty="0"/>
              <a:t>youths</a:t>
            </a:r>
            <a:r>
              <a:rPr sz="2200" spc="-50" dirty="0"/>
              <a:t> </a:t>
            </a:r>
            <a:r>
              <a:rPr sz="2200" dirty="0"/>
              <a:t>that</a:t>
            </a:r>
            <a:r>
              <a:rPr sz="2200" spc="-55" dirty="0"/>
              <a:t> </a:t>
            </a:r>
            <a:r>
              <a:rPr sz="2200" dirty="0"/>
              <a:t>affect</a:t>
            </a:r>
            <a:r>
              <a:rPr sz="2200" spc="-40" dirty="0"/>
              <a:t> </a:t>
            </a:r>
            <a:r>
              <a:rPr sz="2200" dirty="0"/>
              <a:t>their</a:t>
            </a:r>
            <a:r>
              <a:rPr sz="2200" spc="-50" dirty="0"/>
              <a:t> </a:t>
            </a:r>
            <a:r>
              <a:rPr sz="2200" spc="-10" dirty="0"/>
              <a:t>enrollment, attendance,</a:t>
            </a:r>
            <a:r>
              <a:rPr sz="2200" spc="-15" dirty="0"/>
              <a:t> </a:t>
            </a:r>
            <a:r>
              <a:rPr sz="2200" dirty="0"/>
              <a:t>and</a:t>
            </a:r>
            <a:r>
              <a:rPr sz="2200" spc="-45" dirty="0"/>
              <a:t> </a:t>
            </a:r>
            <a:r>
              <a:rPr sz="2200" dirty="0"/>
              <a:t>success</a:t>
            </a:r>
            <a:r>
              <a:rPr sz="2200" spc="-25" dirty="0"/>
              <a:t> </a:t>
            </a:r>
            <a:r>
              <a:rPr sz="2200" dirty="0"/>
              <a:t>in</a:t>
            </a:r>
            <a:r>
              <a:rPr sz="2200" spc="-40" dirty="0"/>
              <a:t> </a:t>
            </a:r>
            <a:r>
              <a:rPr sz="2200" dirty="0"/>
              <a:t>school</a:t>
            </a:r>
            <a:r>
              <a:rPr sz="2200" spc="-45" dirty="0"/>
              <a:t> </a:t>
            </a:r>
            <a:r>
              <a:rPr sz="2200" dirty="0"/>
              <a:t>can</a:t>
            </a:r>
            <a:r>
              <a:rPr sz="2200" spc="-45" dirty="0"/>
              <a:t> </a:t>
            </a:r>
            <a:r>
              <a:rPr sz="2200" dirty="0"/>
              <a:t>be</a:t>
            </a:r>
            <a:r>
              <a:rPr sz="2200" spc="-20" dirty="0"/>
              <a:t> </a:t>
            </a:r>
            <a:r>
              <a:rPr sz="2200" dirty="0"/>
              <a:t>unique</a:t>
            </a:r>
            <a:r>
              <a:rPr sz="2200" spc="-40" dirty="0"/>
              <a:t> </a:t>
            </a:r>
            <a:r>
              <a:rPr sz="2200" dirty="0"/>
              <a:t>and</a:t>
            </a:r>
            <a:r>
              <a:rPr sz="2200" spc="-45" dirty="0"/>
              <a:t> </a:t>
            </a:r>
            <a:r>
              <a:rPr sz="2200" dirty="0"/>
              <a:t>distinct</a:t>
            </a:r>
            <a:r>
              <a:rPr sz="2200" spc="-40" dirty="0"/>
              <a:t> </a:t>
            </a:r>
            <a:r>
              <a:rPr sz="2200" dirty="0"/>
              <a:t>from</a:t>
            </a:r>
            <a:r>
              <a:rPr sz="2200" spc="-20" dirty="0"/>
              <a:t> </a:t>
            </a:r>
            <a:r>
              <a:rPr sz="2200" dirty="0"/>
              <a:t>housed</a:t>
            </a:r>
            <a:r>
              <a:rPr sz="2200" spc="-45" dirty="0"/>
              <a:t> </a:t>
            </a:r>
            <a:r>
              <a:rPr sz="2200" spc="-10" dirty="0"/>
              <a:t>students </a:t>
            </a:r>
            <a:r>
              <a:rPr sz="2200" dirty="0"/>
              <a:t>and</a:t>
            </a:r>
            <a:r>
              <a:rPr sz="2200" spc="-50" dirty="0"/>
              <a:t> </a:t>
            </a:r>
            <a:r>
              <a:rPr sz="2200" dirty="0"/>
              <a:t>should</a:t>
            </a:r>
            <a:r>
              <a:rPr sz="2200" spc="-55" dirty="0"/>
              <a:t> </a:t>
            </a:r>
            <a:r>
              <a:rPr sz="2200" dirty="0"/>
              <a:t>be</a:t>
            </a:r>
            <a:r>
              <a:rPr sz="2200" spc="-20" dirty="0"/>
              <a:t> </a:t>
            </a:r>
            <a:r>
              <a:rPr sz="2200" spc="-10" dirty="0"/>
              <a:t>reviewed</a:t>
            </a:r>
            <a:r>
              <a:rPr sz="2200" spc="-40" dirty="0"/>
              <a:t> </a:t>
            </a:r>
            <a:r>
              <a:rPr sz="2200" dirty="0"/>
              <a:t>periodically</a:t>
            </a:r>
            <a:r>
              <a:rPr sz="2200" spc="-40" dirty="0"/>
              <a:t> </a:t>
            </a:r>
            <a:r>
              <a:rPr sz="2200" dirty="0"/>
              <a:t>and</a:t>
            </a:r>
            <a:r>
              <a:rPr sz="2200" spc="-55" dirty="0"/>
              <a:t> </a:t>
            </a:r>
            <a:r>
              <a:rPr sz="2200" spc="-20" dirty="0"/>
              <a:t>regularly,</a:t>
            </a:r>
            <a:r>
              <a:rPr sz="2200" spc="-40" dirty="0"/>
              <a:t> </a:t>
            </a:r>
            <a:r>
              <a:rPr sz="2200" dirty="0"/>
              <a:t>at</a:t>
            </a:r>
            <a:r>
              <a:rPr sz="2200" spc="-45" dirty="0"/>
              <a:t> </a:t>
            </a:r>
            <a:r>
              <a:rPr sz="2200" dirty="0"/>
              <a:t>least</a:t>
            </a:r>
            <a:r>
              <a:rPr sz="2200" spc="-40" dirty="0"/>
              <a:t> </a:t>
            </a:r>
            <a:r>
              <a:rPr sz="2200" dirty="0"/>
              <a:t>more</a:t>
            </a:r>
            <a:r>
              <a:rPr sz="2200" spc="-35" dirty="0"/>
              <a:t> </a:t>
            </a:r>
            <a:r>
              <a:rPr sz="2200" dirty="0"/>
              <a:t>than</a:t>
            </a:r>
            <a:r>
              <a:rPr sz="2200" spc="-35" dirty="0"/>
              <a:t> </a:t>
            </a:r>
            <a:r>
              <a:rPr sz="2200" dirty="0"/>
              <a:t>once</a:t>
            </a:r>
            <a:r>
              <a:rPr sz="2200" spc="-40" dirty="0"/>
              <a:t> </a:t>
            </a:r>
            <a:r>
              <a:rPr sz="2200" spc="-25" dirty="0"/>
              <a:t>per </a:t>
            </a:r>
            <a:r>
              <a:rPr sz="2200" dirty="0"/>
              <a:t>school</a:t>
            </a:r>
            <a:r>
              <a:rPr sz="2200" spc="-40" dirty="0"/>
              <a:t> </a:t>
            </a:r>
            <a:r>
              <a:rPr sz="2200" spc="-20" dirty="0"/>
              <a:t>year.</a:t>
            </a:r>
            <a:endParaRPr sz="2200" dirty="0"/>
          </a:p>
        </p:txBody>
      </p:sp>
      <p:sp>
        <p:nvSpPr>
          <p:cNvPr id="5" name="object 5"/>
          <p:cNvSpPr txBox="1"/>
          <p:nvPr/>
        </p:nvSpPr>
        <p:spPr>
          <a:xfrm>
            <a:off x="1145539" y="5866891"/>
            <a:ext cx="9997440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30"/>
              </a:lnSpc>
            </a:pPr>
            <a:r>
              <a:rPr lang="en-US" sz="12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3"/>
              </a:rPr>
              <a:t>Education for Homeless Children and Youths Program Non-Regulatory Guidance</a:t>
            </a:r>
            <a:r>
              <a:rPr sz="1200" u="none" spc="-15" dirty="0">
                <a:solidFill>
                  <a:srgbClr val="0562C1"/>
                </a:solidFill>
                <a:latin typeface="Calibri"/>
                <a:cs typeface="Calibri"/>
              </a:rPr>
              <a:t> </a:t>
            </a:r>
            <a:r>
              <a:rPr sz="1200" u="none" dirty="0">
                <a:latin typeface="Calibri"/>
                <a:cs typeface="Calibri"/>
              </a:rPr>
              <a:t>(see</a:t>
            </a:r>
            <a:r>
              <a:rPr sz="1200" u="none" spc="-15" dirty="0">
                <a:latin typeface="Calibri"/>
                <a:cs typeface="Calibri"/>
              </a:rPr>
              <a:t> </a:t>
            </a:r>
            <a:r>
              <a:rPr sz="1200" u="none" dirty="0">
                <a:latin typeface="Calibri"/>
                <a:cs typeface="Calibri"/>
              </a:rPr>
              <a:t>Section</a:t>
            </a:r>
            <a:r>
              <a:rPr sz="1200" u="none" spc="-20" dirty="0">
                <a:latin typeface="Calibri"/>
                <a:cs typeface="Calibri"/>
              </a:rPr>
              <a:t> </a:t>
            </a:r>
            <a:r>
              <a:rPr sz="1200" u="none" dirty="0">
                <a:latin typeface="Calibri"/>
                <a:cs typeface="Calibri"/>
              </a:rPr>
              <a:t>M</a:t>
            </a:r>
            <a:r>
              <a:rPr sz="1200" u="none" spc="-25" dirty="0">
                <a:latin typeface="Calibri"/>
                <a:cs typeface="Calibri"/>
              </a:rPr>
              <a:t> </a:t>
            </a:r>
            <a:r>
              <a:rPr sz="1200" u="none" dirty="0">
                <a:latin typeface="Calibri"/>
                <a:cs typeface="Calibri"/>
              </a:rPr>
              <a:t>on</a:t>
            </a:r>
            <a:r>
              <a:rPr sz="1200" u="none" spc="-15" dirty="0">
                <a:latin typeface="Calibri"/>
                <a:cs typeface="Calibri"/>
              </a:rPr>
              <a:t> </a:t>
            </a:r>
            <a:r>
              <a:rPr sz="1200" u="none" spc="-10" dirty="0">
                <a:latin typeface="Calibri"/>
                <a:cs typeface="Calibri"/>
              </a:rPr>
              <a:t>Coordination</a:t>
            </a:r>
            <a:r>
              <a:rPr sz="1200" u="none" spc="-30" dirty="0">
                <a:latin typeface="Calibri"/>
                <a:cs typeface="Calibri"/>
              </a:rPr>
              <a:t> </a:t>
            </a:r>
            <a:r>
              <a:rPr sz="1200" u="none" dirty="0">
                <a:latin typeface="Calibri"/>
                <a:cs typeface="Calibri"/>
              </a:rPr>
              <a:t>with</a:t>
            </a:r>
            <a:r>
              <a:rPr sz="1200" u="none" spc="-20" dirty="0">
                <a:latin typeface="Calibri"/>
                <a:cs typeface="Calibri"/>
              </a:rPr>
              <a:t> </a:t>
            </a:r>
            <a:r>
              <a:rPr sz="1200" u="none" dirty="0">
                <a:latin typeface="Calibri"/>
                <a:cs typeface="Calibri"/>
              </a:rPr>
              <a:t>Title</a:t>
            </a:r>
            <a:r>
              <a:rPr sz="1200" u="none" spc="-15" dirty="0">
                <a:latin typeface="Calibri"/>
                <a:cs typeface="Calibri"/>
              </a:rPr>
              <a:t> </a:t>
            </a:r>
            <a:r>
              <a:rPr sz="1200" u="none" dirty="0">
                <a:latin typeface="Calibri"/>
                <a:cs typeface="Calibri"/>
              </a:rPr>
              <a:t>I,</a:t>
            </a:r>
            <a:r>
              <a:rPr sz="1200" u="none" spc="-30" dirty="0">
                <a:latin typeface="Calibri"/>
                <a:cs typeface="Calibri"/>
              </a:rPr>
              <a:t> </a:t>
            </a:r>
            <a:r>
              <a:rPr sz="1200" u="none" dirty="0">
                <a:latin typeface="Calibri"/>
                <a:cs typeface="Calibri"/>
              </a:rPr>
              <a:t>Part</a:t>
            </a:r>
            <a:r>
              <a:rPr sz="1200" u="none" spc="-35" dirty="0">
                <a:latin typeface="Calibri"/>
                <a:cs typeface="Calibri"/>
              </a:rPr>
              <a:t> </a:t>
            </a:r>
            <a:r>
              <a:rPr sz="1200" u="none" dirty="0">
                <a:latin typeface="Calibri"/>
                <a:cs typeface="Calibri"/>
              </a:rPr>
              <a:t>A</a:t>
            </a:r>
            <a:r>
              <a:rPr sz="1200" u="none" spc="-35" dirty="0">
                <a:latin typeface="Calibri"/>
                <a:cs typeface="Calibri"/>
              </a:rPr>
              <a:t> </a:t>
            </a:r>
            <a:r>
              <a:rPr sz="1200" u="none" dirty="0">
                <a:latin typeface="Calibri"/>
                <a:cs typeface="Calibri"/>
              </a:rPr>
              <a:t>of</a:t>
            </a:r>
            <a:r>
              <a:rPr sz="1200" u="none" spc="-20" dirty="0">
                <a:latin typeface="Calibri"/>
                <a:cs typeface="Calibri"/>
              </a:rPr>
              <a:t> </a:t>
            </a:r>
            <a:r>
              <a:rPr sz="1200" u="none" dirty="0">
                <a:latin typeface="Calibri"/>
                <a:cs typeface="Calibri"/>
              </a:rPr>
              <a:t>the</a:t>
            </a:r>
            <a:r>
              <a:rPr sz="1200" u="none" spc="-15" dirty="0">
                <a:latin typeface="Calibri"/>
                <a:cs typeface="Calibri"/>
              </a:rPr>
              <a:t> </a:t>
            </a:r>
            <a:r>
              <a:rPr sz="1200" u="none" spc="-10" dirty="0">
                <a:latin typeface="Calibri"/>
                <a:cs typeface="Calibri"/>
              </a:rPr>
              <a:t>ESEA)</a:t>
            </a: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822"/>
            <a:ext cx="10358120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dirty="0"/>
              <a:t>Title</a:t>
            </a:r>
            <a:r>
              <a:rPr sz="4200" spc="-40" dirty="0"/>
              <a:t> </a:t>
            </a:r>
            <a:r>
              <a:rPr sz="4200" spc="-25" dirty="0"/>
              <a:t>I-</a:t>
            </a:r>
            <a:r>
              <a:rPr sz="4200" dirty="0"/>
              <a:t>A</a:t>
            </a:r>
            <a:r>
              <a:rPr sz="4200" spc="-20" dirty="0"/>
              <a:t> </a:t>
            </a:r>
            <a:r>
              <a:rPr sz="4200" dirty="0"/>
              <a:t>Set</a:t>
            </a:r>
            <a:r>
              <a:rPr lang="en-US" sz="4200" spc="-50" dirty="0"/>
              <a:t>-a</a:t>
            </a:r>
            <a:r>
              <a:rPr sz="4200" dirty="0"/>
              <a:t>side</a:t>
            </a:r>
            <a:r>
              <a:rPr sz="4200" spc="-45" dirty="0"/>
              <a:t> </a:t>
            </a:r>
            <a:r>
              <a:rPr sz="4200" dirty="0"/>
              <a:t>Need</a:t>
            </a:r>
            <a:r>
              <a:rPr sz="4200" spc="-55" dirty="0"/>
              <a:t> </a:t>
            </a:r>
            <a:r>
              <a:rPr sz="4200" dirty="0"/>
              <a:t>Assessment</a:t>
            </a:r>
            <a:r>
              <a:rPr sz="4200" spc="-70" dirty="0"/>
              <a:t> </a:t>
            </a:r>
            <a:r>
              <a:rPr sz="4200" spc="-10" dirty="0"/>
              <a:t>(cont’d)</a:t>
            </a:r>
            <a:endParaRPr sz="4200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8182" y="1635312"/>
            <a:ext cx="10896066" cy="9960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dirty="0"/>
              <a:t>What</a:t>
            </a:r>
            <a:r>
              <a:rPr spc="-60" dirty="0"/>
              <a:t> </a:t>
            </a:r>
            <a:r>
              <a:rPr dirty="0"/>
              <a:t>kind</a:t>
            </a:r>
            <a:r>
              <a:rPr spc="-70" dirty="0"/>
              <a:t> </a:t>
            </a:r>
            <a:r>
              <a:rPr dirty="0"/>
              <a:t>of</a:t>
            </a:r>
            <a:r>
              <a:rPr spc="-45" dirty="0"/>
              <a:t> </a:t>
            </a:r>
            <a:r>
              <a:rPr dirty="0"/>
              <a:t>needs</a:t>
            </a:r>
            <a:r>
              <a:rPr spc="-60" dirty="0"/>
              <a:t> </a:t>
            </a:r>
            <a:r>
              <a:rPr dirty="0"/>
              <a:t>assessment</a:t>
            </a:r>
            <a:r>
              <a:rPr spc="-55" dirty="0"/>
              <a:t> </a:t>
            </a:r>
            <a:r>
              <a:rPr dirty="0"/>
              <a:t>should</a:t>
            </a:r>
            <a:r>
              <a:rPr spc="-55" dirty="0"/>
              <a:t> </a:t>
            </a:r>
            <a:r>
              <a:rPr dirty="0"/>
              <a:t>LEAs</a:t>
            </a:r>
            <a:r>
              <a:rPr spc="-65" dirty="0"/>
              <a:t> </a:t>
            </a:r>
            <a:r>
              <a:rPr dirty="0"/>
              <a:t>conduct</a:t>
            </a:r>
            <a:r>
              <a:rPr spc="-65" dirty="0"/>
              <a:t> </a:t>
            </a:r>
            <a:r>
              <a:rPr spc="-10" dirty="0"/>
              <a:t>related</a:t>
            </a:r>
            <a:r>
              <a:rPr spc="-55" dirty="0"/>
              <a:t> </a:t>
            </a:r>
            <a:r>
              <a:rPr dirty="0"/>
              <a:t>to</a:t>
            </a:r>
            <a:r>
              <a:rPr spc="-60" dirty="0"/>
              <a:t> </a:t>
            </a:r>
            <a:r>
              <a:rPr dirty="0"/>
              <a:t>homeless</a:t>
            </a:r>
            <a:r>
              <a:rPr spc="-70" dirty="0"/>
              <a:t> </a:t>
            </a:r>
            <a:r>
              <a:rPr spc="-10" dirty="0"/>
              <a:t>children </a:t>
            </a:r>
            <a:r>
              <a:rPr dirty="0"/>
              <a:t>and</a:t>
            </a:r>
            <a:r>
              <a:rPr spc="-55" dirty="0"/>
              <a:t> </a:t>
            </a:r>
            <a:r>
              <a:rPr dirty="0"/>
              <a:t>youths</a:t>
            </a:r>
            <a:r>
              <a:rPr spc="-60" dirty="0"/>
              <a:t> </a:t>
            </a:r>
            <a:r>
              <a:rPr dirty="0"/>
              <a:t>to</a:t>
            </a:r>
            <a:r>
              <a:rPr spc="-70" dirty="0"/>
              <a:t> </a:t>
            </a:r>
            <a:r>
              <a:rPr dirty="0"/>
              <a:t>determine</a:t>
            </a:r>
            <a:r>
              <a:rPr spc="-55" dirty="0"/>
              <a:t> </a:t>
            </a:r>
            <a:r>
              <a:rPr dirty="0"/>
              <a:t>a</a:t>
            </a:r>
            <a:r>
              <a:rPr spc="-55" dirty="0"/>
              <a:t> </a:t>
            </a:r>
            <a:r>
              <a:rPr dirty="0"/>
              <a:t>suitable</a:t>
            </a:r>
            <a:r>
              <a:rPr spc="-55" dirty="0"/>
              <a:t> </a:t>
            </a:r>
            <a:r>
              <a:rPr spc="-20" dirty="0"/>
              <a:t>set-</a:t>
            </a:r>
            <a:r>
              <a:rPr dirty="0"/>
              <a:t>aside</a:t>
            </a:r>
            <a:r>
              <a:rPr spc="-50" dirty="0"/>
              <a:t> </a:t>
            </a:r>
            <a:r>
              <a:rPr dirty="0"/>
              <a:t>for</a:t>
            </a:r>
            <a:r>
              <a:rPr spc="-50" dirty="0"/>
              <a:t> </a:t>
            </a:r>
            <a:r>
              <a:rPr spc="-10" dirty="0"/>
              <a:t>comparable</a:t>
            </a:r>
            <a:r>
              <a:rPr spc="-70" dirty="0"/>
              <a:t> </a:t>
            </a:r>
            <a:r>
              <a:rPr dirty="0"/>
              <a:t>services</a:t>
            </a:r>
            <a:r>
              <a:rPr spc="-55" dirty="0"/>
              <a:t> </a:t>
            </a:r>
            <a:r>
              <a:rPr spc="-25" dirty="0"/>
              <a:t>and </a:t>
            </a:r>
            <a:r>
              <a:rPr dirty="0"/>
              <a:t>additional</a:t>
            </a:r>
            <a:r>
              <a:rPr spc="-85" dirty="0"/>
              <a:t> </a:t>
            </a:r>
            <a:r>
              <a:rPr spc="-10" dirty="0"/>
              <a:t>educational</a:t>
            </a:r>
            <a:r>
              <a:rPr spc="-75" dirty="0"/>
              <a:t> </a:t>
            </a:r>
            <a:r>
              <a:rPr dirty="0"/>
              <a:t>support</a:t>
            </a:r>
            <a:r>
              <a:rPr spc="-75" dirty="0"/>
              <a:t> </a:t>
            </a:r>
            <a:r>
              <a:rPr spc="-10" dirty="0"/>
              <a:t>services?</a:t>
            </a:r>
          </a:p>
          <a:p>
            <a:pPr marL="469900" marR="641985" indent="-228600" algn="just">
              <a:lnSpc>
                <a:spcPts val="2380"/>
              </a:lnSpc>
              <a:spcBef>
                <a:spcPts val="990"/>
              </a:spcBef>
              <a:buFont typeface="Arial"/>
              <a:buChar char="•"/>
              <a:tabLst>
                <a:tab pos="469900" algn="l"/>
              </a:tabLst>
            </a:pPr>
            <a:r>
              <a:rPr sz="2200" dirty="0"/>
              <a:t>Other</a:t>
            </a:r>
            <a:r>
              <a:rPr sz="2200" spc="-35" dirty="0"/>
              <a:t> </a:t>
            </a:r>
            <a:r>
              <a:rPr sz="2200" spc="-10" dirty="0"/>
              <a:t>factors</a:t>
            </a:r>
            <a:r>
              <a:rPr sz="2200" spc="-45" dirty="0"/>
              <a:t> </a:t>
            </a:r>
            <a:r>
              <a:rPr sz="2200" dirty="0"/>
              <a:t>to</a:t>
            </a:r>
            <a:r>
              <a:rPr sz="2200" spc="-45" dirty="0"/>
              <a:t> </a:t>
            </a:r>
            <a:r>
              <a:rPr sz="2200" dirty="0"/>
              <a:t>consider</a:t>
            </a:r>
            <a:r>
              <a:rPr sz="2200" spc="-45" dirty="0"/>
              <a:t> </a:t>
            </a:r>
            <a:r>
              <a:rPr sz="2200" dirty="0"/>
              <a:t>are</a:t>
            </a:r>
            <a:r>
              <a:rPr sz="2200" spc="-70" dirty="0"/>
              <a:t> </a:t>
            </a:r>
            <a:r>
              <a:rPr sz="2200" dirty="0"/>
              <a:t>the</a:t>
            </a:r>
            <a:r>
              <a:rPr sz="2200" spc="-40" dirty="0"/>
              <a:t> </a:t>
            </a:r>
            <a:r>
              <a:rPr sz="2200" dirty="0"/>
              <a:t>presence</a:t>
            </a:r>
            <a:r>
              <a:rPr sz="2200" spc="-40" dirty="0"/>
              <a:t> </a:t>
            </a:r>
            <a:r>
              <a:rPr sz="2200" dirty="0"/>
              <a:t>of</a:t>
            </a:r>
            <a:r>
              <a:rPr sz="2200" spc="-55" dirty="0"/>
              <a:t> </a:t>
            </a:r>
            <a:r>
              <a:rPr sz="2200" dirty="0"/>
              <a:t>other</a:t>
            </a:r>
            <a:r>
              <a:rPr sz="2200" spc="-50" dirty="0"/>
              <a:t> </a:t>
            </a:r>
            <a:r>
              <a:rPr sz="2200" dirty="0"/>
              <a:t>State</a:t>
            </a:r>
            <a:r>
              <a:rPr sz="2200" spc="-25" dirty="0"/>
              <a:t> </a:t>
            </a:r>
            <a:r>
              <a:rPr sz="2200" dirty="0"/>
              <a:t>and</a:t>
            </a:r>
            <a:r>
              <a:rPr sz="2200" spc="-70" dirty="0"/>
              <a:t> </a:t>
            </a:r>
            <a:r>
              <a:rPr sz="2200" spc="-10" dirty="0"/>
              <a:t>Federal</a:t>
            </a:r>
            <a:r>
              <a:rPr sz="2200" spc="-40" dirty="0"/>
              <a:t> </a:t>
            </a:r>
            <a:r>
              <a:rPr sz="2200" spc="-10" dirty="0"/>
              <a:t>education </a:t>
            </a:r>
            <a:r>
              <a:rPr sz="2200" dirty="0"/>
              <a:t>grants</a:t>
            </a:r>
            <a:r>
              <a:rPr sz="2200" spc="-30" dirty="0"/>
              <a:t> </a:t>
            </a:r>
            <a:r>
              <a:rPr sz="2200" dirty="0"/>
              <a:t>that</a:t>
            </a:r>
            <a:r>
              <a:rPr sz="2200" spc="-40" dirty="0"/>
              <a:t> </a:t>
            </a:r>
            <a:r>
              <a:rPr sz="2200" dirty="0"/>
              <a:t>can</a:t>
            </a:r>
            <a:r>
              <a:rPr sz="2200" spc="-40" dirty="0"/>
              <a:t> </a:t>
            </a:r>
            <a:r>
              <a:rPr sz="2200" dirty="0"/>
              <a:t>provide</a:t>
            </a:r>
            <a:r>
              <a:rPr sz="2200" spc="-55" dirty="0"/>
              <a:t> </a:t>
            </a:r>
            <a:r>
              <a:rPr sz="2200" dirty="0"/>
              <a:t>the</a:t>
            </a:r>
            <a:r>
              <a:rPr sz="2200" spc="-25" dirty="0"/>
              <a:t> </a:t>
            </a:r>
            <a:r>
              <a:rPr sz="2200" dirty="0"/>
              <a:t>same</a:t>
            </a:r>
            <a:r>
              <a:rPr sz="2200" spc="-35" dirty="0"/>
              <a:t> </a:t>
            </a:r>
            <a:r>
              <a:rPr sz="2200" dirty="0"/>
              <a:t>or</a:t>
            </a:r>
            <a:r>
              <a:rPr sz="2200" spc="-35" dirty="0"/>
              <a:t> </a:t>
            </a:r>
            <a:r>
              <a:rPr sz="2200" dirty="0"/>
              <a:t>similar</a:t>
            </a:r>
            <a:r>
              <a:rPr sz="2200" spc="-50" dirty="0"/>
              <a:t> </a:t>
            </a:r>
            <a:r>
              <a:rPr sz="2200" dirty="0"/>
              <a:t>services</a:t>
            </a:r>
            <a:r>
              <a:rPr sz="2200" spc="-45" dirty="0"/>
              <a:t> </a:t>
            </a:r>
            <a:r>
              <a:rPr sz="2200" dirty="0"/>
              <a:t>as</a:t>
            </a:r>
            <a:r>
              <a:rPr sz="2200" spc="-45" dirty="0"/>
              <a:t> </a:t>
            </a:r>
            <a:r>
              <a:rPr sz="2200" dirty="0"/>
              <a:t>well</a:t>
            </a:r>
            <a:r>
              <a:rPr sz="2200" spc="-40" dirty="0"/>
              <a:t> </a:t>
            </a:r>
            <a:r>
              <a:rPr sz="2200" dirty="0"/>
              <a:t>as</a:t>
            </a:r>
            <a:r>
              <a:rPr sz="2200" spc="-40" dirty="0"/>
              <a:t> </a:t>
            </a:r>
            <a:r>
              <a:rPr sz="2200" dirty="0"/>
              <a:t>other</a:t>
            </a:r>
            <a:r>
              <a:rPr sz="2200" spc="-35" dirty="0"/>
              <a:t> </a:t>
            </a:r>
            <a:r>
              <a:rPr sz="2200" spc="-10" dirty="0"/>
              <a:t>community </a:t>
            </a:r>
            <a:r>
              <a:rPr sz="2200" dirty="0"/>
              <a:t>resources;</a:t>
            </a:r>
            <a:r>
              <a:rPr sz="2200" spc="-50" dirty="0"/>
              <a:t> </a:t>
            </a:r>
            <a:r>
              <a:rPr sz="2200" dirty="0"/>
              <a:t>these</a:t>
            </a:r>
            <a:r>
              <a:rPr sz="2200" spc="-15" dirty="0"/>
              <a:t> </a:t>
            </a:r>
            <a:r>
              <a:rPr sz="2200" dirty="0"/>
              <a:t>also</a:t>
            </a:r>
            <a:r>
              <a:rPr sz="2200" spc="-55" dirty="0"/>
              <a:t> </a:t>
            </a:r>
            <a:r>
              <a:rPr sz="2200" dirty="0"/>
              <a:t>change</a:t>
            </a:r>
            <a:r>
              <a:rPr sz="2200" spc="-30" dirty="0"/>
              <a:t> </a:t>
            </a:r>
            <a:r>
              <a:rPr sz="2200" dirty="0"/>
              <a:t>annually</a:t>
            </a:r>
            <a:r>
              <a:rPr sz="2200" spc="-60" dirty="0"/>
              <a:t> </a:t>
            </a:r>
            <a:r>
              <a:rPr sz="2200" dirty="0"/>
              <a:t>or</a:t>
            </a:r>
            <a:r>
              <a:rPr sz="2200" spc="-50" dirty="0"/>
              <a:t> </a:t>
            </a:r>
            <a:r>
              <a:rPr sz="2200" spc="-10" dirty="0"/>
              <a:t>regularly.</a:t>
            </a:r>
            <a:endParaRPr sz="2200" dirty="0"/>
          </a:p>
          <a:p>
            <a:pPr marL="469900" marR="20320" indent="-228600">
              <a:lnSpc>
                <a:spcPts val="2380"/>
              </a:lnSpc>
              <a:spcBef>
                <a:spcPts val="855"/>
              </a:spcBef>
              <a:buFont typeface="Arial"/>
              <a:buChar char="•"/>
              <a:tabLst>
                <a:tab pos="469900" algn="l"/>
              </a:tabLst>
            </a:pPr>
            <a:r>
              <a:rPr sz="2200" spc="-10" dirty="0"/>
              <a:t>Finally,</a:t>
            </a:r>
            <a:r>
              <a:rPr sz="2200" spc="-65" dirty="0"/>
              <a:t> </a:t>
            </a:r>
            <a:r>
              <a:rPr sz="2200" dirty="0"/>
              <a:t>the</a:t>
            </a:r>
            <a:r>
              <a:rPr sz="2200" spc="-30" dirty="0"/>
              <a:t> </a:t>
            </a:r>
            <a:r>
              <a:rPr sz="2200" dirty="0"/>
              <a:t>LEA</a:t>
            </a:r>
            <a:r>
              <a:rPr sz="2200" spc="-35" dirty="0"/>
              <a:t> </a:t>
            </a:r>
            <a:r>
              <a:rPr sz="2200" dirty="0"/>
              <a:t>should</a:t>
            </a:r>
            <a:r>
              <a:rPr sz="2200" spc="-65" dirty="0"/>
              <a:t> </a:t>
            </a:r>
            <a:r>
              <a:rPr sz="2200" dirty="0"/>
              <a:t>consider</a:t>
            </a:r>
            <a:r>
              <a:rPr sz="2200" spc="-45" dirty="0"/>
              <a:t> </a:t>
            </a:r>
            <a:r>
              <a:rPr sz="2200" dirty="0"/>
              <a:t>what</a:t>
            </a:r>
            <a:r>
              <a:rPr sz="2200" spc="-45" dirty="0"/>
              <a:t> </a:t>
            </a:r>
            <a:r>
              <a:rPr sz="2200" dirty="0"/>
              <a:t>is</a:t>
            </a:r>
            <a:r>
              <a:rPr sz="2200" spc="-50" dirty="0"/>
              <a:t> </a:t>
            </a:r>
            <a:r>
              <a:rPr sz="2200" dirty="0"/>
              <a:t>necessary</a:t>
            </a:r>
            <a:r>
              <a:rPr sz="2200" spc="-45" dirty="0"/>
              <a:t> </a:t>
            </a:r>
            <a:r>
              <a:rPr sz="2200" dirty="0"/>
              <a:t>and</a:t>
            </a:r>
            <a:r>
              <a:rPr sz="2200" spc="-55" dirty="0"/>
              <a:t> </a:t>
            </a:r>
            <a:r>
              <a:rPr sz="2200" dirty="0"/>
              <a:t>reasonable</a:t>
            </a:r>
            <a:r>
              <a:rPr sz="2200" spc="-65" dirty="0"/>
              <a:t> </a:t>
            </a:r>
            <a:r>
              <a:rPr sz="2200" dirty="0"/>
              <a:t>for</a:t>
            </a:r>
            <a:r>
              <a:rPr sz="2200" spc="-50" dirty="0"/>
              <a:t> </a:t>
            </a:r>
            <a:r>
              <a:rPr sz="2200" dirty="0"/>
              <a:t>each</a:t>
            </a:r>
            <a:r>
              <a:rPr sz="2200" spc="-50" dirty="0"/>
              <a:t> </a:t>
            </a:r>
            <a:r>
              <a:rPr sz="2200" dirty="0"/>
              <a:t>student</a:t>
            </a:r>
            <a:r>
              <a:rPr sz="2200" spc="-35" dirty="0"/>
              <a:t> </a:t>
            </a:r>
            <a:r>
              <a:rPr sz="2200" spc="-25" dirty="0"/>
              <a:t>to </a:t>
            </a:r>
            <a:r>
              <a:rPr sz="2200" dirty="0"/>
              <a:t>fulfill</a:t>
            </a:r>
            <a:r>
              <a:rPr sz="2200" spc="-45" dirty="0"/>
              <a:t> </a:t>
            </a:r>
            <a:r>
              <a:rPr sz="2200" dirty="0"/>
              <a:t>the</a:t>
            </a:r>
            <a:r>
              <a:rPr sz="2200" spc="-40" dirty="0"/>
              <a:t> </a:t>
            </a:r>
            <a:r>
              <a:rPr sz="2200" dirty="0"/>
              <a:t>purposes</a:t>
            </a:r>
            <a:r>
              <a:rPr sz="2200" spc="-40" dirty="0"/>
              <a:t> </a:t>
            </a:r>
            <a:r>
              <a:rPr sz="2200" dirty="0"/>
              <a:t>of</a:t>
            </a:r>
            <a:r>
              <a:rPr sz="2200" spc="-30" dirty="0"/>
              <a:t> </a:t>
            </a:r>
            <a:r>
              <a:rPr sz="2200" dirty="0"/>
              <a:t>the</a:t>
            </a:r>
            <a:r>
              <a:rPr sz="2200" spc="-20" dirty="0"/>
              <a:t> </a:t>
            </a:r>
            <a:r>
              <a:rPr sz="2200" dirty="0"/>
              <a:t>Title</a:t>
            </a:r>
            <a:r>
              <a:rPr sz="2200" spc="-35" dirty="0"/>
              <a:t> </a:t>
            </a:r>
            <a:r>
              <a:rPr sz="2200" dirty="0"/>
              <a:t>I</a:t>
            </a:r>
            <a:r>
              <a:rPr sz="2200" spc="-35" dirty="0"/>
              <a:t> </a:t>
            </a:r>
            <a:r>
              <a:rPr sz="2200" dirty="0"/>
              <a:t>and</a:t>
            </a:r>
            <a:r>
              <a:rPr sz="2200" spc="-45" dirty="0"/>
              <a:t> </a:t>
            </a:r>
            <a:r>
              <a:rPr sz="2200" spc="-10" dirty="0"/>
              <a:t>McKinney-</a:t>
            </a:r>
            <a:r>
              <a:rPr sz="2200" spc="-20" dirty="0"/>
              <a:t>Vento</a:t>
            </a:r>
            <a:r>
              <a:rPr sz="2200" spc="-15" dirty="0"/>
              <a:t> </a:t>
            </a:r>
            <a:r>
              <a:rPr sz="2200" spc="-10" dirty="0"/>
              <a:t>programs</a:t>
            </a:r>
            <a:r>
              <a:rPr sz="2200" spc="-30" dirty="0"/>
              <a:t> </a:t>
            </a:r>
            <a:r>
              <a:rPr sz="2200" dirty="0"/>
              <a:t>in</a:t>
            </a:r>
            <a:r>
              <a:rPr sz="2200" spc="-45" dirty="0"/>
              <a:t> </a:t>
            </a:r>
            <a:r>
              <a:rPr sz="2200" dirty="0"/>
              <a:t>their</a:t>
            </a:r>
            <a:r>
              <a:rPr sz="2200" spc="-30" dirty="0"/>
              <a:t> </a:t>
            </a:r>
            <a:r>
              <a:rPr sz="2200" dirty="0"/>
              <a:t>district,</a:t>
            </a:r>
            <a:r>
              <a:rPr sz="2200" spc="-40" dirty="0"/>
              <a:t> </a:t>
            </a:r>
            <a:r>
              <a:rPr sz="2200" spc="-25" dirty="0"/>
              <a:t>as </a:t>
            </a:r>
            <a:r>
              <a:rPr sz="2200" dirty="0"/>
              <a:t>well</a:t>
            </a:r>
            <a:r>
              <a:rPr sz="2200" spc="-40" dirty="0"/>
              <a:t> </a:t>
            </a:r>
            <a:r>
              <a:rPr sz="2200" dirty="0"/>
              <a:t>as</a:t>
            </a:r>
            <a:r>
              <a:rPr sz="2200" spc="-45" dirty="0"/>
              <a:t> </a:t>
            </a:r>
            <a:r>
              <a:rPr sz="2200" dirty="0"/>
              <a:t>the</a:t>
            </a:r>
            <a:r>
              <a:rPr sz="2200" spc="-25" dirty="0"/>
              <a:t> </a:t>
            </a:r>
            <a:r>
              <a:rPr sz="2200" spc="-10" dirty="0"/>
              <a:t>effectiveness</a:t>
            </a:r>
            <a:r>
              <a:rPr sz="2200" dirty="0"/>
              <a:t> of</a:t>
            </a:r>
            <a:r>
              <a:rPr sz="2200" spc="-35" dirty="0"/>
              <a:t> </a:t>
            </a:r>
            <a:r>
              <a:rPr sz="2200" dirty="0"/>
              <a:t>past</a:t>
            </a:r>
            <a:r>
              <a:rPr sz="2200" spc="-45" dirty="0"/>
              <a:t> </a:t>
            </a:r>
            <a:r>
              <a:rPr sz="2200" dirty="0"/>
              <a:t>activities</a:t>
            </a:r>
            <a:r>
              <a:rPr sz="2200" spc="-45" dirty="0"/>
              <a:t> </a:t>
            </a:r>
            <a:r>
              <a:rPr sz="2200" dirty="0"/>
              <a:t>in</a:t>
            </a:r>
            <a:r>
              <a:rPr sz="2200" spc="-50" dirty="0"/>
              <a:t> </a:t>
            </a:r>
            <a:r>
              <a:rPr sz="2200" dirty="0"/>
              <a:t>accomplishing</a:t>
            </a:r>
            <a:r>
              <a:rPr sz="2200" spc="-35" dirty="0"/>
              <a:t> </a:t>
            </a:r>
            <a:r>
              <a:rPr sz="2200" dirty="0"/>
              <a:t>the</a:t>
            </a:r>
            <a:r>
              <a:rPr sz="2200" spc="-35" dirty="0"/>
              <a:t> </a:t>
            </a:r>
            <a:r>
              <a:rPr sz="2200" dirty="0"/>
              <a:t>goals</a:t>
            </a:r>
            <a:r>
              <a:rPr sz="2200" spc="-45" dirty="0"/>
              <a:t> </a:t>
            </a:r>
            <a:r>
              <a:rPr sz="2200" dirty="0"/>
              <a:t>of</a:t>
            </a:r>
            <a:r>
              <a:rPr sz="2200" spc="-35" dirty="0"/>
              <a:t> </a:t>
            </a:r>
            <a:r>
              <a:rPr sz="2200" spc="-10" dirty="0"/>
              <a:t>those programs</a:t>
            </a:r>
            <a:r>
              <a:rPr sz="2200" spc="-55" dirty="0"/>
              <a:t> </a:t>
            </a:r>
            <a:r>
              <a:rPr sz="2200" dirty="0"/>
              <a:t>for</a:t>
            </a:r>
            <a:r>
              <a:rPr sz="2200" spc="-45" dirty="0"/>
              <a:t> </a:t>
            </a:r>
            <a:r>
              <a:rPr sz="2200" dirty="0"/>
              <a:t>individual</a:t>
            </a:r>
            <a:r>
              <a:rPr sz="2200" spc="-90" dirty="0"/>
              <a:t> </a:t>
            </a:r>
            <a:r>
              <a:rPr sz="2200" dirty="0"/>
              <a:t>students</a:t>
            </a:r>
            <a:r>
              <a:rPr sz="2200" spc="-30" dirty="0"/>
              <a:t> </a:t>
            </a:r>
            <a:r>
              <a:rPr sz="2200" dirty="0"/>
              <a:t>as</a:t>
            </a:r>
            <a:r>
              <a:rPr sz="2200" spc="-55" dirty="0"/>
              <a:t> </a:t>
            </a:r>
            <a:r>
              <a:rPr sz="2200" dirty="0"/>
              <a:t>well</a:t>
            </a:r>
            <a:r>
              <a:rPr sz="2200" spc="-35" dirty="0"/>
              <a:t> </a:t>
            </a:r>
            <a:r>
              <a:rPr sz="2200" dirty="0"/>
              <a:t>as</a:t>
            </a:r>
            <a:r>
              <a:rPr sz="2200" spc="-50" dirty="0"/>
              <a:t> </a:t>
            </a:r>
            <a:r>
              <a:rPr sz="2200" dirty="0"/>
              <a:t>the</a:t>
            </a:r>
            <a:r>
              <a:rPr sz="2200" spc="-45" dirty="0"/>
              <a:t> </a:t>
            </a:r>
            <a:r>
              <a:rPr sz="2200" spc="-10" dirty="0"/>
              <a:t>overall</a:t>
            </a:r>
            <a:r>
              <a:rPr sz="2200" spc="-60" dirty="0"/>
              <a:t> </a:t>
            </a:r>
            <a:r>
              <a:rPr sz="2200" spc="-10" dirty="0"/>
              <a:t>programs.</a:t>
            </a:r>
            <a:endParaRPr sz="2200" dirty="0"/>
          </a:p>
        </p:txBody>
      </p:sp>
      <p:sp>
        <p:nvSpPr>
          <p:cNvPr id="5" name="object 5"/>
          <p:cNvSpPr txBox="1"/>
          <p:nvPr/>
        </p:nvSpPr>
        <p:spPr>
          <a:xfrm>
            <a:off x="1145539" y="5866891"/>
            <a:ext cx="9997440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30"/>
              </a:lnSpc>
            </a:pPr>
            <a:r>
              <a:rPr lang="en-US" sz="12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3"/>
              </a:rPr>
              <a:t>Education for Homeless Children and Youths Program Non-Regulatory Guidance</a:t>
            </a:r>
            <a:r>
              <a:rPr sz="1200" u="none" spc="-15" dirty="0">
                <a:solidFill>
                  <a:srgbClr val="0562C1"/>
                </a:solidFill>
                <a:latin typeface="Calibri"/>
                <a:cs typeface="Calibri"/>
              </a:rPr>
              <a:t> </a:t>
            </a:r>
            <a:r>
              <a:rPr sz="1200" u="none" dirty="0">
                <a:latin typeface="Calibri"/>
                <a:cs typeface="Calibri"/>
              </a:rPr>
              <a:t>(see</a:t>
            </a:r>
            <a:r>
              <a:rPr sz="1200" u="none" spc="-15" dirty="0">
                <a:latin typeface="Calibri"/>
                <a:cs typeface="Calibri"/>
              </a:rPr>
              <a:t> </a:t>
            </a:r>
            <a:r>
              <a:rPr sz="1200" u="none" dirty="0">
                <a:latin typeface="Calibri"/>
                <a:cs typeface="Calibri"/>
              </a:rPr>
              <a:t>Section</a:t>
            </a:r>
            <a:r>
              <a:rPr sz="1200" u="none" spc="-20" dirty="0">
                <a:latin typeface="Calibri"/>
                <a:cs typeface="Calibri"/>
              </a:rPr>
              <a:t> </a:t>
            </a:r>
            <a:r>
              <a:rPr sz="1200" u="none" dirty="0">
                <a:latin typeface="Calibri"/>
                <a:cs typeface="Calibri"/>
              </a:rPr>
              <a:t>M</a:t>
            </a:r>
            <a:r>
              <a:rPr sz="1200" u="none" spc="-25" dirty="0">
                <a:latin typeface="Calibri"/>
                <a:cs typeface="Calibri"/>
              </a:rPr>
              <a:t> </a:t>
            </a:r>
            <a:r>
              <a:rPr sz="1200" u="none" dirty="0">
                <a:latin typeface="Calibri"/>
                <a:cs typeface="Calibri"/>
              </a:rPr>
              <a:t>on</a:t>
            </a:r>
            <a:r>
              <a:rPr sz="1200" u="none" spc="-15" dirty="0">
                <a:latin typeface="Calibri"/>
                <a:cs typeface="Calibri"/>
              </a:rPr>
              <a:t> </a:t>
            </a:r>
            <a:r>
              <a:rPr sz="1200" u="none" spc="-10" dirty="0">
                <a:latin typeface="Calibri"/>
                <a:cs typeface="Calibri"/>
              </a:rPr>
              <a:t>Coordination</a:t>
            </a:r>
            <a:r>
              <a:rPr sz="1200" u="none" spc="-30" dirty="0">
                <a:latin typeface="Calibri"/>
                <a:cs typeface="Calibri"/>
              </a:rPr>
              <a:t> </a:t>
            </a:r>
            <a:r>
              <a:rPr sz="1200" u="none" dirty="0">
                <a:latin typeface="Calibri"/>
                <a:cs typeface="Calibri"/>
              </a:rPr>
              <a:t>with</a:t>
            </a:r>
            <a:r>
              <a:rPr sz="1200" u="none" spc="-20" dirty="0">
                <a:latin typeface="Calibri"/>
                <a:cs typeface="Calibri"/>
              </a:rPr>
              <a:t> </a:t>
            </a:r>
            <a:r>
              <a:rPr sz="1200" u="none" dirty="0">
                <a:latin typeface="Calibri"/>
                <a:cs typeface="Calibri"/>
              </a:rPr>
              <a:t>Title</a:t>
            </a:r>
            <a:r>
              <a:rPr sz="1200" u="none" spc="-15" dirty="0">
                <a:latin typeface="Calibri"/>
                <a:cs typeface="Calibri"/>
              </a:rPr>
              <a:t> </a:t>
            </a:r>
            <a:r>
              <a:rPr sz="1200" u="none" dirty="0">
                <a:latin typeface="Calibri"/>
                <a:cs typeface="Calibri"/>
              </a:rPr>
              <a:t>I,</a:t>
            </a:r>
            <a:r>
              <a:rPr sz="1200" u="none" spc="-30" dirty="0">
                <a:latin typeface="Calibri"/>
                <a:cs typeface="Calibri"/>
              </a:rPr>
              <a:t> </a:t>
            </a:r>
            <a:r>
              <a:rPr sz="1200" u="none" dirty="0">
                <a:latin typeface="Calibri"/>
                <a:cs typeface="Calibri"/>
              </a:rPr>
              <a:t>Part</a:t>
            </a:r>
            <a:r>
              <a:rPr sz="1200" u="none" spc="-35" dirty="0">
                <a:latin typeface="Calibri"/>
                <a:cs typeface="Calibri"/>
              </a:rPr>
              <a:t> </a:t>
            </a:r>
            <a:r>
              <a:rPr sz="1200" u="none" dirty="0">
                <a:latin typeface="Calibri"/>
                <a:cs typeface="Calibri"/>
              </a:rPr>
              <a:t>A</a:t>
            </a:r>
            <a:r>
              <a:rPr sz="1200" u="none" spc="-35" dirty="0">
                <a:latin typeface="Calibri"/>
                <a:cs typeface="Calibri"/>
              </a:rPr>
              <a:t> </a:t>
            </a:r>
            <a:r>
              <a:rPr sz="1200" u="none" dirty="0">
                <a:latin typeface="Calibri"/>
                <a:cs typeface="Calibri"/>
              </a:rPr>
              <a:t>of</a:t>
            </a:r>
            <a:r>
              <a:rPr sz="1200" u="none" spc="-20" dirty="0">
                <a:latin typeface="Calibri"/>
                <a:cs typeface="Calibri"/>
              </a:rPr>
              <a:t> </a:t>
            </a:r>
            <a:r>
              <a:rPr sz="1200" u="none" dirty="0">
                <a:latin typeface="Calibri"/>
                <a:cs typeface="Calibri"/>
              </a:rPr>
              <a:t>the</a:t>
            </a:r>
            <a:r>
              <a:rPr sz="1200" u="none" spc="-15" dirty="0">
                <a:latin typeface="Calibri"/>
                <a:cs typeface="Calibri"/>
              </a:rPr>
              <a:t> </a:t>
            </a:r>
            <a:r>
              <a:rPr sz="1200" u="none" spc="-10" dirty="0">
                <a:latin typeface="Calibri"/>
                <a:cs typeface="Calibri"/>
              </a:rPr>
              <a:t>ESEA)</a:t>
            </a: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901062" y="6383528"/>
            <a:ext cx="2057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5" dirty="0">
                <a:latin typeface="Calibri"/>
                <a:cs typeface="Calibri"/>
              </a:rPr>
              <a:t>12</a:t>
            </a:r>
            <a:endParaRPr sz="1400" dirty="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245110" cy="6858000"/>
            <a:chOff x="0" y="0"/>
            <a:chExt cx="245110" cy="6858000"/>
          </a:xfrm>
        </p:grpSpPr>
        <p:sp>
          <p:nvSpPr>
            <p:cNvPr id="4" name="object 4"/>
            <p:cNvSpPr/>
            <p:nvPr/>
          </p:nvSpPr>
          <p:spPr>
            <a:xfrm>
              <a:off x="0" y="2743200"/>
              <a:ext cx="244475" cy="4114800"/>
            </a:xfrm>
            <a:custGeom>
              <a:avLst/>
              <a:gdLst/>
              <a:ahLst/>
              <a:cxnLst/>
              <a:rect l="l" t="t" r="r" b="b"/>
              <a:pathLst>
                <a:path w="244475" h="4114800">
                  <a:moveTo>
                    <a:pt x="244347" y="0"/>
                  </a:moveTo>
                  <a:lnTo>
                    <a:pt x="0" y="0"/>
                  </a:lnTo>
                  <a:lnTo>
                    <a:pt x="0" y="4114800"/>
                  </a:lnTo>
                  <a:lnTo>
                    <a:pt x="244347" y="4114800"/>
                  </a:lnTo>
                  <a:lnTo>
                    <a:pt x="244347" y="0"/>
                  </a:lnTo>
                  <a:close/>
                </a:path>
              </a:pathLst>
            </a:custGeom>
            <a:solidFill>
              <a:srgbClr val="18496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1828800"/>
              <a:ext cx="244475" cy="914400"/>
            </a:xfrm>
            <a:custGeom>
              <a:avLst/>
              <a:gdLst/>
              <a:ahLst/>
              <a:cxnLst/>
              <a:rect l="l" t="t" r="r" b="b"/>
              <a:pathLst>
                <a:path w="244475" h="914400">
                  <a:moveTo>
                    <a:pt x="244347" y="0"/>
                  </a:moveTo>
                  <a:lnTo>
                    <a:pt x="0" y="0"/>
                  </a:lnTo>
                  <a:lnTo>
                    <a:pt x="0" y="914400"/>
                  </a:lnTo>
                  <a:lnTo>
                    <a:pt x="244347" y="914400"/>
                  </a:lnTo>
                  <a:lnTo>
                    <a:pt x="244347" y="0"/>
                  </a:lnTo>
                  <a:close/>
                </a:path>
              </a:pathLst>
            </a:custGeom>
            <a:solidFill>
              <a:srgbClr val="3E78A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355" y="0"/>
              <a:ext cx="244475" cy="914400"/>
            </a:xfrm>
            <a:custGeom>
              <a:avLst/>
              <a:gdLst/>
              <a:ahLst/>
              <a:cxnLst/>
              <a:rect l="l" t="t" r="r" b="b"/>
              <a:pathLst>
                <a:path w="244475" h="914400">
                  <a:moveTo>
                    <a:pt x="244335" y="0"/>
                  </a:moveTo>
                  <a:lnTo>
                    <a:pt x="0" y="0"/>
                  </a:lnTo>
                  <a:lnTo>
                    <a:pt x="0" y="914400"/>
                  </a:lnTo>
                  <a:lnTo>
                    <a:pt x="244335" y="914400"/>
                  </a:lnTo>
                  <a:lnTo>
                    <a:pt x="244335" y="0"/>
                  </a:lnTo>
                  <a:close/>
                </a:path>
              </a:pathLst>
            </a:custGeom>
            <a:solidFill>
              <a:srgbClr val="FFBE1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914400"/>
              <a:ext cx="244475" cy="914400"/>
            </a:xfrm>
            <a:custGeom>
              <a:avLst/>
              <a:gdLst/>
              <a:ahLst/>
              <a:cxnLst/>
              <a:rect l="l" t="t" r="r" b="b"/>
              <a:pathLst>
                <a:path w="244475" h="914400">
                  <a:moveTo>
                    <a:pt x="244347" y="0"/>
                  </a:moveTo>
                  <a:lnTo>
                    <a:pt x="0" y="0"/>
                  </a:lnTo>
                  <a:lnTo>
                    <a:pt x="0" y="914400"/>
                  </a:lnTo>
                  <a:lnTo>
                    <a:pt x="244347" y="914400"/>
                  </a:lnTo>
                  <a:lnTo>
                    <a:pt x="244347" y="0"/>
                  </a:lnTo>
                  <a:close/>
                </a:path>
              </a:pathLst>
            </a:custGeom>
            <a:solidFill>
              <a:srgbClr val="579CE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5648" y="3215199"/>
            <a:ext cx="177800" cy="317055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12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Excellent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 Education</a:t>
            </a:r>
            <a:r>
              <a:rPr sz="12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12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Every</a:t>
            </a:r>
            <a:r>
              <a:rPr sz="12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Student</a:t>
            </a:r>
            <a:r>
              <a:rPr sz="12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Every</a:t>
            </a:r>
            <a:r>
              <a:rPr sz="12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Day</a:t>
            </a:r>
            <a:endParaRPr sz="1200" dirty="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97191" y="6022619"/>
            <a:ext cx="843804" cy="784951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916939" y="472662"/>
            <a:ext cx="6844665" cy="991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5240"/>
              </a:lnSpc>
              <a:spcBef>
                <a:spcPts val="105"/>
              </a:spcBef>
            </a:pPr>
            <a:r>
              <a:rPr dirty="0"/>
              <a:t>NCHE</a:t>
            </a:r>
            <a:r>
              <a:rPr spc="-55" dirty="0"/>
              <a:t> </a:t>
            </a:r>
            <a:r>
              <a:rPr dirty="0"/>
              <a:t>Needs</a:t>
            </a:r>
            <a:r>
              <a:rPr spc="-60" dirty="0"/>
              <a:t> </a:t>
            </a:r>
            <a:r>
              <a:rPr dirty="0"/>
              <a:t>Assessment</a:t>
            </a:r>
            <a:r>
              <a:rPr spc="-80" dirty="0"/>
              <a:t> </a:t>
            </a:r>
            <a:r>
              <a:rPr spc="-50" dirty="0"/>
              <a:t>Tool</a:t>
            </a:r>
          </a:p>
          <a:p>
            <a:pPr marL="12700">
              <a:lnSpc>
                <a:spcPts val="2360"/>
              </a:lnSpc>
            </a:pPr>
            <a:r>
              <a:rPr sz="20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hlinkClick r:id="rId3"/>
              </a:rPr>
              <a:t>Needs</a:t>
            </a:r>
            <a:r>
              <a:rPr sz="2000" u="sng" spc="-5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hlinkClick r:id="rId3"/>
              </a:rPr>
              <a:t> </a:t>
            </a:r>
            <a:r>
              <a:rPr sz="20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hlinkClick r:id="rId3"/>
              </a:rPr>
              <a:t>Assessment</a:t>
            </a:r>
            <a:r>
              <a:rPr sz="2000" u="sng" spc="-6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hlinkClick r:id="rId3"/>
              </a:rPr>
              <a:t> </a:t>
            </a:r>
            <a:r>
              <a:rPr sz="20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hlinkClick r:id="rId3"/>
              </a:rPr>
              <a:t>–</a:t>
            </a:r>
            <a:r>
              <a:rPr sz="2000" u="sng" spc="-6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hlinkClick r:id="rId3"/>
              </a:rPr>
              <a:t> </a:t>
            </a:r>
            <a:r>
              <a:rPr sz="20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hlinkClick r:id="rId3"/>
              </a:rPr>
              <a:t>National</a:t>
            </a:r>
            <a:r>
              <a:rPr sz="2000" u="sng" spc="-6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hlinkClick r:id="rId3"/>
              </a:rPr>
              <a:t> </a:t>
            </a:r>
            <a:r>
              <a:rPr sz="20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hlinkClick r:id="rId3"/>
              </a:rPr>
              <a:t>Center</a:t>
            </a:r>
            <a:r>
              <a:rPr sz="2000" u="sng" spc="-3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hlinkClick r:id="rId3"/>
              </a:rPr>
              <a:t> </a:t>
            </a:r>
            <a:r>
              <a:rPr sz="20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hlinkClick r:id="rId3"/>
              </a:rPr>
              <a:t>for</a:t>
            </a:r>
            <a:r>
              <a:rPr sz="2000" u="sng" spc="-5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hlinkClick r:id="rId3"/>
              </a:rPr>
              <a:t> </a:t>
            </a:r>
            <a:r>
              <a:rPr sz="20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hlinkClick r:id="rId3"/>
              </a:rPr>
              <a:t>Homeless</a:t>
            </a:r>
            <a:r>
              <a:rPr sz="2000" u="sng" spc="-6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hlinkClick r:id="rId3"/>
              </a:rPr>
              <a:t> </a:t>
            </a:r>
            <a:r>
              <a:rPr sz="20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hlinkClick r:id="rId3"/>
              </a:rPr>
              <a:t>Education</a:t>
            </a:r>
            <a:endParaRPr sz="2000" dirty="0"/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918315" y="1951431"/>
            <a:ext cx="6244561" cy="403723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822"/>
            <a:ext cx="1035812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/>
              <a:t>Title</a:t>
            </a:r>
            <a:r>
              <a:rPr sz="4800" spc="-80" dirty="0"/>
              <a:t> </a:t>
            </a:r>
            <a:r>
              <a:rPr sz="4800" spc="-10" dirty="0"/>
              <a:t>I-</a:t>
            </a:r>
            <a:r>
              <a:rPr sz="4800" dirty="0"/>
              <a:t>A</a:t>
            </a:r>
            <a:r>
              <a:rPr sz="4800" spc="-65" dirty="0"/>
              <a:t> </a:t>
            </a:r>
            <a:r>
              <a:rPr sz="4800" dirty="0"/>
              <a:t>Set</a:t>
            </a:r>
            <a:r>
              <a:rPr lang="en-US" sz="4800" spc="-45" dirty="0"/>
              <a:t>-a</a:t>
            </a:r>
            <a:r>
              <a:rPr sz="4800" dirty="0"/>
              <a:t>side</a:t>
            </a:r>
            <a:r>
              <a:rPr sz="4800" spc="-80" dirty="0"/>
              <a:t> </a:t>
            </a:r>
            <a:r>
              <a:rPr sz="4800" dirty="0"/>
              <a:t>Plan</a:t>
            </a:r>
            <a:r>
              <a:rPr sz="4800" spc="-70" dirty="0"/>
              <a:t> </a:t>
            </a:r>
            <a:r>
              <a:rPr sz="4800" dirty="0"/>
              <a:t>for</a:t>
            </a:r>
            <a:r>
              <a:rPr sz="4800" spc="-65" dirty="0"/>
              <a:t> </a:t>
            </a:r>
            <a:r>
              <a:rPr sz="4800" spc="-10" dirty="0"/>
              <a:t>Services</a:t>
            </a:r>
            <a:endParaRPr sz="4800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8182" y="1635312"/>
            <a:ext cx="10896066" cy="9960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145539" y="1906015"/>
            <a:ext cx="10068560" cy="3370579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162560">
              <a:lnSpc>
                <a:spcPts val="2590"/>
              </a:lnSpc>
              <a:spcBef>
                <a:spcPts val="425"/>
              </a:spcBef>
            </a:pPr>
            <a:r>
              <a:rPr sz="2400" dirty="0">
                <a:latin typeface="Calibri"/>
                <a:cs typeface="Calibri"/>
              </a:rPr>
              <a:t>What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LEA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required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include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its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Title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I,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Part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plan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regarding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services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for </a:t>
            </a:r>
            <a:r>
              <a:rPr sz="2400" dirty="0">
                <a:latin typeface="Calibri"/>
                <a:cs typeface="Calibri"/>
              </a:rPr>
              <a:t>homeless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students?</a:t>
            </a:r>
            <a:endParaRPr sz="2400" dirty="0">
              <a:latin typeface="Calibri"/>
              <a:cs typeface="Calibri"/>
            </a:endParaRPr>
          </a:p>
          <a:p>
            <a:pPr marL="469900" marR="5080" indent="-228600">
              <a:lnSpc>
                <a:spcPts val="2380"/>
              </a:lnSpc>
              <a:spcBef>
                <a:spcPts val="990"/>
              </a:spcBef>
              <a:buFont typeface="Arial"/>
              <a:buChar char="•"/>
              <a:tabLst>
                <a:tab pos="469900" algn="l"/>
              </a:tabLst>
            </a:pPr>
            <a:r>
              <a:rPr sz="2200" dirty="0">
                <a:latin typeface="Calibri"/>
                <a:cs typeface="Calibri"/>
              </a:rPr>
              <a:t>Under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section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1112(b)(6)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of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ESEA,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an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LEA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must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describe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in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its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Title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I,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Part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plan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services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it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will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provide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homeless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children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and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youths,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including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services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provided </a:t>
            </a:r>
            <a:r>
              <a:rPr sz="2200" dirty="0">
                <a:latin typeface="Calibri"/>
                <a:cs typeface="Calibri"/>
              </a:rPr>
              <a:t>with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funds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reserved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under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section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1113(c)(3)(A)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of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ESEA,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to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support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the </a:t>
            </a:r>
            <a:r>
              <a:rPr sz="2200" spc="-10" dirty="0">
                <a:latin typeface="Calibri"/>
                <a:cs typeface="Calibri"/>
              </a:rPr>
              <a:t>enrollment,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attendance,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and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success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of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these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children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and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youths.</a:t>
            </a:r>
            <a:endParaRPr sz="2200" dirty="0">
              <a:latin typeface="Calibri"/>
              <a:cs typeface="Calibri"/>
            </a:endParaRPr>
          </a:p>
          <a:p>
            <a:pPr marL="469900" marR="29845" indent="-228600">
              <a:lnSpc>
                <a:spcPts val="2380"/>
              </a:lnSpc>
              <a:spcBef>
                <a:spcPts val="850"/>
              </a:spcBef>
              <a:buFont typeface="Arial"/>
              <a:buChar char="•"/>
              <a:tabLst>
                <a:tab pos="469900" algn="l"/>
              </a:tabLst>
            </a:pPr>
            <a:r>
              <a:rPr sz="2200" dirty="0">
                <a:latin typeface="Calibri"/>
                <a:cs typeface="Calibri"/>
              </a:rPr>
              <a:t>An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40" dirty="0">
                <a:latin typeface="Calibri"/>
                <a:cs typeface="Calibri"/>
              </a:rPr>
              <a:t>LEA’s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Title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I,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Part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application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also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should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include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description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of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method </a:t>
            </a:r>
            <a:r>
              <a:rPr sz="2200" dirty="0">
                <a:latin typeface="Calibri"/>
                <a:cs typeface="Calibri"/>
              </a:rPr>
              <a:t>used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for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determining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amount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reserved,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whether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by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needs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assessment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or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some </a:t>
            </a:r>
            <a:r>
              <a:rPr sz="2200" dirty="0">
                <a:latin typeface="Calibri"/>
                <a:cs typeface="Calibri"/>
              </a:rPr>
              <a:t>other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method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(e.g.,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past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homeless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student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enrollment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and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support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service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cost </a:t>
            </a:r>
            <a:r>
              <a:rPr sz="2200" dirty="0">
                <a:latin typeface="Calibri"/>
                <a:cs typeface="Calibri"/>
              </a:rPr>
              <a:t>data),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and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how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liaison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was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consulted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or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involved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in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determining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set-</a:t>
            </a:r>
            <a:r>
              <a:rPr sz="2200" spc="-10" dirty="0">
                <a:latin typeface="Calibri"/>
                <a:cs typeface="Calibri"/>
              </a:rPr>
              <a:t>aside.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74139" y="5626100"/>
            <a:ext cx="9526270" cy="2122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12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3"/>
              </a:rPr>
              <a:t>Education for Homeless Children and Youths Program Non-Regulatory Guidance</a:t>
            </a:r>
            <a:r>
              <a:rPr sz="1200" u="none" spc="-35" dirty="0">
                <a:solidFill>
                  <a:srgbClr val="0562C1"/>
                </a:solidFill>
                <a:latin typeface="Calibri"/>
                <a:cs typeface="Calibri"/>
              </a:rPr>
              <a:t> </a:t>
            </a:r>
            <a:r>
              <a:rPr sz="1300" u="none" dirty="0">
                <a:latin typeface="Calibri"/>
                <a:cs typeface="Calibri"/>
              </a:rPr>
              <a:t>(see</a:t>
            </a:r>
            <a:r>
              <a:rPr sz="1300" u="none" spc="10" dirty="0">
                <a:latin typeface="Calibri"/>
                <a:cs typeface="Calibri"/>
              </a:rPr>
              <a:t> </a:t>
            </a:r>
            <a:r>
              <a:rPr sz="1300" u="none" dirty="0">
                <a:latin typeface="Calibri"/>
                <a:cs typeface="Calibri"/>
              </a:rPr>
              <a:t>Section</a:t>
            </a:r>
            <a:r>
              <a:rPr sz="1300" u="none" spc="15" dirty="0">
                <a:latin typeface="Calibri"/>
                <a:cs typeface="Calibri"/>
              </a:rPr>
              <a:t> </a:t>
            </a:r>
            <a:r>
              <a:rPr sz="1300" u="none" dirty="0">
                <a:latin typeface="Calibri"/>
                <a:cs typeface="Calibri"/>
              </a:rPr>
              <a:t>M</a:t>
            </a:r>
            <a:r>
              <a:rPr sz="1300" u="none" spc="-10" dirty="0">
                <a:latin typeface="Calibri"/>
                <a:cs typeface="Calibri"/>
              </a:rPr>
              <a:t> </a:t>
            </a:r>
            <a:r>
              <a:rPr sz="1300" u="none" dirty="0">
                <a:latin typeface="Calibri"/>
                <a:cs typeface="Calibri"/>
              </a:rPr>
              <a:t>on</a:t>
            </a:r>
            <a:r>
              <a:rPr sz="1300" u="none" spc="10" dirty="0">
                <a:latin typeface="Calibri"/>
                <a:cs typeface="Calibri"/>
              </a:rPr>
              <a:t> </a:t>
            </a:r>
            <a:r>
              <a:rPr sz="1300" u="none" spc="-10" dirty="0">
                <a:latin typeface="Calibri"/>
                <a:cs typeface="Calibri"/>
              </a:rPr>
              <a:t>Coordination</a:t>
            </a:r>
            <a:r>
              <a:rPr sz="1300" u="none" spc="-5" dirty="0">
                <a:latin typeface="Calibri"/>
                <a:cs typeface="Calibri"/>
              </a:rPr>
              <a:t> </a:t>
            </a:r>
            <a:r>
              <a:rPr sz="1300" u="none" dirty="0">
                <a:latin typeface="Calibri"/>
                <a:cs typeface="Calibri"/>
              </a:rPr>
              <a:t>with</a:t>
            </a:r>
            <a:r>
              <a:rPr sz="1300" u="none" spc="10" dirty="0">
                <a:latin typeface="Calibri"/>
                <a:cs typeface="Calibri"/>
              </a:rPr>
              <a:t> </a:t>
            </a:r>
            <a:r>
              <a:rPr sz="1300" u="none" dirty="0">
                <a:latin typeface="Calibri"/>
                <a:cs typeface="Calibri"/>
              </a:rPr>
              <a:t>Title</a:t>
            </a:r>
            <a:r>
              <a:rPr sz="1300" u="none" spc="10" dirty="0">
                <a:latin typeface="Calibri"/>
                <a:cs typeface="Calibri"/>
              </a:rPr>
              <a:t> </a:t>
            </a:r>
            <a:r>
              <a:rPr sz="1300" u="none" dirty="0">
                <a:latin typeface="Calibri"/>
                <a:cs typeface="Calibri"/>
              </a:rPr>
              <a:t>I,</a:t>
            </a:r>
            <a:r>
              <a:rPr sz="1300" u="none" spc="-5" dirty="0">
                <a:latin typeface="Calibri"/>
                <a:cs typeface="Calibri"/>
              </a:rPr>
              <a:t> </a:t>
            </a:r>
            <a:r>
              <a:rPr sz="1300" u="none" dirty="0">
                <a:latin typeface="Calibri"/>
                <a:cs typeface="Calibri"/>
              </a:rPr>
              <a:t>Part</a:t>
            </a:r>
            <a:r>
              <a:rPr sz="1300" u="none" spc="-15" dirty="0">
                <a:latin typeface="Calibri"/>
                <a:cs typeface="Calibri"/>
              </a:rPr>
              <a:t> </a:t>
            </a:r>
            <a:r>
              <a:rPr sz="1300" u="none" dirty="0">
                <a:latin typeface="Calibri"/>
                <a:cs typeface="Calibri"/>
              </a:rPr>
              <a:t>A of</a:t>
            </a:r>
            <a:r>
              <a:rPr sz="1300" u="none" spc="-5" dirty="0">
                <a:latin typeface="Calibri"/>
                <a:cs typeface="Calibri"/>
              </a:rPr>
              <a:t> </a:t>
            </a:r>
            <a:r>
              <a:rPr sz="1300" u="none" dirty="0">
                <a:latin typeface="Calibri"/>
                <a:cs typeface="Calibri"/>
              </a:rPr>
              <a:t>the</a:t>
            </a:r>
            <a:r>
              <a:rPr sz="1300" u="none" spc="10" dirty="0">
                <a:latin typeface="Calibri"/>
                <a:cs typeface="Calibri"/>
              </a:rPr>
              <a:t> </a:t>
            </a:r>
            <a:r>
              <a:rPr sz="1300" u="none" spc="-10" dirty="0">
                <a:latin typeface="Calibri"/>
                <a:cs typeface="Calibri"/>
              </a:rPr>
              <a:t>ESEA)</a:t>
            </a:r>
            <a:endParaRPr sz="13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648" y="3215199"/>
            <a:ext cx="177800" cy="317055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12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Excellent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 Education</a:t>
            </a:r>
            <a:r>
              <a:rPr sz="12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12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Every</a:t>
            </a:r>
            <a:r>
              <a:rPr sz="12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Student</a:t>
            </a:r>
            <a:r>
              <a:rPr sz="12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Every</a:t>
            </a:r>
            <a:r>
              <a:rPr sz="12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Day</a:t>
            </a:r>
            <a:endParaRPr sz="1200" dirty="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97191" y="6022619"/>
            <a:ext cx="843804" cy="78495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Title</a:t>
            </a:r>
            <a:r>
              <a:rPr spc="-25" dirty="0"/>
              <a:t> I-</a:t>
            </a:r>
            <a:r>
              <a:rPr dirty="0"/>
              <a:t>A Use</a:t>
            </a:r>
            <a:r>
              <a:rPr spc="-15" dirty="0"/>
              <a:t> </a:t>
            </a:r>
            <a:r>
              <a:rPr dirty="0"/>
              <a:t>of</a:t>
            </a:r>
            <a:r>
              <a:rPr spc="-5" dirty="0"/>
              <a:t> </a:t>
            </a:r>
            <a:r>
              <a:rPr spc="-10" dirty="0"/>
              <a:t>Funds</a:t>
            </a: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77681" y="1825625"/>
            <a:ext cx="9518187" cy="4351337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5"/>
              </a:lnSpc>
            </a:pPr>
            <a:fld id="{81D60167-4931-47E6-BA6A-407CBD079E47}" type="slidenum">
              <a:rPr spc="-25" dirty="0"/>
              <a:t>14</a:t>
            </a:fld>
            <a:endParaRPr spc="-2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648" y="3215199"/>
            <a:ext cx="177800" cy="317055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12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Excellent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 Education</a:t>
            </a:r>
            <a:r>
              <a:rPr sz="12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12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Every</a:t>
            </a:r>
            <a:r>
              <a:rPr sz="12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Student</a:t>
            </a:r>
            <a:r>
              <a:rPr sz="12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Every</a:t>
            </a:r>
            <a:r>
              <a:rPr sz="12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Day</a:t>
            </a:r>
            <a:endParaRPr sz="1200" dirty="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97191" y="6022619"/>
            <a:ext cx="843804" cy="78495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819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800" dirty="0"/>
              <a:t>Title</a:t>
            </a:r>
            <a:r>
              <a:rPr sz="3800" spc="-25" dirty="0"/>
              <a:t> </a:t>
            </a:r>
            <a:r>
              <a:rPr sz="3800" dirty="0"/>
              <a:t>I-A</a:t>
            </a:r>
            <a:r>
              <a:rPr sz="3800" spc="-25" dirty="0"/>
              <a:t> </a:t>
            </a:r>
            <a:r>
              <a:rPr sz="3800" dirty="0"/>
              <a:t>Use</a:t>
            </a:r>
            <a:r>
              <a:rPr sz="3800" spc="-20" dirty="0"/>
              <a:t> </a:t>
            </a:r>
            <a:r>
              <a:rPr sz="3800" dirty="0"/>
              <a:t>of</a:t>
            </a:r>
            <a:r>
              <a:rPr sz="3800" spc="-30" dirty="0"/>
              <a:t> </a:t>
            </a:r>
            <a:r>
              <a:rPr sz="3800" dirty="0"/>
              <a:t>Funds</a:t>
            </a:r>
            <a:r>
              <a:rPr sz="3800" spc="-35" dirty="0"/>
              <a:t> </a:t>
            </a:r>
            <a:r>
              <a:rPr sz="3800" spc="-10" dirty="0"/>
              <a:t>(cont’d)</a:t>
            </a:r>
            <a:endParaRPr sz="3800" dirty="0"/>
          </a:p>
        </p:txBody>
      </p:sp>
      <p:sp>
        <p:nvSpPr>
          <p:cNvPr id="5" name="object 5"/>
          <p:cNvSpPr txBox="1"/>
          <p:nvPr/>
        </p:nvSpPr>
        <p:spPr>
          <a:xfrm>
            <a:off x="1096694" y="1711370"/>
            <a:ext cx="5867400" cy="38938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2000"/>
              </a:lnSpc>
              <a:spcBef>
                <a:spcPts val="95"/>
              </a:spcBef>
            </a:pPr>
            <a:r>
              <a:rPr sz="2600" dirty="0">
                <a:latin typeface="Calibri"/>
                <a:cs typeface="Calibri"/>
              </a:rPr>
              <a:t>While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this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NCHE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Use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of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Funds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Tip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Sheet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is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50" dirty="0">
                <a:latin typeface="Calibri"/>
                <a:cs typeface="Calibri"/>
              </a:rPr>
              <a:t>a </a:t>
            </a:r>
            <a:r>
              <a:rPr sz="2600" dirty="0">
                <a:latin typeface="Calibri"/>
                <a:cs typeface="Calibri"/>
              </a:rPr>
              <a:t>helpful</a:t>
            </a:r>
            <a:r>
              <a:rPr sz="2600" spc="-9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resource</a:t>
            </a:r>
            <a:r>
              <a:rPr sz="2600" spc="-9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that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was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intended</a:t>
            </a:r>
            <a:r>
              <a:rPr sz="2600" spc="-10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to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guide </a:t>
            </a:r>
            <a:r>
              <a:rPr sz="2600" dirty="0">
                <a:latin typeface="Calibri"/>
                <a:cs typeface="Calibri"/>
              </a:rPr>
              <a:t>funding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decisions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for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McKinney-Vento </a:t>
            </a:r>
            <a:r>
              <a:rPr sz="2600" dirty="0">
                <a:latin typeface="Calibri"/>
                <a:cs typeface="Calibri"/>
              </a:rPr>
              <a:t>subgrants</a:t>
            </a:r>
            <a:r>
              <a:rPr sz="2600" spc="-8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and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American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Rescue</a:t>
            </a:r>
            <a:r>
              <a:rPr sz="2600" spc="-8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Plan </a:t>
            </a:r>
            <a:r>
              <a:rPr sz="2600" dirty="0">
                <a:latin typeface="Calibri"/>
                <a:cs typeface="Calibri"/>
              </a:rPr>
              <a:t>Homeless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Children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and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Youth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(ARP-</a:t>
            </a:r>
            <a:r>
              <a:rPr sz="2600" spc="-20" dirty="0">
                <a:latin typeface="Calibri"/>
                <a:cs typeface="Calibri"/>
              </a:rPr>
              <a:t>HCY) </a:t>
            </a:r>
            <a:r>
              <a:rPr sz="2600" dirty="0">
                <a:latin typeface="Calibri"/>
                <a:cs typeface="Calibri"/>
              </a:rPr>
              <a:t>funds,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many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of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tips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reference</a:t>
            </a:r>
            <a:r>
              <a:rPr sz="2600" spc="-8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Uniform </a:t>
            </a:r>
            <a:r>
              <a:rPr sz="2600" dirty="0">
                <a:latin typeface="Calibri"/>
                <a:cs typeface="Calibri"/>
              </a:rPr>
              <a:t>Grant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Guidance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that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apply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to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Title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I,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Part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spc="-50" dirty="0">
                <a:latin typeface="Calibri"/>
                <a:cs typeface="Calibri"/>
              </a:rPr>
              <a:t>A </a:t>
            </a:r>
            <a:r>
              <a:rPr sz="2600" dirty="0">
                <a:latin typeface="Calibri"/>
                <a:cs typeface="Calibri"/>
              </a:rPr>
              <a:t>Homeless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set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aside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funds.</a:t>
            </a:r>
            <a:endParaRPr sz="2600" dirty="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35422" y="681037"/>
            <a:ext cx="4032080" cy="5059362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5"/>
              </a:lnSpc>
            </a:pPr>
            <a:fld id="{81D60167-4931-47E6-BA6A-407CBD079E47}" type="slidenum">
              <a:rPr spc="-25" dirty="0"/>
              <a:t>15</a:t>
            </a:fld>
            <a:endParaRPr spc="-2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648" y="3215199"/>
            <a:ext cx="177800" cy="317055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12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Excellent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 Education</a:t>
            </a:r>
            <a:r>
              <a:rPr sz="12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12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Every</a:t>
            </a:r>
            <a:r>
              <a:rPr sz="12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Student</a:t>
            </a:r>
            <a:r>
              <a:rPr sz="12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Every</a:t>
            </a:r>
            <a:r>
              <a:rPr sz="12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Day</a:t>
            </a:r>
            <a:endParaRPr sz="1200" dirty="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97191" y="6022619"/>
            <a:ext cx="843804" cy="78495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Title</a:t>
            </a:r>
            <a:r>
              <a:rPr spc="-35" dirty="0"/>
              <a:t> </a:t>
            </a:r>
            <a:r>
              <a:rPr spc="-25" dirty="0"/>
              <a:t>I-</a:t>
            </a:r>
            <a:r>
              <a:rPr dirty="0"/>
              <a:t>A</a:t>
            </a:r>
            <a:r>
              <a:rPr spc="-10" dirty="0"/>
              <a:t> </a:t>
            </a:r>
            <a:r>
              <a:rPr dirty="0"/>
              <a:t>Use</a:t>
            </a:r>
            <a:r>
              <a:rPr spc="-20" dirty="0"/>
              <a:t> </a:t>
            </a:r>
            <a:r>
              <a:rPr dirty="0"/>
              <a:t>of</a:t>
            </a:r>
            <a:r>
              <a:rPr spc="-20" dirty="0"/>
              <a:t> </a:t>
            </a:r>
            <a:r>
              <a:rPr dirty="0"/>
              <a:t>Funds</a:t>
            </a:r>
            <a:r>
              <a:rPr spc="-15" dirty="0"/>
              <a:t> </a:t>
            </a:r>
            <a:r>
              <a:rPr spc="-10" dirty="0"/>
              <a:t>(cont’d)</a:t>
            </a: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09700" y="1939961"/>
            <a:ext cx="8672498" cy="4398577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5"/>
              </a:lnSpc>
            </a:pPr>
            <a:fld id="{81D60167-4931-47E6-BA6A-407CBD079E47}" type="slidenum">
              <a:rPr spc="-25" dirty="0"/>
              <a:t>16</a:t>
            </a:fld>
            <a:endParaRPr spc="-2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648" y="3215199"/>
            <a:ext cx="177800" cy="317055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12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Excellent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 Education</a:t>
            </a:r>
            <a:r>
              <a:rPr sz="12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12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Every</a:t>
            </a:r>
            <a:r>
              <a:rPr sz="12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Student</a:t>
            </a:r>
            <a:r>
              <a:rPr sz="12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Every</a:t>
            </a:r>
            <a:r>
              <a:rPr sz="12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Day</a:t>
            </a:r>
            <a:endParaRPr sz="1200" dirty="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97191" y="6022619"/>
            <a:ext cx="843804" cy="78495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535"/>
              </a:spcBef>
            </a:pPr>
            <a:r>
              <a:rPr sz="3200" dirty="0"/>
              <a:t>NCHE</a:t>
            </a:r>
            <a:r>
              <a:rPr sz="3200" spc="-25" dirty="0"/>
              <a:t> </a:t>
            </a:r>
            <a:r>
              <a:rPr sz="3200" dirty="0"/>
              <a:t>Brief</a:t>
            </a:r>
            <a:r>
              <a:rPr sz="3200" spc="-40" dirty="0"/>
              <a:t> </a:t>
            </a:r>
            <a:r>
              <a:rPr sz="3200" dirty="0"/>
              <a:t>-</a:t>
            </a:r>
            <a:r>
              <a:rPr sz="3200" spc="-55" dirty="0"/>
              <a:t> </a:t>
            </a:r>
            <a:r>
              <a:rPr sz="3200" dirty="0"/>
              <a:t>Serving</a:t>
            </a:r>
            <a:r>
              <a:rPr sz="3200" spc="-40" dirty="0"/>
              <a:t> </a:t>
            </a:r>
            <a:r>
              <a:rPr sz="3200" dirty="0"/>
              <a:t>Students</a:t>
            </a:r>
            <a:r>
              <a:rPr sz="3200" spc="-60" dirty="0"/>
              <a:t> </a:t>
            </a:r>
            <a:r>
              <a:rPr sz="3200" dirty="0"/>
              <a:t>Experiencing</a:t>
            </a:r>
            <a:r>
              <a:rPr sz="3200" spc="-65" dirty="0"/>
              <a:t> </a:t>
            </a:r>
            <a:r>
              <a:rPr sz="3200" spc="-10" dirty="0"/>
              <a:t>Homelessness </a:t>
            </a:r>
            <a:r>
              <a:rPr sz="3200" dirty="0"/>
              <a:t>under</a:t>
            </a:r>
            <a:r>
              <a:rPr sz="3200" spc="-40" dirty="0"/>
              <a:t> </a:t>
            </a:r>
            <a:r>
              <a:rPr sz="3200" dirty="0"/>
              <a:t>Title</a:t>
            </a:r>
            <a:r>
              <a:rPr sz="3200" spc="-45" dirty="0"/>
              <a:t> </a:t>
            </a:r>
            <a:r>
              <a:rPr sz="3200" dirty="0"/>
              <a:t>I,</a:t>
            </a:r>
            <a:r>
              <a:rPr sz="3200" spc="-40" dirty="0"/>
              <a:t> </a:t>
            </a:r>
            <a:r>
              <a:rPr sz="3200" dirty="0"/>
              <a:t>Part</a:t>
            </a:r>
            <a:r>
              <a:rPr sz="3200" spc="-55" dirty="0"/>
              <a:t> </a:t>
            </a:r>
            <a:r>
              <a:rPr sz="3200" spc="-60" dirty="0"/>
              <a:t>A</a:t>
            </a:r>
            <a:endParaRPr sz="3200" dirty="0"/>
          </a:p>
        </p:txBody>
      </p:sp>
      <p:sp>
        <p:nvSpPr>
          <p:cNvPr id="5" name="object 5"/>
          <p:cNvSpPr txBox="1"/>
          <p:nvPr/>
        </p:nvSpPr>
        <p:spPr>
          <a:xfrm>
            <a:off x="916939" y="1793112"/>
            <a:ext cx="8496935" cy="836294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2700" marR="5080">
              <a:lnSpc>
                <a:spcPts val="3030"/>
              </a:lnSpc>
              <a:spcBef>
                <a:spcPts val="470"/>
              </a:spcBef>
              <a:tabLst>
                <a:tab pos="1124585" algn="l"/>
              </a:tabLst>
            </a:pPr>
            <a:r>
              <a:rPr sz="2800" dirty="0">
                <a:solidFill>
                  <a:srgbClr val="6C6C74"/>
                </a:solidFill>
                <a:latin typeface="Calibri"/>
                <a:cs typeface="Calibri"/>
              </a:rPr>
              <a:t>An</a:t>
            </a:r>
            <a:r>
              <a:rPr sz="2800" spc="-65" dirty="0">
                <a:solidFill>
                  <a:srgbClr val="6C6C74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6C6C74"/>
                </a:solidFill>
                <a:latin typeface="Calibri"/>
                <a:cs typeface="Calibri"/>
              </a:rPr>
              <a:t>NCHE</a:t>
            </a:r>
            <a:r>
              <a:rPr sz="2800" spc="-45" dirty="0">
                <a:solidFill>
                  <a:srgbClr val="6C6C74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6C6C74"/>
                </a:solidFill>
                <a:latin typeface="Calibri"/>
                <a:cs typeface="Calibri"/>
              </a:rPr>
              <a:t>brief,</a:t>
            </a:r>
            <a:r>
              <a:rPr sz="2800" spc="-60" dirty="0">
                <a:solidFill>
                  <a:srgbClr val="6C6C74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6C6C74"/>
                </a:solidFill>
                <a:latin typeface="Calibri"/>
                <a:cs typeface="Calibri"/>
              </a:rPr>
              <a:t>from</a:t>
            </a:r>
            <a:r>
              <a:rPr sz="2800" spc="-65" dirty="0">
                <a:solidFill>
                  <a:srgbClr val="6C6C74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6C6C74"/>
                </a:solidFill>
                <a:latin typeface="Calibri"/>
                <a:cs typeface="Calibri"/>
              </a:rPr>
              <a:t>our</a:t>
            </a:r>
            <a:r>
              <a:rPr sz="2800" spc="-60" dirty="0">
                <a:solidFill>
                  <a:srgbClr val="6C6C74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6C6C74"/>
                </a:solidFill>
                <a:latin typeface="Calibri"/>
                <a:cs typeface="Calibri"/>
              </a:rPr>
              <a:t>McKinney-</a:t>
            </a:r>
            <a:r>
              <a:rPr sz="2800" spc="-20" dirty="0">
                <a:solidFill>
                  <a:srgbClr val="6C6C74"/>
                </a:solidFill>
                <a:latin typeface="Calibri"/>
                <a:cs typeface="Calibri"/>
              </a:rPr>
              <a:t>Vento</a:t>
            </a:r>
            <a:r>
              <a:rPr sz="2800" spc="-30" dirty="0">
                <a:solidFill>
                  <a:srgbClr val="6C6C74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6C6C74"/>
                </a:solidFill>
                <a:latin typeface="Calibri"/>
                <a:cs typeface="Calibri"/>
              </a:rPr>
              <a:t>Law</a:t>
            </a:r>
            <a:r>
              <a:rPr sz="2800" spc="-75" dirty="0">
                <a:solidFill>
                  <a:srgbClr val="6C6C74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6C6C74"/>
                </a:solidFill>
                <a:latin typeface="Calibri"/>
                <a:cs typeface="Calibri"/>
              </a:rPr>
              <a:t>Into</a:t>
            </a:r>
            <a:r>
              <a:rPr sz="2800" spc="-70" dirty="0">
                <a:solidFill>
                  <a:srgbClr val="6C6C74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6C6C74"/>
                </a:solidFill>
                <a:latin typeface="Calibri"/>
                <a:cs typeface="Calibri"/>
              </a:rPr>
              <a:t>Practice Series.</a:t>
            </a:r>
            <a:r>
              <a:rPr sz="2800" dirty="0">
                <a:solidFill>
                  <a:srgbClr val="6C6C74"/>
                </a:solidFill>
                <a:latin typeface="Calibri"/>
                <a:cs typeface="Calibri"/>
              </a:rPr>
              <a:t>	</a:t>
            </a:r>
            <a:r>
              <a:rPr sz="28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3"/>
              </a:rPr>
              <a:t>Download</a:t>
            </a:r>
            <a:r>
              <a:rPr sz="2800" u="sng" spc="-9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28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3"/>
              </a:rPr>
              <a:t>here</a:t>
            </a:r>
            <a:r>
              <a:rPr sz="2800" u="none" spc="-10" dirty="0">
                <a:solidFill>
                  <a:srgbClr val="6C6C74"/>
                </a:solidFill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415958" y="2877682"/>
            <a:ext cx="7247248" cy="3779847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5"/>
              </a:lnSpc>
            </a:pPr>
            <a:fld id="{81D60167-4931-47E6-BA6A-407CBD079E47}" type="slidenum">
              <a:rPr spc="-25" dirty="0"/>
              <a:t>17</a:t>
            </a:fld>
            <a:endParaRPr spc="-2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648" y="3215199"/>
            <a:ext cx="177800" cy="317055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12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Excellent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 Education</a:t>
            </a:r>
            <a:r>
              <a:rPr sz="12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12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Every</a:t>
            </a:r>
            <a:r>
              <a:rPr sz="12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Student</a:t>
            </a:r>
            <a:r>
              <a:rPr sz="12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Every</a:t>
            </a:r>
            <a:r>
              <a:rPr sz="12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Day</a:t>
            </a:r>
            <a:endParaRPr sz="1200" dirty="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97191" y="6022619"/>
            <a:ext cx="843804" cy="78495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08833" y="744759"/>
            <a:ext cx="615759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Supplement,</a:t>
            </a:r>
            <a:r>
              <a:rPr spc="-80" dirty="0"/>
              <a:t> </a:t>
            </a:r>
            <a:r>
              <a:rPr dirty="0"/>
              <a:t>Not</a:t>
            </a:r>
            <a:r>
              <a:rPr spc="-45" dirty="0"/>
              <a:t> </a:t>
            </a:r>
            <a:r>
              <a:rPr spc="-10" dirty="0"/>
              <a:t>Supplant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5"/>
              </a:lnSpc>
            </a:pPr>
            <a:fld id="{81D60167-4931-47E6-BA6A-407CBD079E47}" type="slidenum">
              <a:rPr spc="-25" dirty="0"/>
              <a:t>18</a:t>
            </a:fld>
            <a:endParaRPr spc="-25" dirty="0"/>
          </a:p>
        </p:txBody>
      </p:sp>
      <p:sp>
        <p:nvSpPr>
          <p:cNvPr id="5" name="object 5"/>
          <p:cNvSpPr txBox="1"/>
          <p:nvPr/>
        </p:nvSpPr>
        <p:spPr>
          <a:xfrm>
            <a:off x="916939" y="1793112"/>
            <a:ext cx="10307955" cy="3121025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239395" marR="274320" indent="-227329">
              <a:lnSpc>
                <a:spcPts val="3030"/>
              </a:lnSpc>
              <a:spcBef>
                <a:spcPts val="47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25" dirty="0">
                <a:latin typeface="Calibri"/>
                <a:cs typeface="Calibri"/>
              </a:rPr>
              <a:t>Non-</a:t>
            </a:r>
            <a:r>
              <a:rPr sz="2800" dirty="0">
                <a:latin typeface="Calibri"/>
                <a:cs typeface="Calibri"/>
              </a:rPr>
              <a:t>Regulatory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Informational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Document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–</a:t>
            </a:r>
            <a:r>
              <a:rPr sz="28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3"/>
              </a:rPr>
              <a:t>SNS</a:t>
            </a:r>
            <a:r>
              <a:rPr sz="2800" u="sng" spc="-7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28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3"/>
              </a:rPr>
              <a:t>Final</a:t>
            </a:r>
            <a:r>
              <a:rPr sz="2800" u="sng" spc="-9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28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3"/>
              </a:rPr>
              <a:t>Guidance</a:t>
            </a:r>
            <a:r>
              <a:rPr sz="2800" u="sng" spc="-7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28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3"/>
              </a:rPr>
              <a:t>(PDF)</a:t>
            </a:r>
            <a:r>
              <a:rPr sz="2800" u="none" spc="-10" dirty="0">
                <a:solidFill>
                  <a:srgbClr val="0562C1"/>
                </a:solidFill>
                <a:latin typeface="Calibri"/>
                <a:cs typeface="Calibri"/>
              </a:rPr>
              <a:t> 	</a:t>
            </a:r>
            <a:r>
              <a:rPr sz="28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3"/>
              </a:rPr>
              <a:t>(ed.gov)</a:t>
            </a:r>
            <a:endParaRPr sz="2800" dirty="0">
              <a:latin typeface="Calibri"/>
              <a:cs typeface="Calibri"/>
            </a:endParaRPr>
          </a:p>
          <a:p>
            <a:pPr marL="240029" marR="5080" indent="-227329">
              <a:lnSpc>
                <a:spcPts val="3030"/>
              </a:lnSpc>
              <a:spcBef>
                <a:spcPts val="285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Statutory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Reference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Section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1118(b)(1)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LEA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shall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use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Federal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funds 	</a:t>
            </a:r>
            <a:r>
              <a:rPr sz="2800" dirty="0">
                <a:latin typeface="Calibri"/>
                <a:cs typeface="Calibri"/>
              </a:rPr>
              <a:t>received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under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this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part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only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supplement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funds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that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would,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in 	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absence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such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Federal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funds,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be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made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available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from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State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and 	</a:t>
            </a:r>
            <a:r>
              <a:rPr sz="2800" dirty="0">
                <a:latin typeface="Calibri"/>
                <a:cs typeface="Calibri"/>
              </a:rPr>
              <a:t>local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sources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for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education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students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participating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programs 	</a:t>
            </a:r>
            <a:r>
              <a:rPr sz="2800" dirty="0">
                <a:latin typeface="Calibri"/>
                <a:cs typeface="Calibri"/>
              </a:rPr>
              <a:t>assisted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under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this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part,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not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supplant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such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funds.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83025" y="12"/>
            <a:ext cx="7308828" cy="336497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-4762" y="-4762"/>
            <a:ext cx="12197080" cy="6867525"/>
            <a:chOff x="-4762" y="-4762"/>
            <a:chExt cx="12197080" cy="686752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83025" y="3493008"/>
              <a:ext cx="7308828" cy="336499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83022" y="0"/>
              <a:ext cx="1308988" cy="68580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0"/>
              <a:ext cx="6096000" cy="6858000"/>
            </a:xfrm>
            <a:custGeom>
              <a:avLst/>
              <a:gdLst/>
              <a:ahLst/>
              <a:cxnLst/>
              <a:rect l="l" t="t" r="r" b="b"/>
              <a:pathLst>
                <a:path w="6096000" h="6858000">
                  <a:moveTo>
                    <a:pt x="4883023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4883023" y="6858000"/>
                  </a:lnTo>
                  <a:lnTo>
                    <a:pt x="4946002" y="6788734"/>
                  </a:lnTo>
                  <a:lnTo>
                    <a:pt x="4975049" y="6753214"/>
                  </a:lnTo>
                  <a:lnTo>
                    <a:pt x="5003787" y="6717328"/>
                  </a:lnTo>
                  <a:lnTo>
                    <a:pt x="5032216" y="6681080"/>
                  </a:lnTo>
                  <a:lnTo>
                    <a:pt x="5060332" y="6644471"/>
                  </a:lnTo>
                  <a:lnTo>
                    <a:pt x="5088132" y="6607506"/>
                  </a:lnTo>
                  <a:lnTo>
                    <a:pt x="5115613" y="6570186"/>
                  </a:lnTo>
                  <a:lnTo>
                    <a:pt x="5142774" y="6532517"/>
                  </a:lnTo>
                  <a:lnTo>
                    <a:pt x="5169612" y="6494500"/>
                  </a:lnTo>
                  <a:lnTo>
                    <a:pt x="5196124" y="6456139"/>
                  </a:lnTo>
                  <a:lnTo>
                    <a:pt x="5222307" y="6417437"/>
                  </a:lnTo>
                  <a:lnTo>
                    <a:pt x="5248159" y="6378397"/>
                  </a:lnTo>
                  <a:lnTo>
                    <a:pt x="5273677" y="6339022"/>
                  </a:lnTo>
                  <a:lnTo>
                    <a:pt x="5298859" y="6299316"/>
                  </a:lnTo>
                  <a:lnTo>
                    <a:pt x="5323702" y="6259281"/>
                  </a:lnTo>
                  <a:lnTo>
                    <a:pt x="5348203" y="6218921"/>
                  </a:lnTo>
                  <a:lnTo>
                    <a:pt x="5372360" y="6178239"/>
                  </a:lnTo>
                  <a:lnTo>
                    <a:pt x="5396171" y="6137238"/>
                  </a:lnTo>
                  <a:lnTo>
                    <a:pt x="5419632" y="6095921"/>
                  </a:lnTo>
                  <a:lnTo>
                    <a:pt x="5442741" y="6054291"/>
                  </a:lnTo>
                  <a:lnTo>
                    <a:pt x="5465496" y="6012351"/>
                  </a:lnTo>
                  <a:lnTo>
                    <a:pt x="5487893" y="5970105"/>
                  </a:lnTo>
                  <a:lnTo>
                    <a:pt x="5509931" y="5927556"/>
                  </a:lnTo>
                  <a:lnTo>
                    <a:pt x="5531607" y="5884706"/>
                  </a:lnTo>
                  <a:lnTo>
                    <a:pt x="5552917" y="5841560"/>
                  </a:lnTo>
                  <a:lnTo>
                    <a:pt x="5573860" y="5798120"/>
                  </a:lnTo>
                  <a:lnTo>
                    <a:pt x="5594433" y="5754388"/>
                  </a:lnTo>
                  <a:lnTo>
                    <a:pt x="5614633" y="5710370"/>
                  </a:lnTo>
                  <a:lnTo>
                    <a:pt x="5634458" y="5666067"/>
                  </a:lnTo>
                  <a:lnTo>
                    <a:pt x="5653905" y="5621482"/>
                  </a:lnTo>
                  <a:lnTo>
                    <a:pt x="5672971" y="5576620"/>
                  </a:lnTo>
                  <a:lnTo>
                    <a:pt x="5691654" y="5531482"/>
                  </a:lnTo>
                  <a:lnTo>
                    <a:pt x="5709952" y="5486073"/>
                  </a:lnTo>
                  <a:lnTo>
                    <a:pt x="5727861" y="5440394"/>
                  </a:lnTo>
                  <a:lnTo>
                    <a:pt x="5745380" y="5394450"/>
                  </a:lnTo>
                  <a:lnTo>
                    <a:pt x="5762504" y="5348244"/>
                  </a:lnTo>
                  <a:lnTo>
                    <a:pt x="5779233" y="5301779"/>
                  </a:lnTo>
                  <a:lnTo>
                    <a:pt x="5795563" y="5255057"/>
                  </a:lnTo>
                  <a:lnTo>
                    <a:pt x="5811492" y="5208082"/>
                  </a:lnTo>
                  <a:lnTo>
                    <a:pt x="5827017" y="5160858"/>
                  </a:lnTo>
                  <a:lnTo>
                    <a:pt x="5842135" y="5113386"/>
                  </a:lnTo>
                  <a:lnTo>
                    <a:pt x="5856845" y="5065672"/>
                  </a:lnTo>
                  <a:lnTo>
                    <a:pt x="5871142" y="5017716"/>
                  </a:lnTo>
                  <a:lnTo>
                    <a:pt x="5885025" y="4969524"/>
                  </a:lnTo>
                  <a:lnTo>
                    <a:pt x="5898492" y="4921097"/>
                  </a:lnTo>
                  <a:lnTo>
                    <a:pt x="5911539" y="4872439"/>
                  </a:lnTo>
                  <a:lnTo>
                    <a:pt x="5924164" y="4823554"/>
                  </a:lnTo>
                  <a:lnTo>
                    <a:pt x="5936364" y="4774443"/>
                  </a:lnTo>
                  <a:lnTo>
                    <a:pt x="5948137" y="4725111"/>
                  </a:lnTo>
                  <a:lnTo>
                    <a:pt x="5959480" y="4675561"/>
                  </a:lnTo>
                  <a:lnTo>
                    <a:pt x="5970391" y="4625796"/>
                  </a:lnTo>
                  <a:lnTo>
                    <a:pt x="5980866" y="4575818"/>
                  </a:lnTo>
                  <a:lnTo>
                    <a:pt x="5990904" y="4525631"/>
                  </a:lnTo>
                  <a:lnTo>
                    <a:pt x="6000502" y="4475239"/>
                  </a:lnTo>
                  <a:lnTo>
                    <a:pt x="6009656" y="4424643"/>
                  </a:lnTo>
                  <a:lnTo>
                    <a:pt x="6018366" y="4373848"/>
                  </a:lnTo>
                  <a:lnTo>
                    <a:pt x="6026627" y="4322857"/>
                  </a:lnTo>
                  <a:lnTo>
                    <a:pt x="6034438" y="4271673"/>
                  </a:lnTo>
                  <a:lnTo>
                    <a:pt x="6041795" y="4220298"/>
                  </a:lnTo>
                  <a:lnTo>
                    <a:pt x="6048696" y="4168736"/>
                  </a:lnTo>
                  <a:lnTo>
                    <a:pt x="6055139" y="4116991"/>
                  </a:lnTo>
                  <a:lnTo>
                    <a:pt x="6061122" y="4065064"/>
                  </a:lnTo>
                  <a:lnTo>
                    <a:pt x="6066640" y="4012961"/>
                  </a:lnTo>
                  <a:lnTo>
                    <a:pt x="6071692" y="3960682"/>
                  </a:lnTo>
                  <a:lnTo>
                    <a:pt x="6076275" y="3908233"/>
                  </a:lnTo>
                  <a:lnTo>
                    <a:pt x="6080387" y="3855615"/>
                  </a:lnTo>
                  <a:lnTo>
                    <a:pt x="6084025" y="3802833"/>
                  </a:lnTo>
                  <a:lnTo>
                    <a:pt x="6087186" y="3749888"/>
                  </a:lnTo>
                  <a:lnTo>
                    <a:pt x="6089869" y="3696785"/>
                  </a:lnTo>
                  <a:lnTo>
                    <a:pt x="6092069" y="3643527"/>
                  </a:lnTo>
                  <a:lnTo>
                    <a:pt x="6093785" y="3590116"/>
                  </a:lnTo>
                  <a:lnTo>
                    <a:pt x="6095013" y="3536555"/>
                  </a:lnTo>
                  <a:lnTo>
                    <a:pt x="6095753" y="3482849"/>
                  </a:lnTo>
                  <a:lnTo>
                    <a:pt x="6096000" y="3429000"/>
                  </a:lnTo>
                  <a:lnTo>
                    <a:pt x="6095753" y="3375150"/>
                  </a:lnTo>
                  <a:lnTo>
                    <a:pt x="6095013" y="3321444"/>
                  </a:lnTo>
                  <a:lnTo>
                    <a:pt x="6093785" y="3267883"/>
                  </a:lnTo>
                  <a:lnTo>
                    <a:pt x="6092069" y="3214472"/>
                  </a:lnTo>
                  <a:lnTo>
                    <a:pt x="6089869" y="3161214"/>
                  </a:lnTo>
                  <a:lnTo>
                    <a:pt x="6087186" y="3108111"/>
                  </a:lnTo>
                  <a:lnTo>
                    <a:pt x="6084025" y="3055166"/>
                  </a:lnTo>
                  <a:lnTo>
                    <a:pt x="6080387" y="3002384"/>
                  </a:lnTo>
                  <a:lnTo>
                    <a:pt x="6076275" y="2949766"/>
                  </a:lnTo>
                  <a:lnTo>
                    <a:pt x="6071692" y="2897317"/>
                  </a:lnTo>
                  <a:lnTo>
                    <a:pt x="6066640" y="2845038"/>
                  </a:lnTo>
                  <a:lnTo>
                    <a:pt x="6061122" y="2792935"/>
                  </a:lnTo>
                  <a:lnTo>
                    <a:pt x="6055139" y="2741008"/>
                  </a:lnTo>
                  <a:lnTo>
                    <a:pt x="6048696" y="2689263"/>
                  </a:lnTo>
                  <a:lnTo>
                    <a:pt x="6041795" y="2637701"/>
                  </a:lnTo>
                  <a:lnTo>
                    <a:pt x="6034438" y="2586326"/>
                  </a:lnTo>
                  <a:lnTo>
                    <a:pt x="6026627" y="2535142"/>
                  </a:lnTo>
                  <a:lnTo>
                    <a:pt x="6018366" y="2484151"/>
                  </a:lnTo>
                  <a:lnTo>
                    <a:pt x="6009656" y="2433356"/>
                  </a:lnTo>
                  <a:lnTo>
                    <a:pt x="6000502" y="2382760"/>
                  </a:lnTo>
                  <a:lnTo>
                    <a:pt x="5990904" y="2332368"/>
                  </a:lnTo>
                  <a:lnTo>
                    <a:pt x="5980866" y="2282181"/>
                  </a:lnTo>
                  <a:lnTo>
                    <a:pt x="5970391" y="2232203"/>
                  </a:lnTo>
                  <a:lnTo>
                    <a:pt x="5959480" y="2182438"/>
                  </a:lnTo>
                  <a:lnTo>
                    <a:pt x="5948137" y="2132888"/>
                  </a:lnTo>
                  <a:lnTo>
                    <a:pt x="5936364" y="2083556"/>
                  </a:lnTo>
                  <a:lnTo>
                    <a:pt x="5924164" y="2034445"/>
                  </a:lnTo>
                  <a:lnTo>
                    <a:pt x="5911539" y="1985560"/>
                  </a:lnTo>
                  <a:lnTo>
                    <a:pt x="5898492" y="1936902"/>
                  </a:lnTo>
                  <a:lnTo>
                    <a:pt x="5885025" y="1888475"/>
                  </a:lnTo>
                  <a:lnTo>
                    <a:pt x="5871142" y="1840283"/>
                  </a:lnTo>
                  <a:lnTo>
                    <a:pt x="5856845" y="1792327"/>
                  </a:lnTo>
                  <a:lnTo>
                    <a:pt x="5842135" y="1744613"/>
                  </a:lnTo>
                  <a:lnTo>
                    <a:pt x="5827017" y="1697141"/>
                  </a:lnTo>
                  <a:lnTo>
                    <a:pt x="5811492" y="1649917"/>
                  </a:lnTo>
                  <a:lnTo>
                    <a:pt x="5795563" y="1602942"/>
                  </a:lnTo>
                  <a:lnTo>
                    <a:pt x="5779233" y="1556220"/>
                  </a:lnTo>
                  <a:lnTo>
                    <a:pt x="5762504" y="1509755"/>
                  </a:lnTo>
                  <a:lnTo>
                    <a:pt x="5745380" y="1463549"/>
                  </a:lnTo>
                  <a:lnTo>
                    <a:pt x="5727861" y="1417605"/>
                  </a:lnTo>
                  <a:lnTo>
                    <a:pt x="5709952" y="1371926"/>
                  </a:lnTo>
                  <a:lnTo>
                    <a:pt x="5691654" y="1326517"/>
                  </a:lnTo>
                  <a:lnTo>
                    <a:pt x="5672971" y="1281379"/>
                  </a:lnTo>
                  <a:lnTo>
                    <a:pt x="5653905" y="1236517"/>
                  </a:lnTo>
                  <a:lnTo>
                    <a:pt x="5634458" y="1191932"/>
                  </a:lnTo>
                  <a:lnTo>
                    <a:pt x="5614633" y="1147629"/>
                  </a:lnTo>
                  <a:lnTo>
                    <a:pt x="5594433" y="1103611"/>
                  </a:lnTo>
                  <a:lnTo>
                    <a:pt x="5573860" y="1059879"/>
                  </a:lnTo>
                  <a:lnTo>
                    <a:pt x="5552917" y="1016439"/>
                  </a:lnTo>
                  <a:lnTo>
                    <a:pt x="5531607" y="973293"/>
                  </a:lnTo>
                  <a:lnTo>
                    <a:pt x="5509931" y="930443"/>
                  </a:lnTo>
                  <a:lnTo>
                    <a:pt x="5487893" y="887894"/>
                  </a:lnTo>
                  <a:lnTo>
                    <a:pt x="5465496" y="845648"/>
                  </a:lnTo>
                  <a:lnTo>
                    <a:pt x="5442741" y="803708"/>
                  </a:lnTo>
                  <a:lnTo>
                    <a:pt x="5419632" y="762078"/>
                  </a:lnTo>
                  <a:lnTo>
                    <a:pt x="5396171" y="720761"/>
                  </a:lnTo>
                  <a:lnTo>
                    <a:pt x="5372360" y="679760"/>
                  </a:lnTo>
                  <a:lnTo>
                    <a:pt x="5348203" y="639078"/>
                  </a:lnTo>
                  <a:lnTo>
                    <a:pt x="5323702" y="598718"/>
                  </a:lnTo>
                  <a:lnTo>
                    <a:pt x="5298859" y="558683"/>
                  </a:lnTo>
                  <a:lnTo>
                    <a:pt x="5273677" y="518977"/>
                  </a:lnTo>
                  <a:lnTo>
                    <a:pt x="5248159" y="479602"/>
                  </a:lnTo>
                  <a:lnTo>
                    <a:pt x="5222307" y="440562"/>
                  </a:lnTo>
                  <a:lnTo>
                    <a:pt x="5196124" y="401860"/>
                  </a:lnTo>
                  <a:lnTo>
                    <a:pt x="5169612" y="363499"/>
                  </a:lnTo>
                  <a:lnTo>
                    <a:pt x="5142774" y="325482"/>
                  </a:lnTo>
                  <a:lnTo>
                    <a:pt x="5115613" y="287813"/>
                  </a:lnTo>
                  <a:lnTo>
                    <a:pt x="5088132" y="250493"/>
                  </a:lnTo>
                  <a:lnTo>
                    <a:pt x="5060332" y="213528"/>
                  </a:lnTo>
                  <a:lnTo>
                    <a:pt x="5032216" y="176919"/>
                  </a:lnTo>
                  <a:lnTo>
                    <a:pt x="5003787" y="140671"/>
                  </a:lnTo>
                  <a:lnTo>
                    <a:pt x="4975049" y="104785"/>
                  </a:lnTo>
                  <a:lnTo>
                    <a:pt x="4946002" y="69265"/>
                  </a:lnTo>
                  <a:lnTo>
                    <a:pt x="488302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6096000" cy="6858000"/>
            </a:xfrm>
            <a:custGeom>
              <a:avLst/>
              <a:gdLst/>
              <a:ahLst/>
              <a:cxnLst/>
              <a:rect l="l" t="t" r="r" b="b"/>
              <a:pathLst>
                <a:path w="6096000" h="6858000">
                  <a:moveTo>
                    <a:pt x="0" y="0"/>
                  </a:moveTo>
                  <a:lnTo>
                    <a:pt x="4883023" y="0"/>
                  </a:lnTo>
                  <a:lnTo>
                    <a:pt x="4946002" y="69265"/>
                  </a:lnTo>
                  <a:lnTo>
                    <a:pt x="4975049" y="104785"/>
                  </a:lnTo>
                  <a:lnTo>
                    <a:pt x="5003787" y="140671"/>
                  </a:lnTo>
                  <a:lnTo>
                    <a:pt x="5032216" y="176919"/>
                  </a:lnTo>
                  <a:lnTo>
                    <a:pt x="5060332" y="213528"/>
                  </a:lnTo>
                  <a:lnTo>
                    <a:pt x="5088132" y="250493"/>
                  </a:lnTo>
                  <a:lnTo>
                    <a:pt x="5115613" y="287813"/>
                  </a:lnTo>
                  <a:lnTo>
                    <a:pt x="5142774" y="325482"/>
                  </a:lnTo>
                  <a:lnTo>
                    <a:pt x="5169612" y="363499"/>
                  </a:lnTo>
                  <a:lnTo>
                    <a:pt x="5196124" y="401860"/>
                  </a:lnTo>
                  <a:lnTo>
                    <a:pt x="5222307" y="440562"/>
                  </a:lnTo>
                  <a:lnTo>
                    <a:pt x="5248159" y="479602"/>
                  </a:lnTo>
                  <a:lnTo>
                    <a:pt x="5273677" y="518977"/>
                  </a:lnTo>
                  <a:lnTo>
                    <a:pt x="5298859" y="558683"/>
                  </a:lnTo>
                  <a:lnTo>
                    <a:pt x="5323702" y="598718"/>
                  </a:lnTo>
                  <a:lnTo>
                    <a:pt x="5348203" y="639078"/>
                  </a:lnTo>
                  <a:lnTo>
                    <a:pt x="5372360" y="679760"/>
                  </a:lnTo>
                  <a:lnTo>
                    <a:pt x="5396171" y="720761"/>
                  </a:lnTo>
                  <a:lnTo>
                    <a:pt x="5419632" y="762078"/>
                  </a:lnTo>
                  <a:lnTo>
                    <a:pt x="5442741" y="803708"/>
                  </a:lnTo>
                  <a:lnTo>
                    <a:pt x="5465496" y="845648"/>
                  </a:lnTo>
                  <a:lnTo>
                    <a:pt x="5487893" y="887894"/>
                  </a:lnTo>
                  <a:lnTo>
                    <a:pt x="5509931" y="930443"/>
                  </a:lnTo>
                  <a:lnTo>
                    <a:pt x="5531607" y="973293"/>
                  </a:lnTo>
                  <a:lnTo>
                    <a:pt x="5552917" y="1016439"/>
                  </a:lnTo>
                  <a:lnTo>
                    <a:pt x="5573860" y="1059879"/>
                  </a:lnTo>
                  <a:lnTo>
                    <a:pt x="5594433" y="1103611"/>
                  </a:lnTo>
                  <a:lnTo>
                    <a:pt x="5614633" y="1147629"/>
                  </a:lnTo>
                  <a:lnTo>
                    <a:pt x="5634458" y="1191932"/>
                  </a:lnTo>
                  <a:lnTo>
                    <a:pt x="5653905" y="1236517"/>
                  </a:lnTo>
                  <a:lnTo>
                    <a:pt x="5672971" y="1281379"/>
                  </a:lnTo>
                  <a:lnTo>
                    <a:pt x="5691654" y="1326517"/>
                  </a:lnTo>
                  <a:lnTo>
                    <a:pt x="5709952" y="1371926"/>
                  </a:lnTo>
                  <a:lnTo>
                    <a:pt x="5727861" y="1417605"/>
                  </a:lnTo>
                  <a:lnTo>
                    <a:pt x="5745380" y="1463549"/>
                  </a:lnTo>
                  <a:lnTo>
                    <a:pt x="5762504" y="1509755"/>
                  </a:lnTo>
                  <a:lnTo>
                    <a:pt x="5779233" y="1556220"/>
                  </a:lnTo>
                  <a:lnTo>
                    <a:pt x="5795563" y="1602942"/>
                  </a:lnTo>
                  <a:lnTo>
                    <a:pt x="5811492" y="1649917"/>
                  </a:lnTo>
                  <a:lnTo>
                    <a:pt x="5827017" y="1697141"/>
                  </a:lnTo>
                  <a:lnTo>
                    <a:pt x="5842135" y="1744613"/>
                  </a:lnTo>
                  <a:lnTo>
                    <a:pt x="5856845" y="1792327"/>
                  </a:lnTo>
                  <a:lnTo>
                    <a:pt x="5871142" y="1840283"/>
                  </a:lnTo>
                  <a:lnTo>
                    <a:pt x="5885025" y="1888475"/>
                  </a:lnTo>
                  <a:lnTo>
                    <a:pt x="5898492" y="1936902"/>
                  </a:lnTo>
                  <a:lnTo>
                    <a:pt x="5911539" y="1985560"/>
                  </a:lnTo>
                  <a:lnTo>
                    <a:pt x="5924164" y="2034445"/>
                  </a:lnTo>
                  <a:lnTo>
                    <a:pt x="5936364" y="2083556"/>
                  </a:lnTo>
                  <a:lnTo>
                    <a:pt x="5948137" y="2132888"/>
                  </a:lnTo>
                  <a:lnTo>
                    <a:pt x="5959480" y="2182438"/>
                  </a:lnTo>
                  <a:lnTo>
                    <a:pt x="5970391" y="2232203"/>
                  </a:lnTo>
                  <a:lnTo>
                    <a:pt x="5980866" y="2282181"/>
                  </a:lnTo>
                  <a:lnTo>
                    <a:pt x="5990904" y="2332368"/>
                  </a:lnTo>
                  <a:lnTo>
                    <a:pt x="6000502" y="2382760"/>
                  </a:lnTo>
                  <a:lnTo>
                    <a:pt x="6009656" y="2433356"/>
                  </a:lnTo>
                  <a:lnTo>
                    <a:pt x="6018366" y="2484151"/>
                  </a:lnTo>
                  <a:lnTo>
                    <a:pt x="6026627" y="2535142"/>
                  </a:lnTo>
                  <a:lnTo>
                    <a:pt x="6034438" y="2586326"/>
                  </a:lnTo>
                  <a:lnTo>
                    <a:pt x="6041795" y="2637701"/>
                  </a:lnTo>
                  <a:lnTo>
                    <a:pt x="6048696" y="2689263"/>
                  </a:lnTo>
                  <a:lnTo>
                    <a:pt x="6055139" y="2741008"/>
                  </a:lnTo>
                  <a:lnTo>
                    <a:pt x="6061122" y="2792935"/>
                  </a:lnTo>
                  <a:lnTo>
                    <a:pt x="6066640" y="2845038"/>
                  </a:lnTo>
                  <a:lnTo>
                    <a:pt x="6071692" y="2897317"/>
                  </a:lnTo>
                  <a:lnTo>
                    <a:pt x="6076275" y="2949766"/>
                  </a:lnTo>
                  <a:lnTo>
                    <a:pt x="6080387" y="3002384"/>
                  </a:lnTo>
                  <a:lnTo>
                    <a:pt x="6084025" y="3055166"/>
                  </a:lnTo>
                  <a:lnTo>
                    <a:pt x="6087186" y="3108111"/>
                  </a:lnTo>
                  <a:lnTo>
                    <a:pt x="6089869" y="3161214"/>
                  </a:lnTo>
                  <a:lnTo>
                    <a:pt x="6092069" y="3214472"/>
                  </a:lnTo>
                  <a:lnTo>
                    <a:pt x="6093785" y="3267883"/>
                  </a:lnTo>
                  <a:lnTo>
                    <a:pt x="6095013" y="3321444"/>
                  </a:lnTo>
                  <a:lnTo>
                    <a:pt x="6095753" y="3375150"/>
                  </a:lnTo>
                  <a:lnTo>
                    <a:pt x="6096000" y="3429000"/>
                  </a:lnTo>
                  <a:lnTo>
                    <a:pt x="6095753" y="3482849"/>
                  </a:lnTo>
                  <a:lnTo>
                    <a:pt x="6095013" y="3536555"/>
                  </a:lnTo>
                  <a:lnTo>
                    <a:pt x="6093785" y="3590116"/>
                  </a:lnTo>
                  <a:lnTo>
                    <a:pt x="6092069" y="3643527"/>
                  </a:lnTo>
                  <a:lnTo>
                    <a:pt x="6089869" y="3696785"/>
                  </a:lnTo>
                  <a:lnTo>
                    <a:pt x="6087186" y="3749888"/>
                  </a:lnTo>
                  <a:lnTo>
                    <a:pt x="6084025" y="3802833"/>
                  </a:lnTo>
                  <a:lnTo>
                    <a:pt x="6080387" y="3855615"/>
                  </a:lnTo>
                  <a:lnTo>
                    <a:pt x="6076275" y="3908233"/>
                  </a:lnTo>
                  <a:lnTo>
                    <a:pt x="6071692" y="3960682"/>
                  </a:lnTo>
                  <a:lnTo>
                    <a:pt x="6066640" y="4012961"/>
                  </a:lnTo>
                  <a:lnTo>
                    <a:pt x="6061122" y="4065064"/>
                  </a:lnTo>
                  <a:lnTo>
                    <a:pt x="6055139" y="4116991"/>
                  </a:lnTo>
                  <a:lnTo>
                    <a:pt x="6048696" y="4168736"/>
                  </a:lnTo>
                  <a:lnTo>
                    <a:pt x="6041795" y="4220298"/>
                  </a:lnTo>
                  <a:lnTo>
                    <a:pt x="6034438" y="4271673"/>
                  </a:lnTo>
                  <a:lnTo>
                    <a:pt x="6026627" y="4322857"/>
                  </a:lnTo>
                  <a:lnTo>
                    <a:pt x="6018366" y="4373848"/>
                  </a:lnTo>
                  <a:lnTo>
                    <a:pt x="6009656" y="4424643"/>
                  </a:lnTo>
                  <a:lnTo>
                    <a:pt x="6000502" y="4475239"/>
                  </a:lnTo>
                  <a:lnTo>
                    <a:pt x="5990904" y="4525631"/>
                  </a:lnTo>
                  <a:lnTo>
                    <a:pt x="5980866" y="4575818"/>
                  </a:lnTo>
                  <a:lnTo>
                    <a:pt x="5970391" y="4625796"/>
                  </a:lnTo>
                  <a:lnTo>
                    <a:pt x="5959480" y="4675561"/>
                  </a:lnTo>
                  <a:lnTo>
                    <a:pt x="5948137" y="4725111"/>
                  </a:lnTo>
                  <a:lnTo>
                    <a:pt x="5936364" y="4774443"/>
                  </a:lnTo>
                  <a:lnTo>
                    <a:pt x="5924164" y="4823554"/>
                  </a:lnTo>
                  <a:lnTo>
                    <a:pt x="5911539" y="4872439"/>
                  </a:lnTo>
                  <a:lnTo>
                    <a:pt x="5898492" y="4921097"/>
                  </a:lnTo>
                  <a:lnTo>
                    <a:pt x="5885025" y="4969524"/>
                  </a:lnTo>
                  <a:lnTo>
                    <a:pt x="5871142" y="5017716"/>
                  </a:lnTo>
                  <a:lnTo>
                    <a:pt x="5856845" y="5065672"/>
                  </a:lnTo>
                  <a:lnTo>
                    <a:pt x="5842135" y="5113386"/>
                  </a:lnTo>
                  <a:lnTo>
                    <a:pt x="5827017" y="5160858"/>
                  </a:lnTo>
                  <a:lnTo>
                    <a:pt x="5811492" y="5208082"/>
                  </a:lnTo>
                  <a:lnTo>
                    <a:pt x="5795563" y="5255057"/>
                  </a:lnTo>
                  <a:lnTo>
                    <a:pt x="5779233" y="5301779"/>
                  </a:lnTo>
                  <a:lnTo>
                    <a:pt x="5762504" y="5348244"/>
                  </a:lnTo>
                  <a:lnTo>
                    <a:pt x="5745380" y="5394450"/>
                  </a:lnTo>
                  <a:lnTo>
                    <a:pt x="5727861" y="5440394"/>
                  </a:lnTo>
                  <a:lnTo>
                    <a:pt x="5709952" y="5486073"/>
                  </a:lnTo>
                  <a:lnTo>
                    <a:pt x="5691654" y="5531482"/>
                  </a:lnTo>
                  <a:lnTo>
                    <a:pt x="5672971" y="5576620"/>
                  </a:lnTo>
                  <a:lnTo>
                    <a:pt x="5653905" y="5621482"/>
                  </a:lnTo>
                  <a:lnTo>
                    <a:pt x="5634458" y="5666067"/>
                  </a:lnTo>
                  <a:lnTo>
                    <a:pt x="5614633" y="5710370"/>
                  </a:lnTo>
                  <a:lnTo>
                    <a:pt x="5594433" y="5754388"/>
                  </a:lnTo>
                  <a:lnTo>
                    <a:pt x="5573860" y="5798120"/>
                  </a:lnTo>
                  <a:lnTo>
                    <a:pt x="5552917" y="5841560"/>
                  </a:lnTo>
                  <a:lnTo>
                    <a:pt x="5531607" y="5884706"/>
                  </a:lnTo>
                  <a:lnTo>
                    <a:pt x="5509931" y="5927556"/>
                  </a:lnTo>
                  <a:lnTo>
                    <a:pt x="5487893" y="5970105"/>
                  </a:lnTo>
                  <a:lnTo>
                    <a:pt x="5465496" y="6012351"/>
                  </a:lnTo>
                  <a:lnTo>
                    <a:pt x="5442741" y="6054291"/>
                  </a:lnTo>
                  <a:lnTo>
                    <a:pt x="5419632" y="6095921"/>
                  </a:lnTo>
                  <a:lnTo>
                    <a:pt x="5396171" y="6137238"/>
                  </a:lnTo>
                  <a:lnTo>
                    <a:pt x="5372360" y="6178239"/>
                  </a:lnTo>
                  <a:lnTo>
                    <a:pt x="5348203" y="6218921"/>
                  </a:lnTo>
                  <a:lnTo>
                    <a:pt x="5323702" y="6259281"/>
                  </a:lnTo>
                  <a:lnTo>
                    <a:pt x="5298859" y="6299316"/>
                  </a:lnTo>
                  <a:lnTo>
                    <a:pt x="5273677" y="6339022"/>
                  </a:lnTo>
                  <a:lnTo>
                    <a:pt x="5248159" y="6378397"/>
                  </a:lnTo>
                  <a:lnTo>
                    <a:pt x="5222307" y="6417437"/>
                  </a:lnTo>
                  <a:lnTo>
                    <a:pt x="5196124" y="6456139"/>
                  </a:lnTo>
                  <a:lnTo>
                    <a:pt x="5169612" y="6494500"/>
                  </a:lnTo>
                  <a:lnTo>
                    <a:pt x="5142774" y="6532517"/>
                  </a:lnTo>
                  <a:lnTo>
                    <a:pt x="5115613" y="6570186"/>
                  </a:lnTo>
                  <a:lnTo>
                    <a:pt x="5088132" y="6607506"/>
                  </a:lnTo>
                  <a:lnTo>
                    <a:pt x="5060332" y="6644471"/>
                  </a:lnTo>
                  <a:lnTo>
                    <a:pt x="5032216" y="6681080"/>
                  </a:lnTo>
                  <a:lnTo>
                    <a:pt x="5003787" y="6717328"/>
                  </a:lnTo>
                  <a:lnTo>
                    <a:pt x="4975049" y="6753214"/>
                  </a:lnTo>
                  <a:lnTo>
                    <a:pt x="4946002" y="6788734"/>
                  </a:lnTo>
                  <a:lnTo>
                    <a:pt x="4883023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EEEEEE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" name="object 8"/>
            <p:cNvSpPr/>
            <p:nvPr/>
          </p:nvSpPr>
          <p:spPr>
            <a:xfrm>
              <a:off x="1" y="0"/>
              <a:ext cx="6087745" cy="6858000"/>
            </a:xfrm>
            <a:custGeom>
              <a:avLst/>
              <a:gdLst/>
              <a:ahLst/>
              <a:cxnLst/>
              <a:rect l="l" t="t" r="r" b="b"/>
              <a:pathLst>
                <a:path w="6087745" h="6858000">
                  <a:moveTo>
                    <a:pt x="487434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4874348" y="6858000"/>
                  </a:lnTo>
                  <a:lnTo>
                    <a:pt x="4937340" y="6788734"/>
                  </a:lnTo>
                  <a:lnTo>
                    <a:pt x="4966387" y="6753214"/>
                  </a:lnTo>
                  <a:lnTo>
                    <a:pt x="4995126" y="6717328"/>
                  </a:lnTo>
                  <a:lnTo>
                    <a:pt x="5023555" y="6681080"/>
                  </a:lnTo>
                  <a:lnTo>
                    <a:pt x="5051670" y="6644471"/>
                  </a:lnTo>
                  <a:lnTo>
                    <a:pt x="5079470" y="6607506"/>
                  </a:lnTo>
                  <a:lnTo>
                    <a:pt x="5106952" y="6570186"/>
                  </a:lnTo>
                  <a:lnTo>
                    <a:pt x="5134113" y="6532517"/>
                  </a:lnTo>
                  <a:lnTo>
                    <a:pt x="5160951" y="6494500"/>
                  </a:lnTo>
                  <a:lnTo>
                    <a:pt x="5187462" y="6456139"/>
                  </a:lnTo>
                  <a:lnTo>
                    <a:pt x="5213646" y="6417437"/>
                  </a:lnTo>
                  <a:lnTo>
                    <a:pt x="5239498" y="6378397"/>
                  </a:lnTo>
                  <a:lnTo>
                    <a:pt x="5265016" y="6339022"/>
                  </a:lnTo>
                  <a:lnTo>
                    <a:pt x="5290198" y="6299316"/>
                  </a:lnTo>
                  <a:lnTo>
                    <a:pt x="5315041" y="6259281"/>
                  </a:lnTo>
                  <a:lnTo>
                    <a:pt x="5339542" y="6218921"/>
                  </a:lnTo>
                  <a:lnTo>
                    <a:pt x="5363699" y="6178239"/>
                  </a:lnTo>
                  <a:lnTo>
                    <a:pt x="5387510" y="6137238"/>
                  </a:lnTo>
                  <a:lnTo>
                    <a:pt x="5410971" y="6095921"/>
                  </a:lnTo>
                  <a:lnTo>
                    <a:pt x="5434080" y="6054291"/>
                  </a:lnTo>
                  <a:lnTo>
                    <a:pt x="5456835" y="6012351"/>
                  </a:lnTo>
                  <a:lnTo>
                    <a:pt x="5479232" y="5970105"/>
                  </a:lnTo>
                  <a:lnTo>
                    <a:pt x="5501270" y="5927556"/>
                  </a:lnTo>
                  <a:lnTo>
                    <a:pt x="5522945" y="5884706"/>
                  </a:lnTo>
                  <a:lnTo>
                    <a:pt x="5544256" y="5841560"/>
                  </a:lnTo>
                  <a:lnTo>
                    <a:pt x="5565199" y="5798120"/>
                  </a:lnTo>
                  <a:lnTo>
                    <a:pt x="5585772" y="5754388"/>
                  </a:lnTo>
                  <a:lnTo>
                    <a:pt x="5605972" y="5710370"/>
                  </a:lnTo>
                  <a:lnTo>
                    <a:pt x="5625797" y="5666067"/>
                  </a:lnTo>
                  <a:lnTo>
                    <a:pt x="5645243" y="5621482"/>
                  </a:lnTo>
                  <a:lnTo>
                    <a:pt x="5664310" y="5576620"/>
                  </a:lnTo>
                  <a:lnTo>
                    <a:pt x="5682993" y="5531482"/>
                  </a:lnTo>
                  <a:lnTo>
                    <a:pt x="5701291" y="5486073"/>
                  </a:lnTo>
                  <a:lnTo>
                    <a:pt x="5719200" y="5440394"/>
                  </a:lnTo>
                  <a:lnTo>
                    <a:pt x="5736718" y="5394450"/>
                  </a:lnTo>
                  <a:lnTo>
                    <a:pt x="5753843" y="5348244"/>
                  </a:lnTo>
                  <a:lnTo>
                    <a:pt x="5770572" y="5301779"/>
                  </a:lnTo>
                  <a:lnTo>
                    <a:pt x="5786902" y="5255057"/>
                  </a:lnTo>
                  <a:lnTo>
                    <a:pt x="5802831" y="5208082"/>
                  </a:lnTo>
                  <a:lnTo>
                    <a:pt x="5818355" y="5160858"/>
                  </a:lnTo>
                  <a:lnTo>
                    <a:pt x="5833474" y="5113386"/>
                  </a:lnTo>
                  <a:lnTo>
                    <a:pt x="5848183" y="5065672"/>
                  </a:lnTo>
                  <a:lnTo>
                    <a:pt x="5862481" y="5017716"/>
                  </a:lnTo>
                  <a:lnTo>
                    <a:pt x="5876364" y="4969524"/>
                  </a:lnTo>
                  <a:lnTo>
                    <a:pt x="5889830" y="4921097"/>
                  </a:lnTo>
                  <a:lnTo>
                    <a:pt x="5902877" y="4872439"/>
                  </a:lnTo>
                  <a:lnTo>
                    <a:pt x="5915502" y="4823554"/>
                  </a:lnTo>
                  <a:lnTo>
                    <a:pt x="5927703" y="4774443"/>
                  </a:lnTo>
                  <a:lnTo>
                    <a:pt x="5939475" y="4725111"/>
                  </a:lnTo>
                  <a:lnTo>
                    <a:pt x="5950819" y="4675561"/>
                  </a:lnTo>
                  <a:lnTo>
                    <a:pt x="5961729" y="4625796"/>
                  </a:lnTo>
                  <a:lnTo>
                    <a:pt x="5972205" y="4575818"/>
                  </a:lnTo>
                  <a:lnTo>
                    <a:pt x="5982243" y="4525631"/>
                  </a:lnTo>
                  <a:lnTo>
                    <a:pt x="5991840" y="4475239"/>
                  </a:lnTo>
                  <a:lnTo>
                    <a:pt x="6000995" y="4424643"/>
                  </a:lnTo>
                  <a:lnTo>
                    <a:pt x="6009704" y="4373848"/>
                  </a:lnTo>
                  <a:lnTo>
                    <a:pt x="6017965" y="4322857"/>
                  </a:lnTo>
                  <a:lnTo>
                    <a:pt x="6025776" y="4271673"/>
                  </a:lnTo>
                  <a:lnTo>
                    <a:pt x="6033133" y="4220298"/>
                  </a:lnTo>
                  <a:lnTo>
                    <a:pt x="6040035" y="4168736"/>
                  </a:lnTo>
                  <a:lnTo>
                    <a:pt x="6046478" y="4116991"/>
                  </a:lnTo>
                  <a:lnTo>
                    <a:pt x="6052460" y="4065064"/>
                  </a:lnTo>
                  <a:lnTo>
                    <a:pt x="6057979" y="4012961"/>
                  </a:lnTo>
                  <a:lnTo>
                    <a:pt x="6063031" y="3960682"/>
                  </a:lnTo>
                  <a:lnTo>
                    <a:pt x="6067614" y="3908233"/>
                  </a:lnTo>
                  <a:lnTo>
                    <a:pt x="6071726" y="3855615"/>
                  </a:lnTo>
                  <a:lnTo>
                    <a:pt x="6075364" y="3802833"/>
                  </a:lnTo>
                  <a:lnTo>
                    <a:pt x="6078525" y="3749888"/>
                  </a:lnTo>
                  <a:lnTo>
                    <a:pt x="6081207" y="3696785"/>
                  </a:lnTo>
                  <a:lnTo>
                    <a:pt x="6083407" y="3643527"/>
                  </a:lnTo>
                  <a:lnTo>
                    <a:pt x="6085123" y="3590116"/>
                  </a:lnTo>
                  <a:lnTo>
                    <a:pt x="6086352" y="3536555"/>
                  </a:lnTo>
                  <a:lnTo>
                    <a:pt x="6087091" y="3482849"/>
                  </a:lnTo>
                  <a:lnTo>
                    <a:pt x="6087338" y="3429000"/>
                  </a:lnTo>
                  <a:lnTo>
                    <a:pt x="6087091" y="3375150"/>
                  </a:lnTo>
                  <a:lnTo>
                    <a:pt x="6086352" y="3321444"/>
                  </a:lnTo>
                  <a:lnTo>
                    <a:pt x="6085123" y="3267883"/>
                  </a:lnTo>
                  <a:lnTo>
                    <a:pt x="6083407" y="3214472"/>
                  </a:lnTo>
                  <a:lnTo>
                    <a:pt x="6081207" y="3161214"/>
                  </a:lnTo>
                  <a:lnTo>
                    <a:pt x="6078525" y="3108111"/>
                  </a:lnTo>
                  <a:lnTo>
                    <a:pt x="6075364" y="3055166"/>
                  </a:lnTo>
                  <a:lnTo>
                    <a:pt x="6071726" y="3002384"/>
                  </a:lnTo>
                  <a:lnTo>
                    <a:pt x="6067614" y="2949766"/>
                  </a:lnTo>
                  <a:lnTo>
                    <a:pt x="6063031" y="2897317"/>
                  </a:lnTo>
                  <a:lnTo>
                    <a:pt x="6057979" y="2845038"/>
                  </a:lnTo>
                  <a:lnTo>
                    <a:pt x="6052460" y="2792935"/>
                  </a:lnTo>
                  <a:lnTo>
                    <a:pt x="6046478" y="2741008"/>
                  </a:lnTo>
                  <a:lnTo>
                    <a:pt x="6040035" y="2689263"/>
                  </a:lnTo>
                  <a:lnTo>
                    <a:pt x="6033133" y="2637701"/>
                  </a:lnTo>
                  <a:lnTo>
                    <a:pt x="6025776" y="2586326"/>
                  </a:lnTo>
                  <a:lnTo>
                    <a:pt x="6017965" y="2535142"/>
                  </a:lnTo>
                  <a:lnTo>
                    <a:pt x="6009704" y="2484151"/>
                  </a:lnTo>
                  <a:lnTo>
                    <a:pt x="6000995" y="2433356"/>
                  </a:lnTo>
                  <a:lnTo>
                    <a:pt x="5991840" y="2382760"/>
                  </a:lnTo>
                  <a:lnTo>
                    <a:pt x="5982243" y="2332368"/>
                  </a:lnTo>
                  <a:lnTo>
                    <a:pt x="5972205" y="2282181"/>
                  </a:lnTo>
                  <a:lnTo>
                    <a:pt x="5961729" y="2232203"/>
                  </a:lnTo>
                  <a:lnTo>
                    <a:pt x="5950819" y="2182438"/>
                  </a:lnTo>
                  <a:lnTo>
                    <a:pt x="5939475" y="2132888"/>
                  </a:lnTo>
                  <a:lnTo>
                    <a:pt x="5927703" y="2083556"/>
                  </a:lnTo>
                  <a:lnTo>
                    <a:pt x="5915502" y="2034445"/>
                  </a:lnTo>
                  <a:lnTo>
                    <a:pt x="5902877" y="1985560"/>
                  </a:lnTo>
                  <a:lnTo>
                    <a:pt x="5889830" y="1936902"/>
                  </a:lnTo>
                  <a:lnTo>
                    <a:pt x="5876364" y="1888475"/>
                  </a:lnTo>
                  <a:lnTo>
                    <a:pt x="5862481" y="1840283"/>
                  </a:lnTo>
                  <a:lnTo>
                    <a:pt x="5848183" y="1792327"/>
                  </a:lnTo>
                  <a:lnTo>
                    <a:pt x="5833474" y="1744613"/>
                  </a:lnTo>
                  <a:lnTo>
                    <a:pt x="5818355" y="1697141"/>
                  </a:lnTo>
                  <a:lnTo>
                    <a:pt x="5802831" y="1649917"/>
                  </a:lnTo>
                  <a:lnTo>
                    <a:pt x="5786902" y="1602942"/>
                  </a:lnTo>
                  <a:lnTo>
                    <a:pt x="5770572" y="1556220"/>
                  </a:lnTo>
                  <a:lnTo>
                    <a:pt x="5753843" y="1509755"/>
                  </a:lnTo>
                  <a:lnTo>
                    <a:pt x="5736718" y="1463549"/>
                  </a:lnTo>
                  <a:lnTo>
                    <a:pt x="5719200" y="1417605"/>
                  </a:lnTo>
                  <a:lnTo>
                    <a:pt x="5701291" y="1371926"/>
                  </a:lnTo>
                  <a:lnTo>
                    <a:pt x="5682993" y="1326517"/>
                  </a:lnTo>
                  <a:lnTo>
                    <a:pt x="5664310" y="1281379"/>
                  </a:lnTo>
                  <a:lnTo>
                    <a:pt x="5645243" y="1236517"/>
                  </a:lnTo>
                  <a:lnTo>
                    <a:pt x="5625797" y="1191932"/>
                  </a:lnTo>
                  <a:lnTo>
                    <a:pt x="5605972" y="1147629"/>
                  </a:lnTo>
                  <a:lnTo>
                    <a:pt x="5585772" y="1103611"/>
                  </a:lnTo>
                  <a:lnTo>
                    <a:pt x="5565199" y="1059879"/>
                  </a:lnTo>
                  <a:lnTo>
                    <a:pt x="5544256" y="1016439"/>
                  </a:lnTo>
                  <a:lnTo>
                    <a:pt x="5522945" y="973293"/>
                  </a:lnTo>
                  <a:lnTo>
                    <a:pt x="5501270" y="930443"/>
                  </a:lnTo>
                  <a:lnTo>
                    <a:pt x="5479232" y="887894"/>
                  </a:lnTo>
                  <a:lnTo>
                    <a:pt x="5456835" y="845648"/>
                  </a:lnTo>
                  <a:lnTo>
                    <a:pt x="5434080" y="803708"/>
                  </a:lnTo>
                  <a:lnTo>
                    <a:pt x="5410971" y="762078"/>
                  </a:lnTo>
                  <a:lnTo>
                    <a:pt x="5387510" y="720761"/>
                  </a:lnTo>
                  <a:lnTo>
                    <a:pt x="5363699" y="679760"/>
                  </a:lnTo>
                  <a:lnTo>
                    <a:pt x="5339542" y="639078"/>
                  </a:lnTo>
                  <a:lnTo>
                    <a:pt x="5315041" y="598718"/>
                  </a:lnTo>
                  <a:lnTo>
                    <a:pt x="5290198" y="558683"/>
                  </a:lnTo>
                  <a:lnTo>
                    <a:pt x="5265016" y="518977"/>
                  </a:lnTo>
                  <a:lnTo>
                    <a:pt x="5239498" y="479602"/>
                  </a:lnTo>
                  <a:lnTo>
                    <a:pt x="5213646" y="440562"/>
                  </a:lnTo>
                  <a:lnTo>
                    <a:pt x="5187462" y="401860"/>
                  </a:lnTo>
                  <a:lnTo>
                    <a:pt x="5160951" y="363499"/>
                  </a:lnTo>
                  <a:lnTo>
                    <a:pt x="5134113" y="325482"/>
                  </a:lnTo>
                  <a:lnTo>
                    <a:pt x="5106952" y="287813"/>
                  </a:lnTo>
                  <a:lnTo>
                    <a:pt x="5079470" y="250493"/>
                  </a:lnTo>
                  <a:lnTo>
                    <a:pt x="5051670" y="213528"/>
                  </a:lnTo>
                  <a:lnTo>
                    <a:pt x="5023555" y="176919"/>
                  </a:lnTo>
                  <a:lnTo>
                    <a:pt x="4995126" y="140671"/>
                  </a:lnTo>
                  <a:lnTo>
                    <a:pt x="4966387" y="104785"/>
                  </a:lnTo>
                  <a:lnTo>
                    <a:pt x="4937340" y="69265"/>
                  </a:lnTo>
                  <a:lnTo>
                    <a:pt x="48743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526795" y="923036"/>
            <a:ext cx="3176905" cy="1020792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12700" marR="5080">
              <a:lnSpc>
                <a:spcPts val="3670"/>
              </a:lnSpc>
              <a:spcBef>
                <a:spcPts val="560"/>
              </a:spcBef>
            </a:pPr>
            <a:r>
              <a:rPr sz="3400" dirty="0"/>
              <a:t>Title</a:t>
            </a:r>
            <a:r>
              <a:rPr sz="3400" spc="-55" dirty="0"/>
              <a:t> </a:t>
            </a:r>
            <a:r>
              <a:rPr sz="3400" spc="-10" dirty="0"/>
              <a:t>I-</a:t>
            </a:r>
            <a:r>
              <a:rPr sz="3400" dirty="0"/>
              <a:t>A</a:t>
            </a:r>
            <a:r>
              <a:rPr sz="3400" spc="-40" dirty="0"/>
              <a:t> </a:t>
            </a:r>
            <a:r>
              <a:rPr sz="3400" dirty="0"/>
              <a:t>Set</a:t>
            </a:r>
            <a:r>
              <a:rPr lang="en-US" sz="3400" spc="-30" dirty="0"/>
              <a:t>-a</a:t>
            </a:r>
            <a:r>
              <a:rPr sz="3400" spc="-20" dirty="0"/>
              <a:t>side </a:t>
            </a:r>
            <a:r>
              <a:rPr sz="3400" dirty="0"/>
              <a:t>Review</a:t>
            </a:r>
            <a:r>
              <a:rPr sz="3400" spc="-160" dirty="0"/>
              <a:t> </a:t>
            </a:r>
            <a:r>
              <a:rPr sz="2400" dirty="0"/>
              <a:t>(table</a:t>
            </a:r>
            <a:r>
              <a:rPr sz="2400" spc="-105" dirty="0"/>
              <a:t> </a:t>
            </a:r>
            <a:r>
              <a:rPr sz="2400" spc="-20" dirty="0"/>
              <a:t>talk)</a:t>
            </a:r>
            <a:endParaRPr sz="2400" dirty="0"/>
          </a:p>
        </p:txBody>
      </p:sp>
      <p:grpSp>
        <p:nvGrpSpPr>
          <p:cNvPr id="10" name="object 10"/>
          <p:cNvGrpSpPr/>
          <p:nvPr/>
        </p:nvGrpSpPr>
        <p:grpSpPr>
          <a:xfrm>
            <a:off x="0" y="1152144"/>
            <a:ext cx="5341620" cy="1061085"/>
            <a:chOff x="0" y="1152144"/>
            <a:chExt cx="5341620" cy="1061085"/>
          </a:xfrm>
        </p:grpSpPr>
        <p:sp>
          <p:nvSpPr>
            <p:cNvPr id="11" name="object 11"/>
            <p:cNvSpPr/>
            <p:nvPr/>
          </p:nvSpPr>
          <p:spPr>
            <a:xfrm>
              <a:off x="0" y="1152144"/>
              <a:ext cx="128270" cy="654050"/>
            </a:xfrm>
            <a:custGeom>
              <a:avLst/>
              <a:gdLst/>
              <a:ahLst/>
              <a:cxnLst/>
              <a:rect l="l" t="t" r="r" b="b"/>
              <a:pathLst>
                <a:path w="128270" h="654050">
                  <a:moveTo>
                    <a:pt x="128016" y="0"/>
                  </a:moveTo>
                  <a:lnTo>
                    <a:pt x="0" y="0"/>
                  </a:lnTo>
                  <a:lnTo>
                    <a:pt x="0" y="653897"/>
                  </a:lnTo>
                  <a:lnTo>
                    <a:pt x="128016" y="653897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" name="object 12"/>
            <p:cNvSpPr/>
            <p:nvPr/>
          </p:nvSpPr>
          <p:spPr>
            <a:xfrm>
              <a:off x="449541" y="2194560"/>
              <a:ext cx="4892040" cy="18415"/>
            </a:xfrm>
            <a:custGeom>
              <a:avLst/>
              <a:gdLst/>
              <a:ahLst/>
              <a:cxnLst/>
              <a:rect l="l" t="t" r="r" b="b"/>
              <a:pathLst>
                <a:path w="4892040" h="18414">
                  <a:moveTo>
                    <a:pt x="4892040" y="0"/>
                  </a:moveTo>
                  <a:lnTo>
                    <a:pt x="0" y="0"/>
                  </a:lnTo>
                  <a:lnTo>
                    <a:pt x="0" y="18287"/>
                  </a:lnTo>
                  <a:lnTo>
                    <a:pt x="4892040" y="18287"/>
                  </a:lnTo>
                  <a:lnTo>
                    <a:pt x="48920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" name="object 13"/>
            <p:cNvSpPr/>
            <p:nvPr/>
          </p:nvSpPr>
          <p:spPr>
            <a:xfrm>
              <a:off x="449541" y="2194560"/>
              <a:ext cx="4892040" cy="18415"/>
            </a:xfrm>
            <a:custGeom>
              <a:avLst/>
              <a:gdLst/>
              <a:ahLst/>
              <a:cxnLst/>
              <a:rect l="l" t="t" r="r" b="b"/>
              <a:pathLst>
                <a:path w="4892040" h="18414">
                  <a:moveTo>
                    <a:pt x="4892040" y="0"/>
                  </a:moveTo>
                  <a:lnTo>
                    <a:pt x="0" y="0"/>
                  </a:lnTo>
                  <a:lnTo>
                    <a:pt x="0" y="18287"/>
                  </a:lnTo>
                  <a:lnTo>
                    <a:pt x="4892040" y="18287"/>
                  </a:lnTo>
                  <a:lnTo>
                    <a:pt x="4892040" y="0"/>
                  </a:lnTo>
                  <a:close/>
                </a:path>
              </a:pathLst>
            </a:custGeom>
            <a:solidFill>
              <a:srgbClr val="D4D4D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26795" y="2495339"/>
            <a:ext cx="4559935" cy="3312160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355600" marR="100330" indent="-342900">
              <a:lnSpc>
                <a:spcPct val="80000"/>
              </a:lnSpc>
              <a:spcBef>
                <a:spcPts val="440"/>
              </a:spcBef>
              <a:buAutoNum type="arabicPeriod"/>
              <a:tabLst>
                <a:tab pos="355600" algn="l"/>
              </a:tabLst>
            </a:pPr>
            <a:r>
              <a:rPr sz="1400" dirty="0">
                <a:latin typeface="Calibri"/>
                <a:cs typeface="Calibri"/>
              </a:rPr>
              <a:t>Are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homeless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children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and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youths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who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attend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non-</a:t>
            </a:r>
            <a:r>
              <a:rPr sz="1400" dirty="0">
                <a:latin typeface="Calibri"/>
                <a:cs typeface="Calibri"/>
              </a:rPr>
              <a:t>Title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50" dirty="0">
                <a:latin typeface="Calibri"/>
                <a:cs typeface="Calibri"/>
              </a:rPr>
              <a:t>I </a:t>
            </a:r>
            <a:r>
              <a:rPr sz="1400" dirty="0">
                <a:latin typeface="Calibri"/>
                <a:cs typeface="Calibri"/>
              </a:rPr>
              <a:t>schools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eligible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to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receive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Title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I,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Part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services?</a:t>
            </a:r>
            <a:endParaRPr sz="1400" dirty="0">
              <a:latin typeface="Calibri"/>
              <a:cs typeface="Calibri"/>
            </a:endParaRPr>
          </a:p>
          <a:p>
            <a:pPr marL="355600" marR="308610" indent="-342900">
              <a:lnSpc>
                <a:spcPct val="80000"/>
              </a:lnSpc>
              <a:buAutoNum type="arabicPeriod"/>
              <a:tabLst>
                <a:tab pos="355600" algn="l"/>
              </a:tabLst>
            </a:pPr>
            <a:r>
              <a:rPr sz="1400" dirty="0">
                <a:latin typeface="Calibri"/>
                <a:cs typeface="Calibri"/>
              </a:rPr>
              <a:t>How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should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LEA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determine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amount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of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funds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to </a:t>
            </a:r>
            <a:r>
              <a:rPr sz="1400" dirty="0">
                <a:latin typeface="Calibri"/>
                <a:cs typeface="Calibri"/>
              </a:rPr>
              <a:t>reserve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for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comparable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services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under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Title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I,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Part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A?</a:t>
            </a:r>
            <a:endParaRPr sz="1400" dirty="0">
              <a:latin typeface="Calibri"/>
              <a:cs typeface="Calibri"/>
            </a:endParaRPr>
          </a:p>
          <a:p>
            <a:pPr marL="355600" marR="95250" indent="-342900">
              <a:lnSpc>
                <a:spcPct val="80000"/>
              </a:lnSpc>
              <a:buAutoNum type="arabicPeriod"/>
              <a:tabLst>
                <a:tab pos="355600" algn="l"/>
              </a:tabLst>
            </a:pPr>
            <a:r>
              <a:rPr sz="1400" dirty="0">
                <a:latin typeface="Calibri"/>
                <a:cs typeface="Calibri"/>
              </a:rPr>
              <a:t>What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kind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of</a:t>
            </a:r>
            <a:r>
              <a:rPr sz="1400" spc="-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needs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assessment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should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LEAs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conduct related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to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homeless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children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and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youths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to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determine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0" dirty="0">
                <a:latin typeface="Calibri"/>
                <a:cs typeface="Calibri"/>
              </a:rPr>
              <a:t>a </a:t>
            </a:r>
            <a:r>
              <a:rPr sz="1400" dirty="0">
                <a:latin typeface="Calibri"/>
                <a:cs typeface="Calibri"/>
              </a:rPr>
              <a:t>suitable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set-</a:t>
            </a:r>
            <a:r>
              <a:rPr sz="1400" dirty="0">
                <a:latin typeface="Calibri"/>
                <a:cs typeface="Calibri"/>
              </a:rPr>
              <a:t>aside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for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comparable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services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and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additional educational </a:t>
            </a:r>
            <a:r>
              <a:rPr sz="1400" dirty="0">
                <a:latin typeface="Calibri"/>
                <a:cs typeface="Calibri"/>
              </a:rPr>
              <a:t>support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services?</a:t>
            </a:r>
            <a:endParaRPr sz="1400" dirty="0">
              <a:latin typeface="Calibri"/>
              <a:cs typeface="Calibri"/>
            </a:endParaRPr>
          </a:p>
          <a:p>
            <a:pPr marL="355600" marR="95250" indent="-342900">
              <a:lnSpc>
                <a:spcPct val="80000"/>
              </a:lnSpc>
              <a:buAutoNum type="arabicPeriod"/>
              <a:tabLst>
                <a:tab pos="355600" algn="l"/>
              </a:tabLst>
            </a:pPr>
            <a:r>
              <a:rPr sz="1400" dirty="0">
                <a:latin typeface="Calibri"/>
                <a:cs typeface="Calibri"/>
              </a:rPr>
              <a:t>What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kind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of</a:t>
            </a:r>
            <a:r>
              <a:rPr sz="1400" spc="-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needs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assessment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should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LEAs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conduct related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to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homeless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children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and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youths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to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determine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0" dirty="0">
                <a:latin typeface="Calibri"/>
                <a:cs typeface="Calibri"/>
              </a:rPr>
              <a:t>a </a:t>
            </a:r>
            <a:r>
              <a:rPr sz="1400" dirty="0">
                <a:latin typeface="Calibri"/>
                <a:cs typeface="Calibri"/>
              </a:rPr>
              <a:t>suitable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set-</a:t>
            </a:r>
            <a:r>
              <a:rPr sz="1400" dirty="0">
                <a:latin typeface="Calibri"/>
                <a:cs typeface="Calibri"/>
              </a:rPr>
              <a:t>aside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for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comparable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services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and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additional educational </a:t>
            </a:r>
            <a:r>
              <a:rPr sz="1400" dirty="0">
                <a:latin typeface="Calibri"/>
                <a:cs typeface="Calibri"/>
              </a:rPr>
              <a:t>support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services?</a:t>
            </a:r>
            <a:endParaRPr sz="1400" dirty="0">
              <a:latin typeface="Calibri"/>
              <a:cs typeface="Calibri"/>
            </a:endParaRPr>
          </a:p>
          <a:p>
            <a:pPr marL="355600" marR="5080" indent="-342900">
              <a:lnSpc>
                <a:spcPct val="80000"/>
              </a:lnSpc>
              <a:buAutoNum type="arabicPeriod"/>
              <a:tabLst>
                <a:tab pos="355600" algn="l"/>
              </a:tabLst>
            </a:pPr>
            <a:r>
              <a:rPr sz="1400" dirty="0">
                <a:latin typeface="Calibri"/>
                <a:cs typeface="Calibri"/>
              </a:rPr>
              <a:t>What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is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LEA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required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to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include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its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Title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I,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Part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plan </a:t>
            </a:r>
            <a:r>
              <a:rPr sz="1400" spc="-10" dirty="0">
                <a:latin typeface="Calibri"/>
                <a:cs typeface="Calibri"/>
              </a:rPr>
              <a:t>regarding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services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for</a:t>
            </a:r>
            <a:r>
              <a:rPr sz="1400" spc="-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homeless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students?</a:t>
            </a:r>
            <a:endParaRPr sz="1400" dirty="0">
              <a:latin typeface="Calibri"/>
              <a:cs typeface="Calibri"/>
            </a:endParaRPr>
          </a:p>
          <a:p>
            <a:pPr marL="354965" indent="-342265">
              <a:lnSpc>
                <a:spcPts val="1175"/>
              </a:lnSpc>
              <a:buAutoNum type="arabicPeriod"/>
              <a:tabLst>
                <a:tab pos="354965" algn="l"/>
              </a:tabLst>
            </a:pPr>
            <a:r>
              <a:rPr sz="1400" dirty="0">
                <a:latin typeface="Calibri"/>
                <a:cs typeface="Calibri"/>
              </a:rPr>
              <a:t>How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does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your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district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50" dirty="0">
                <a:latin typeface="Calibri"/>
                <a:cs typeface="Calibri"/>
              </a:rPr>
              <a:t>–</a:t>
            </a:r>
            <a:endParaRPr sz="1400" dirty="0">
              <a:latin typeface="Calibri"/>
              <a:cs typeface="Calibri"/>
            </a:endParaRPr>
          </a:p>
          <a:p>
            <a:pPr marL="469265" marR="1189355">
              <a:lnSpc>
                <a:spcPct val="80000"/>
              </a:lnSpc>
              <a:spcBef>
                <a:spcPts val="170"/>
              </a:spcBef>
            </a:pPr>
            <a:r>
              <a:rPr sz="1400" dirty="0">
                <a:latin typeface="Calibri"/>
                <a:cs typeface="Calibri"/>
              </a:rPr>
              <a:t>Determine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your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Title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I,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Part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Set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Aside? </a:t>
            </a:r>
            <a:r>
              <a:rPr sz="1400" dirty="0">
                <a:latin typeface="Calibri"/>
                <a:cs typeface="Calibri"/>
              </a:rPr>
              <a:t>Conduct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your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needs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assessment?</a:t>
            </a:r>
            <a:endParaRPr sz="1400" dirty="0">
              <a:latin typeface="Calibri"/>
              <a:cs typeface="Calibri"/>
            </a:endParaRPr>
          </a:p>
          <a:p>
            <a:pPr marL="469265" marR="1807210">
              <a:lnSpc>
                <a:spcPct val="80000"/>
              </a:lnSpc>
            </a:pPr>
            <a:r>
              <a:rPr sz="1400" dirty="0">
                <a:latin typeface="Calibri"/>
                <a:cs typeface="Calibri"/>
              </a:rPr>
              <a:t>What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is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included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your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plan? </a:t>
            </a:r>
            <a:r>
              <a:rPr sz="1400" dirty="0">
                <a:latin typeface="Calibri"/>
                <a:cs typeface="Calibri"/>
              </a:rPr>
              <a:t>Who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is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involved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10" dirty="0">
                <a:latin typeface="Calibri"/>
                <a:cs typeface="Calibri"/>
              </a:rPr>
              <a:t> process?</a:t>
            </a:r>
            <a:endParaRPr sz="1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32244" y="613752"/>
            <a:ext cx="11236325" cy="5922645"/>
            <a:chOff x="632244" y="613752"/>
            <a:chExt cx="11236325" cy="5922645"/>
          </a:xfrm>
        </p:grpSpPr>
        <p:sp>
          <p:nvSpPr>
            <p:cNvPr id="3" name="object 3"/>
            <p:cNvSpPr/>
            <p:nvPr/>
          </p:nvSpPr>
          <p:spPr>
            <a:xfrm>
              <a:off x="8576720" y="3335867"/>
              <a:ext cx="3291840" cy="3200400"/>
            </a:xfrm>
            <a:custGeom>
              <a:avLst/>
              <a:gdLst/>
              <a:ahLst/>
              <a:cxnLst/>
              <a:rect l="l" t="t" r="r" b="b"/>
              <a:pathLst>
                <a:path w="3291840" h="3200400">
                  <a:moveTo>
                    <a:pt x="3291839" y="0"/>
                  </a:moveTo>
                  <a:lnTo>
                    <a:pt x="0" y="3200400"/>
                  </a:lnTo>
                  <a:lnTo>
                    <a:pt x="3291839" y="3200400"/>
                  </a:lnTo>
                  <a:lnTo>
                    <a:pt x="3291839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641769" y="623277"/>
              <a:ext cx="10905490" cy="5608320"/>
            </a:xfrm>
            <a:custGeom>
              <a:avLst/>
              <a:gdLst/>
              <a:ahLst/>
              <a:cxnLst/>
              <a:rect l="l" t="t" r="r" b="b"/>
              <a:pathLst>
                <a:path w="10905490" h="5608320">
                  <a:moveTo>
                    <a:pt x="0" y="0"/>
                  </a:moveTo>
                  <a:lnTo>
                    <a:pt x="10905058" y="0"/>
                  </a:lnTo>
                  <a:lnTo>
                    <a:pt x="10905058" y="5607888"/>
                  </a:lnTo>
                  <a:lnTo>
                    <a:pt x="0" y="5607888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328243" y="2809748"/>
            <a:ext cx="2656840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b="1" spc="-10" dirty="0">
                <a:solidFill>
                  <a:srgbClr val="18496B"/>
                </a:solidFill>
                <a:latin typeface="Calibri"/>
                <a:cs typeface="Calibri"/>
              </a:rPr>
              <a:t>Agenda</a:t>
            </a:r>
            <a:endParaRPr sz="6600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654296" y="1852862"/>
            <a:ext cx="0" cy="3236595"/>
          </a:xfrm>
          <a:custGeom>
            <a:avLst/>
            <a:gdLst/>
            <a:ahLst/>
            <a:cxnLst/>
            <a:rect l="l" t="t" r="r" b="b"/>
            <a:pathLst>
              <a:path h="3236595">
                <a:moveTo>
                  <a:pt x="0" y="0"/>
                </a:moveTo>
                <a:lnTo>
                  <a:pt x="0" y="3236493"/>
                </a:lnTo>
              </a:path>
            </a:pathLst>
          </a:custGeom>
          <a:ln w="19050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334000" y="2606294"/>
            <a:ext cx="10198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spc="-10" dirty="0">
                <a:solidFill>
                  <a:srgbClr val="000000"/>
                </a:solidFill>
                <a:latin typeface="Calibri"/>
                <a:cs typeface="Calibri"/>
              </a:rPr>
              <a:t>Funding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791199" y="2972053"/>
            <a:ext cx="3733799" cy="1199687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315"/>
              </a:spcBef>
              <a:buFont typeface="Arial"/>
              <a:buChar char="•"/>
              <a:tabLst>
                <a:tab pos="240029" algn="l"/>
              </a:tabLst>
            </a:pPr>
            <a:r>
              <a:rPr sz="2400" dirty="0">
                <a:latin typeface="Calibri"/>
                <a:cs typeface="Calibri"/>
              </a:rPr>
              <a:t>Title</a:t>
            </a:r>
            <a:r>
              <a:rPr sz="2400" spc="-20" dirty="0">
                <a:latin typeface="Calibri"/>
                <a:cs typeface="Calibri"/>
              </a:rPr>
              <a:t> I-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lang="en-US" sz="2400" spc="-20" dirty="0">
                <a:latin typeface="Calibri"/>
                <a:cs typeface="Calibri"/>
              </a:rPr>
              <a:t>Homeless Set-aside</a:t>
            </a:r>
            <a:endParaRPr sz="2400" dirty="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240029" algn="l"/>
              </a:tabLst>
            </a:pPr>
            <a:r>
              <a:rPr sz="2400" spc="-10" dirty="0">
                <a:latin typeface="Calibri"/>
                <a:cs typeface="Calibri"/>
              </a:rPr>
              <a:t>McKinney-</a:t>
            </a:r>
            <a:r>
              <a:rPr sz="2400" spc="-25" dirty="0">
                <a:latin typeface="Calibri"/>
                <a:cs typeface="Calibri"/>
              </a:rPr>
              <a:t>Vento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Subgrant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4"/>
              </a:spcBef>
              <a:tabLst>
                <a:tab pos="240029" algn="l"/>
              </a:tabLst>
            </a:pP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27304" y="0"/>
            <a:ext cx="11283950" cy="2103120"/>
            <a:chOff x="527304" y="0"/>
            <a:chExt cx="11283950" cy="21031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7304" y="0"/>
              <a:ext cx="11283695" cy="210311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58203" y="0"/>
              <a:ext cx="11167745" cy="2019300"/>
            </a:xfrm>
            <a:custGeom>
              <a:avLst/>
              <a:gdLst/>
              <a:ahLst/>
              <a:cxnLst/>
              <a:rect l="l" t="t" r="r" b="b"/>
              <a:pathLst>
                <a:path w="11167745" h="2019300">
                  <a:moveTo>
                    <a:pt x="11167452" y="0"/>
                  </a:moveTo>
                  <a:lnTo>
                    <a:pt x="0" y="0"/>
                  </a:lnTo>
                  <a:lnTo>
                    <a:pt x="0" y="2018804"/>
                  </a:lnTo>
                  <a:lnTo>
                    <a:pt x="11167452" y="2018804"/>
                  </a:lnTo>
                  <a:lnTo>
                    <a:pt x="111674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58203" y="0"/>
            <a:ext cx="11167745" cy="2019300"/>
          </a:xfrm>
          <a:prstGeom prst="rect">
            <a:avLst/>
          </a:prstGeom>
          <a:ln w="9525">
            <a:solidFill>
              <a:srgbClr val="E0E0E0"/>
            </a:solidFill>
          </a:ln>
        </p:spPr>
        <p:txBody>
          <a:bodyPr vert="horz" wrap="square" lIns="0" tIns="258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35"/>
              </a:spcBef>
            </a:pPr>
            <a:endParaRPr sz="3700" dirty="0">
              <a:latin typeface="Times New Roman"/>
              <a:cs typeface="Times New Roman"/>
            </a:endParaRPr>
          </a:p>
          <a:p>
            <a:pPr marL="648335">
              <a:lnSpc>
                <a:spcPct val="100000"/>
              </a:lnSpc>
            </a:pPr>
            <a:r>
              <a:rPr sz="3700" spc="-10" dirty="0"/>
              <a:t>Education</a:t>
            </a:r>
            <a:r>
              <a:rPr sz="3700" spc="-125" dirty="0"/>
              <a:t> </a:t>
            </a:r>
            <a:r>
              <a:rPr sz="3700" dirty="0"/>
              <a:t>for</a:t>
            </a:r>
            <a:r>
              <a:rPr sz="3700" spc="-140" dirty="0"/>
              <a:t> </a:t>
            </a:r>
            <a:r>
              <a:rPr sz="3700" dirty="0"/>
              <a:t>Homeless</a:t>
            </a:r>
            <a:r>
              <a:rPr sz="3700" spc="-140" dirty="0"/>
              <a:t> </a:t>
            </a:r>
            <a:r>
              <a:rPr sz="3700" dirty="0"/>
              <a:t>Children</a:t>
            </a:r>
            <a:r>
              <a:rPr sz="3700" spc="-114" dirty="0"/>
              <a:t> </a:t>
            </a:r>
            <a:r>
              <a:rPr sz="3700" dirty="0"/>
              <a:t>and</a:t>
            </a:r>
            <a:r>
              <a:rPr sz="3700" spc="-135" dirty="0"/>
              <a:t> </a:t>
            </a:r>
            <a:r>
              <a:rPr sz="3700" spc="-45" dirty="0"/>
              <a:t>Youth</a:t>
            </a:r>
            <a:r>
              <a:rPr sz="3700" spc="-135" dirty="0"/>
              <a:t> </a:t>
            </a:r>
            <a:r>
              <a:rPr sz="3700" spc="-10" dirty="0"/>
              <a:t>(EHCY)</a:t>
            </a:r>
            <a:br>
              <a:rPr lang="en-US" sz="3700" spc="-10" dirty="0"/>
            </a:br>
            <a:r>
              <a:rPr lang="en-US" sz="3700" spc="-10" dirty="0"/>
              <a:t>Formula Grants</a:t>
            </a:r>
            <a:endParaRPr sz="3700" dirty="0"/>
          </a:p>
        </p:txBody>
      </p:sp>
      <p:sp>
        <p:nvSpPr>
          <p:cNvPr id="6" name="object 6"/>
          <p:cNvSpPr/>
          <p:nvPr/>
        </p:nvSpPr>
        <p:spPr>
          <a:xfrm>
            <a:off x="498830" y="758951"/>
            <a:ext cx="128270" cy="704215"/>
          </a:xfrm>
          <a:custGeom>
            <a:avLst/>
            <a:gdLst/>
            <a:ahLst/>
            <a:cxnLst/>
            <a:rect l="l" t="t" r="r" b="b"/>
            <a:pathLst>
              <a:path w="128270" h="704215">
                <a:moveTo>
                  <a:pt x="128015" y="0"/>
                </a:moveTo>
                <a:lnTo>
                  <a:pt x="0" y="0"/>
                </a:lnTo>
                <a:lnTo>
                  <a:pt x="0" y="704088"/>
                </a:lnTo>
                <a:lnTo>
                  <a:pt x="128015" y="704088"/>
                </a:lnTo>
                <a:lnTo>
                  <a:pt x="128015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636949" y="2106989"/>
            <a:ext cx="11082020" cy="39465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dirty="0">
                <a:latin typeface="Calibri"/>
                <a:cs typeface="Calibri"/>
              </a:rPr>
              <a:t>Formula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grants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are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made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50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states,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District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Columbia,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Puerto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Rico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based </a:t>
            </a:r>
            <a:r>
              <a:rPr sz="2400" dirty="0">
                <a:latin typeface="Calibri"/>
                <a:cs typeface="Calibri"/>
              </a:rPr>
              <a:t>on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each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state’s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share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Title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I,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Part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A,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funds.</a:t>
            </a:r>
            <a:endParaRPr sz="2400" dirty="0">
              <a:latin typeface="Calibri"/>
              <a:cs typeface="Calibri"/>
            </a:endParaRPr>
          </a:p>
          <a:p>
            <a:pPr marL="241300" marR="262255" indent="-228600">
              <a:lnSpc>
                <a:spcPts val="2380"/>
              </a:lnSpc>
              <a:spcBef>
                <a:spcPts val="1015"/>
              </a:spcBef>
              <a:buFont typeface="Arial"/>
              <a:buChar char="•"/>
              <a:tabLst>
                <a:tab pos="241300" algn="l"/>
              </a:tabLst>
            </a:pPr>
            <a:r>
              <a:rPr sz="2200" dirty="0">
                <a:latin typeface="Calibri"/>
                <a:cs typeface="Calibri"/>
              </a:rPr>
              <a:t>State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educational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agencies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(SEAs)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must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ensure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that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homeless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children,</a:t>
            </a:r>
            <a:r>
              <a:rPr sz="2200" spc="-9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including</a:t>
            </a:r>
            <a:r>
              <a:rPr sz="2200" spc="-8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preschoolers </a:t>
            </a:r>
            <a:r>
              <a:rPr sz="2200" dirty="0">
                <a:latin typeface="Calibri"/>
                <a:cs typeface="Calibri"/>
              </a:rPr>
              <a:t>and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youths,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have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i="1" dirty="0">
                <a:latin typeface="Calibri"/>
                <a:cs typeface="Calibri"/>
              </a:rPr>
              <a:t>equal</a:t>
            </a:r>
            <a:r>
              <a:rPr sz="2200" i="1" spc="-50" dirty="0">
                <a:latin typeface="Calibri"/>
                <a:cs typeface="Calibri"/>
              </a:rPr>
              <a:t> </a:t>
            </a:r>
            <a:r>
              <a:rPr sz="2200" i="1" dirty="0">
                <a:latin typeface="Calibri"/>
                <a:cs typeface="Calibri"/>
              </a:rPr>
              <a:t>access</a:t>
            </a:r>
            <a:r>
              <a:rPr sz="2200" i="1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to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free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and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appropriate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public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education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(FAPE).</a:t>
            </a:r>
            <a:endParaRPr sz="2200" dirty="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690"/>
              </a:spcBef>
              <a:buFont typeface="Arial"/>
              <a:buChar char="•"/>
              <a:tabLst>
                <a:tab pos="240665" algn="l"/>
              </a:tabLst>
            </a:pPr>
            <a:r>
              <a:rPr sz="2200" dirty="0">
                <a:latin typeface="Calibri"/>
                <a:cs typeface="Calibri"/>
              </a:rPr>
              <a:t>States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must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review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and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revise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laws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and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practices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that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impede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such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equal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access.</a:t>
            </a:r>
            <a:endParaRPr sz="2200" dirty="0">
              <a:latin typeface="Calibri"/>
              <a:cs typeface="Calibri"/>
            </a:endParaRPr>
          </a:p>
          <a:p>
            <a:pPr marL="240665" marR="687705" indent="-228600">
              <a:lnSpc>
                <a:spcPts val="2380"/>
              </a:lnSpc>
              <a:spcBef>
                <a:spcPts val="1040"/>
              </a:spcBef>
              <a:buFont typeface="Arial"/>
              <a:buChar char="•"/>
              <a:tabLst>
                <a:tab pos="240665" algn="l"/>
              </a:tabLst>
            </a:pPr>
            <a:r>
              <a:rPr sz="2200" dirty="0">
                <a:latin typeface="Calibri"/>
                <a:cs typeface="Calibri"/>
              </a:rPr>
              <a:t>States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are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required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to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have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an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approved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plan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for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addressing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problems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associated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with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the </a:t>
            </a:r>
            <a:r>
              <a:rPr sz="2200" spc="-10" dirty="0">
                <a:latin typeface="Calibri"/>
                <a:cs typeface="Calibri"/>
              </a:rPr>
              <a:t>enrollment,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attendance,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and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success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of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homeless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children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in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school.</a:t>
            </a:r>
            <a:endParaRPr sz="2200" dirty="0">
              <a:latin typeface="Calibri"/>
              <a:cs typeface="Calibri"/>
            </a:endParaRPr>
          </a:p>
          <a:p>
            <a:pPr marL="240665" marR="257175" indent="-228600">
              <a:lnSpc>
                <a:spcPts val="2380"/>
              </a:lnSpc>
              <a:spcBef>
                <a:spcPts val="990"/>
              </a:spcBef>
              <a:buFont typeface="Arial"/>
              <a:buChar char="•"/>
              <a:tabLst>
                <a:tab pos="240665" algn="l"/>
              </a:tabLst>
            </a:pPr>
            <a:r>
              <a:rPr sz="2200" dirty="0">
                <a:latin typeface="Calibri"/>
                <a:cs typeface="Calibri"/>
              </a:rPr>
              <a:t>States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must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make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competitive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subgrants</a:t>
            </a:r>
            <a:r>
              <a:rPr sz="2200" spc="-9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to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local</a:t>
            </a:r>
            <a:r>
              <a:rPr sz="2200" spc="-9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educational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agencies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(LEAs)</a:t>
            </a:r>
            <a:r>
              <a:rPr sz="2200" spc="-8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to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facilitate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the </a:t>
            </a:r>
            <a:r>
              <a:rPr sz="2200" spc="-10" dirty="0">
                <a:latin typeface="Calibri"/>
                <a:cs typeface="Calibri"/>
              </a:rPr>
              <a:t>enrollment,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attendance,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and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success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in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school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of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homeless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children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and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youths.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This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includes </a:t>
            </a:r>
            <a:r>
              <a:rPr sz="2200" dirty="0">
                <a:latin typeface="Calibri"/>
                <a:cs typeface="Calibri"/>
              </a:rPr>
              <a:t>addressing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problems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due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to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transportation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needs,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immunization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and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residency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requirements, </a:t>
            </a:r>
            <a:r>
              <a:rPr sz="2200" dirty="0">
                <a:latin typeface="Calibri"/>
                <a:cs typeface="Calibri"/>
              </a:rPr>
              <a:t>lack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of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birth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certificates </a:t>
            </a:r>
            <a:r>
              <a:rPr sz="2200" dirty="0">
                <a:latin typeface="Calibri"/>
                <a:cs typeface="Calibri"/>
              </a:rPr>
              <a:t>and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school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records,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and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guardianship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issues.</a:t>
            </a:r>
            <a:endParaRPr sz="2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648" y="3215199"/>
            <a:ext cx="177800" cy="317055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12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Excellent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 Education</a:t>
            </a:r>
            <a:r>
              <a:rPr sz="12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12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Every</a:t>
            </a:r>
            <a:r>
              <a:rPr sz="12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Student</a:t>
            </a:r>
            <a:r>
              <a:rPr sz="12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Every</a:t>
            </a:r>
            <a:r>
              <a:rPr sz="12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Day</a:t>
            </a:r>
            <a:endParaRPr sz="1200" dirty="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97191" y="6022619"/>
            <a:ext cx="843804" cy="78495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13933" y="421254"/>
            <a:ext cx="10358120" cy="1196224"/>
          </a:xfrm>
          <a:prstGeom prst="rect">
            <a:avLst/>
          </a:prstGeom>
        </p:spPr>
        <p:txBody>
          <a:bodyPr vert="horz" wrap="square" lIns="0" tIns="87375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en-US" sz="3600" dirty="0"/>
              <a:t>McKinney-Vento Subgrant </a:t>
            </a:r>
            <a:r>
              <a:rPr sz="3600" dirty="0"/>
              <a:t>Eligibility</a:t>
            </a:r>
            <a:r>
              <a:rPr sz="3600" spc="-100" dirty="0"/>
              <a:t> </a:t>
            </a:r>
            <a:r>
              <a:rPr sz="3600" dirty="0"/>
              <a:t>and</a:t>
            </a:r>
            <a:r>
              <a:rPr sz="3600" spc="-80" dirty="0"/>
              <a:t> </a:t>
            </a:r>
            <a:r>
              <a:rPr sz="3600" spc="-20" dirty="0"/>
              <a:t>Grantee</a:t>
            </a:r>
            <a:r>
              <a:rPr sz="3600" spc="-90" dirty="0"/>
              <a:t> </a:t>
            </a:r>
            <a:r>
              <a:rPr sz="3600" spc="-10" dirty="0"/>
              <a:t>Information</a:t>
            </a:r>
            <a:endParaRPr sz="3600"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5"/>
              </a:lnSpc>
            </a:pPr>
            <a:fld id="{81D60167-4931-47E6-BA6A-407CBD079E47}" type="slidenum">
              <a:rPr spc="-25" dirty="0"/>
              <a:t>21</a:t>
            </a:fld>
            <a:endParaRPr spc="-25" dirty="0"/>
          </a:p>
        </p:txBody>
      </p:sp>
      <p:sp>
        <p:nvSpPr>
          <p:cNvPr id="5" name="object 5"/>
          <p:cNvSpPr txBox="1"/>
          <p:nvPr/>
        </p:nvSpPr>
        <p:spPr>
          <a:xfrm>
            <a:off x="916939" y="1802257"/>
            <a:ext cx="10143490" cy="306006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40029" marR="293370" indent="-227329">
              <a:lnSpc>
                <a:spcPts val="2590"/>
              </a:lnSpc>
              <a:spcBef>
                <a:spcPts val="425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solidFill>
                  <a:srgbClr val="4A4E52"/>
                </a:solidFill>
                <a:latin typeface="Calibri"/>
                <a:cs typeface="Calibri"/>
              </a:rPr>
              <a:t>While</a:t>
            </a:r>
            <a:r>
              <a:rPr sz="2400" spc="-70" dirty="0">
                <a:solidFill>
                  <a:srgbClr val="4A4E5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A4E52"/>
                </a:solidFill>
                <a:latin typeface="Calibri"/>
                <a:cs typeface="Calibri"/>
              </a:rPr>
              <a:t>only</a:t>
            </a:r>
            <a:r>
              <a:rPr sz="2400" spc="-70" dirty="0">
                <a:solidFill>
                  <a:srgbClr val="4A4E5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A4E52"/>
                </a:solidFill>
                <a:latin typeface="Calibri"/>
                <a:cs typeface="Calibri"/>
              </a:rPr>
              <a:t>SEAs</a:t>
            </a:r>
            <a:r>
              <a:rPr sz="2400" spc="-85" dirty="0">
                <a:solidFill>
                  <a:srgbClr val="4A4E5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A4E52"/>
                </a:solidFill>
                <a:latin typeface="Calibri"/>
                <a:cs typeface="Calibri"/>
              </a:rPr>
              <a:t>may</a:t>
            </a:r>
            <a:r>
              <a:rPr sz="2400" spc="-75" dirty="0">
                <a:solidFill>
                  <a:srgbClr val="4A4E5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A4E52"/>
                </a:solidFill>
                <a:latin typeface="Calibri"/>
                <a:cs typeface="Calibri"/>
              </a:rPr>
              <a:t>apply</a:t>
            </a:r>
            <a:r>
              <a:rPr sz="2400" spc="-65" dirty="0">
                <a:solidFill>
                  <a:srgbClr val="4A4E5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A4E52"/>
                </a:solidFill>
                <a:latin typeface="Calibri"/>
                <a:cs typeface="Calibri"/>
              </a:rPr>
              <a:t>and</a:t>
            </a:r>
            <a:r>
              <a:rPr sz="2400" spc="-70" dirty="0">
                <a:solidFill>
                  <a:srgbClr val="4A4E5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A4E52"/>
                </a:solidFill>
                <a:latin typeface="Calibri"/>
                <a:cs typeface="Calibri"/>
              </a:rPr>
              <a:t>directly</a:t>
            </a:r>
            <a:r>
              <a:rPr sz="2400" spc="-85" dirty="0">
                <a:solidFill>
                  <a:srgbClr val="4A4E5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A4E52"/>
                </a:solidFill>
                <a:latin typeface="Calibri"/>
                <a:cs typeface="Calibri"/>
              </a:rPr>
              <a:t>receive</a:t>
            </a:r>
            <a:r>
              <a:rPr sz="2400" spc="-65" dirty="0">
                <a:solidFill>
                  <a:srgbClr val="4A4E5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A4E52"/>
                </a:solidFill>
                <a:latin typeface="Calibri"/>
                <a:cs typeface="Calibri"/>
              </a:rPr>
              <a:t>funds</a:t>
            </a:r>
            <a:r>
              <a:rPr sz="2400" spc="-60" dirty="0">
                <a:solidFill>
                  <a:srgbClr val="4A4E5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A4E52"/>
                </a:solidFill>
                <a:latin typeface="Calibri"/>
                <a:cs typeface="Calibri"/>
              </a:rPr>
              <a:t>from</a:t>
            </a:r>
            <a:r>
              <a:rPr sz="2400" spc="-65" dirty="0">
                <a:solidFill>
                  <a:srgbClr val="4A4E5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A4E52"/>
                </a:solidFill>
                <a:latin typeface="Calibri"/>
                <a:cs typeface="Calibri"/>
              </a:rPr>
              <a:t>the</a:t>
            </a:r>
            <a:r>
              <a:rPr sz="2400" spc="-75" dirty="0">
                <a:solidFill>
                  <a:srgbClr val="4A4E5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A4E52"/>
                </a:solidFill>
                <a:latin typeface="Calibri"/>
                <a:cs typeface="Calibri"/>
              </a:rPr>
              <a:t>Department</a:t>
            </a:r>
            <a:r>
              <a:rPr sz="2400" spc="-80" dirty="0">
                <a:solidFill>
                  <a:srgbClr val="4A4E52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4A4E52"/>
                </a:solidFill>
                <a:latin typeface="Calibri"/>
                <a:cs typeface="Calibri"/>
              </a:rPr>
              <a:t>of 	</a:t>
            </a:r>
            <a:r>
              <a:rPr sz="2400" spc="-10" dirty="0">
                <a:solidFill>
                  <a:srgbClr val="4A4E52"/>
                </a:solidFill>
                <a:latin typeface="Calibri"/>
                <a:cs typeface="Calibri"/>
              </a:rPr>
              <a:t>Education,</a:t>
            </a:r>
            <a:r>
              <a:rPr sz="2400" spc="-60" dirty="0">
                <a:solidFill>
                  <a:srgbClr val="4A4E5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A4E52"/>
                </a:solidFill>
                <a:latin typeface="Calibri"/>
                <a:cs typeface="Calibri"/>
              </a:rPr>
              <a:t>SEAs</a:t>
            </a:r>
            <a:r>
              <a:rPr sz="2400" spc="-75" dirty="0">
                <a:solidFill>
                  <a:srgbClr val="4A4E5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A4E52"/>
                </a:solidFill>
                <a:latin typeface="Calibri"/>
                <a:cs typeface="Calibri"/>
              </a:rPr>
              <a:t>are,</a:t>
            </a:r>
            <a:r>
              <a:rPr sz="2400" spc="-55" dirty="0">
                <a:solidFill>
                  <a:srgbClr val="4A4E5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A4E52"/>
                </a:solidFill>
                <a:latin typeface="Calibri"/>
                <a:cs typeface="Calibri"/>
              </a:rPr>
              <a:t>in</a:t>
            </a:r>
            <a:r>
              <a:rPr sz="2400" spc="-75" dirty="0">
                <a:solidFill>
                  <a:srgbClr val="4A4E5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A4E52"/>
                </a:solidFill>
                <a:latin typeface="Calibri"/>
                <a:cs typeface="Calibri"/>
              </a:rPr>
              <a:t>turn,</a:t>
            </a:r>
            <a:r>
              <a:rPr sz="2400" spc="-60" dirty="0">
                <a:solidFill>
                  <a:srgbClr val="4A4E52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A4E52"/>
                </a:solidFill>
                <a:latin typeface="Calibri"/>
                <a:cs typeface="Calibri"/>
              </a:rPr>
              <a:t>required</a:t>
            </a:r>
            <a:r>
              <a:rPr sz="2400" spc="-50" dirty="0">
                <a:solidFill>
                  <a:srgbClr val="4A4E5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A4E52"/>
                </a:solidFill>
                <a:latin typeface="Calibri"/>
                <a:cs typeface="Calibri"/>
              </a:rPr>
              <a:t>to</a:t>
            </a:r>
            <a:r>
              <a:rPr sz="2400" spc="-75" dirty="0">
                <a:solidFill>
                  <a:srgbClr val="4A4E5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A4E52"/>
                </a:solidFill>
                <a:latin typeface="Calibri"/>
                <a:cs typeface="Calibri"/>
              </a:rPr>
              <a:t>make</a:t>
            </a:r>
            <a:r>
              <a:rPr sz="2400" spc="-65" dirty="0">
                <a:solidFill>
                  <a:srgbClr val="4A4E5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A4E52"/>
                </a:solidFill>
                <a:latin typeface="Calibri"/>
                <a:cs typeface="Calibri"/>
              </a:rPr>
              <a:t>formula</a:t>
            </a:r>
            <a:r>
              <a:rPr sz="2400" spc="-65" dirty="0">
                <a:solidFill>
                  <a:srgbClr val="4A4E52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A4E52"/>
                </a:solidFill>
                <a:latin typeface="Calibri"/>
                <a:cs typeface="Calibri"/>
              </a:rPr>
              <a:t>subgrants</a:t>
            </a:r>
            <a:r>
              <a:rPr sz="2400" spc="-65" dirty="0">
                <a:solidFill>
                  <a:srgbClr val="4A4E5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A4E52"/>
                </a:solidFill>
                <a:latin typeface="Calibri"/>
                <a:cs typeface="Calibri"/>
              </a:rPr>
              <a:t>to</a:t>
            </a:r>
            <a:r>
              <a:rPr sz="2400" spc="-75" dirty="0">
                <a:solidFill>
                  <a:srgbClr val="4A4E52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A4E52"/>
                </a:solidFill>
                <a:latin typeface="Calibri"/>
                <a:cs typeface="Calibri"/>
              </a:rPr>
              <a:t>local 	educational</a:t>
            </a:r>
            <a:r>
              <a:rPr sz="2400" spc="-55" dirty="0">
                <a:solidFill>
                  <a:srgbClr val="4A4E5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A4E52"/>
                </a:solidFill>
                <a:latin typeface="Calibri"/>
                <a:cs typeface="Calibri"/>
              </a:rPr>
              <a:t>agencies</a:t>
            </a:r>
            <a:r>
              <a:rPr sz="2400" spc="-50" dirty="0">
                <a:solidFill>
                  <a:srgbClr val="4A4E52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A4E52"/>
                </a:solidFill>
                <a:latin typeface="Calibri"/>
                <a:cs typeface="Calibri"/>
              </a:rPr>
              <a:t>(LEAs).</a:t>
            </a:r>
            <a:endParaRPr sz="2400" dirty="0">
              <a:latin typeface="Calibri"/>
              <a:cs typeface="Calibri"/>
            </a:endParaRPr>
          </a:p>
          <a:p>
            <a:pPr marL="240029" marR="5080" indent="-227329">
              <a:lnSpc>
                <a:spcPts val="2590"/>
              </a:lnSpc>
              <a:spcBef>
                <a:spcPts val="2875"/>
              </a:spcBef>
              <a:buFont typeface="Arial"/>
              <a:buChar char="•"/>
              <a:tabLst>
                <a:tab pos="241300" algn="l"/>
                <a:tab pos="6803390" algn="l"/>
              </a:tabLst>
            </a:pPr>
            <a:r>
              <a:rPr sz="2400" dirty="0">
                <a:solidFill>
                  <a:srgbClr val="4A4E52"/>
                </a:solidFill>
                <a:latin typeface="Calibri"/>
                <a:cs typeface="Calibri"/>
              </a:rPr>
              <a:t>Each</a:t>
            </a:r>
            <a:r>
              <a:rPr sz="2400" spc="-75" dirty="0">
                <a:solidFill>
                  <a:srgbClr val="4A4E5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A4E52"/>
                </a:solidFill>
                <a:latin typeface="Calibri"/>
                <a:cs typeface="Calibri"/>
              </a:rPr>
              <a:t>State</a:t>
            </a:r>
            <a:r>
              <a:rPr sz="2400" spc="-75" dirty="0">
                <a:solidFill>
                  <a:srgbClr val="4A4E5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A4E52"/>
                </a:solidFill>
                <a:latin typeface="Calibri"/>
                <a:cs typeface="Calibri"/>
              </a:rPr>
              <a:t>submitted</a:t>
            </a:r>
            <a:r>
              <a:rPr sz="2400" spc="-70" dirty="0">
                <a:solidFill>
                  <a:srgbClr val="4A4E5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A4E52"/>
                </a:solidFill>
                <a:latin typeface="Calibri"/>
                <a:cs typeface="Calibri"/>
              </a:rPr>
              <a:t>a</a:t>
            </a:r>
            <a:r>
              <a:rPr sz="2400" spc="-55" dirty="0">
                <a:solidFill>
                  <a:srgbClr val="4A4E52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A4E52"/>
                </a:solidFill>
                <a:latin typeface="Calibri"/>
                <a:cs typeface="Calibri"/>
              </a:rPr>
              <a:t>Consolidated</a:t>
            </a:r>
            <a:r>
              <a:rPr sz="2400" spc="-75" dirty="0">
                <a:solidFill>
                  <a:srgbClr val="4A4E5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A4E52"/>
                </a:solidFill>
                <a:latin typeface="Calibri"/>
                <a:cs typeface="Calibri"/>
              </a:rPr>
              <a:t>State</a:t>
            </a:r>
            <a:r>
              <a:rPr sz="2400" spc="-75" dirty="0">
                <a:solidFill>
                  <a:srgbClr val="4A4E5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A4E52"/>
                </a:solidFill>
                <a:latin typeface="Calibri"/>
                <a:cs typeface="Calibri"/>
              </a:rPr>
              <a:t>Plan</a:t>
            </a:r>
            <a:r>
              <a:rPr sz="2400" spc="-55" dirty="0">
                <a:solidFill>
                  <a:srgbClr val="4A4E5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A4E52"/>
                </a:solidFill>
                <a:latin typeface="Calibri"/>
                <a:cs typeface="Calibri"/>
              </a:rPr>
              <a:t>in</a:t>
            </a:r>
            <a:r>
              <a:rPr sz="2400" spc="-60" dirty="0">
                <a:solidFill>
                  <a:srgbClr val="4A4E5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A4E52"/>
                </a:solidFill>
                <a:latin typeface="Calibri"/>
                <a:cs typeface="Calibri"/>
              </a:rPr>
              <a:t>2017</a:t>
            </a:r>
            <a:r>
              <a:rPr sz="2400" spc="-60" dirty="0">
                <a:solidFill>
                  <a:srgbClr val="4A4E5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A4E52"/>
                </a:solidFill>
                <a:latin typeface="Calibri"/>
                <a:cs typeface="Calibri"/>
              </a:rPr>
              <a:t>in</a:t>
            </a:r>
            <a:r>
              <a:rPr sz="2400" spc="-55" dirty="0">
                <a:solidFill>
                  <a:srgbClr val="4A4E5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A4E52"/>
                </a:solidFill>
                <a:latin typeface="Calibri"/>
                <a:cs typeface="Calibri"/>
              </a:rPr>
              <a:t>order</a:t>
            </a:r>
            <a:r>
              <a:rPr sz="2400" spc="-55" dirty="0">
                <a:solidFill>
                  <a:srgbClr val="4A4E5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A4E52"/>
                </a:solidFill>
                <a:latin typeface="Calibri"/>
                <a:cs typeface="Calibri"/>
              </a:rPr>
              <a:t>to</a:t>
            </a:r>
            <a:r>
              <a:rPr sz="2400" spc="-75" dirty="0">
                <a:solidFill>
                  <a:srgbClr val="4A4E5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A4E52"/>
                </a:solidFill>
                <a:latin typeface="Calibri"/>
                <a:cs typeface="Calibri"/>
              </a:rPr>
              <a:t>receive</a:t>
            </a:r>
            <a:r>
              <a:rPr sz="2400" spc="-55" dirty="0">
                <a:solidFill>
                  <a:srgbClr val="4A4E52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A4E52"/>
                </a:solidFill>
                <a:latin typeface="Calibri"/>
                <a:cs typeface="Calibri"/>
              </a:rPr>
              <a:t>funds 	</a:t>
            </a:r>
            <a:r>
              <a:rPr sz="2400" dirty="0">
                <a:solidFill>
                  <a:srgbClr val="4A4E52"/>
                </a:solidFill>
                <a:latin typeface="Calibri"/>
                <a:cs typeface="Calibri"/>
              </a:rPr>
              <a:t>under</a:t>
            </a:r>
            <a:r>
              <a:rPr sz="2400" spc="-80" dirty="0">
                <a:solidFill>
                  <a:srgbClr val="4A4E5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A4E52"/>
                </a:solidFill>
                <a:latin typeface="Calibri"/>
                <a:cs typeface="Calibri"/>
              </a:rPr>
              <a:t>nine</a:t>
            </a:r>
            <a:r>
              <a:rPr sz="2400" spc="-75" dirty="0">
                <a:solidFill>
                  <a:srgbClr val="4A4E5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A4E52"/>
                </a:solidFill>
                <a:latin typeface="Calibri"/>
                <a:cs typeface="Calibri"/>
              </a:rPr>
              <a:t>formula</a:t>
            </a:r>
            <a:r>
              <a:rPr sz="2400" spc="-75" dirty="0">
                <a:solidFill>
                  <a:srgbClr val="4A4E5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A4E52"/>
                </a:solidFill>
                <a:latin typeface="Calibri"/>
                <a:cs typeface="Calibri"/>
              </a:rPr>
              <a:t>Grant</a:t>
            </a:r>
            <a:r>
              <a:rPr sz="2400" spc="-90" dirty="0">
                <a:solidFill>
                  <a:srgbClr val="4A4E52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A4E52"/>
                </a:solidFill>
                <a:latin typeface="Calibri"/>
                <a:cs typeface="Calibri"/>
              </a:rPr>
              <a:t>programs,</a:t>
            </a:r>
            <a:r>
              <a:rPr sz="2400" spc="-90" dirty="0">
                <a:solidFill>
                  <a:srgbClr val="4A4E5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A4E52"/>
                </a:solidFill>
                <a:latin typeface="Calibri"/>
                <a:cs typeface="Calibri"/>
              </a:rPr>
              <a:t>including</a:t>
            </a:r>
            <a:r>
              <a:rPr sz="2400" spc="-90" dirty="0">
                <a:solidFill>
                  <a:srgbClr val="4A4E52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A4E52"/>
                </a:solidFill>
                <a:latin typeface="Calibri"/>
                <a:cs typeface="Calibri"/>
              </a:rPr>
              <a:t>EHCY.</a:t>
            </a:r>
            <a:r>
              <a:rPr sz="2400" dirty="0">
                <a:solidFill>
                  <a:srgbClr val="4A4E52"/>
                </a:solidFill>
                <a:latin typeface="Calibri"/>
                <a:cs typeface="Calibri"/>
              </a:rPr>
              <a:t>	Copies</a:t>
            </a:r>
            <a:r>
              <a:rPr sz="2400" spc="-55" dirty="0">
                <a:solidFill>
                  <a:srgbClr val="4A4E5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A4E52"/>
                </a:solidFill>
                <a:latin typeface="Calibri"/>
                <a:cs typeface="Calibri"/>
              </a:rPr>
              <a:t>of</a:t>
            </a:r>
            <a:r>
              <a:rPr sz="2400" spc="-45" dirty="0">
                <a:solidFill>
                  <a:srgbClr val="4A4E5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A4E52"/>
                </a:solidFill>
                <a:latin typeface="Calibri"/>
                <a:cs typeface="Calibri"/>
              </a:rPr>
              <a:t>all</a:t>
            </a:r>
            <a:r>
              <a:rPr sz="2400" spc="-55" dirty="0">
                <a:solidFill>
                  <a:srgbClr val="4A4E5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A4E52"/>
                </a:solidFill>
                <a:latin typeface="Calibri"/>
                <a:cs typeface="Calibri"/>
              </a:rPr>
              <a:t>current</a:t>
            </a:r>
            <a:r>
              <a:rPr sz="2400" spc="-50" dirty="0">
                <a:solidFill>
                  <a:srgbClr val="4A4E52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A4E52"/>
                </a:solidFill>
                <a:latin typeface="Calibri"/>
                <a:cs typeface="Calibri"/>
              </a:rPr>
              <a:t>State 	</a:t>
            </a:r>
            <a:r>
              <a:rPr sz="2400" dirty="0">
                <a:solidFill>
                  <a:srgbClr val="4A4E52"/>
                </a:solidFill>
                <a:latin typeface="Calibri"/>
                <a:cs typeface="Calibri"/>
              </a:rPr>
              <a:t>plans,</a:t>
            </a:r>
            <a:r>
              <a:rPr sz="2400" spc="-65" dirty="0">
                <a:solidFill>
                  <a:srgbClr val="4A4E5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A4E52"/>
                </a:solidFill>
                <a:latin typeface="Calibri"/>
                <a:cs typeface="Calibri"/>
              </a:rPr>
              <a:t>as</a:t>
            </a:r>
            <a:r>
              <a:rPr sz="2400" spc="-55" dirty="0">
                <a:solidFill>
                  <a:srgbClr val="4A4E5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A4E52"/>
                </a:solidFill>
                <a:latin typeface="Calibri"/>
                <a:cs typeface="Calibri"/>
              </a:rPr>
              <a:t>well</a:t>
            </a:r>
            <a:r>
              <a:rPr sz="2400" spc="-60" dirty="0">
                <a:solidFill>
                  <a:srgbClr val="4A4E5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A4E52"/>
                </a:solidFill>
                <a:latin typeface="Calibri"/>
                <a:cs typeface="Calibri"/>
              </a:rPr>
              <a:t>as</a:t>
            </a:r>
            <a:r>
              <a:rPr sz="2400" spc="-55" dirty="0">
                <a:solidFill>
                  <a:srgbClr val="4A4E52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A4E52"/>
                </a:solidFill>
                <a:latin typeface="Calibri"/>
                <a:cs typeface="Calibri"/>
              </a:rPr>
              <a:t>information</a:t>
            </a:r>
            <a:r>
              <a:rPr sz="2400" spc="-65" dirty="0">
                <a:solidFill>
                  <a:srgbClr val="4A4E5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A4E52"/>
                </a:solidFill>
                <a:latin typeface="Calibri"/>
                <a:cs typeface="Calibri"/>
              </a:rPr>
              <a:t>about</a:t>
            </a:r>
            <a:r>
              <a:rPr sz="2400" spc="-50" dirty="0">
                <a:solidFill>
                  <a:srgbClr val="4A4E5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A4E52"/>
                </a:solidFill>
                <a:latin typeface="Calibri"/>
                <a:cs typeface="Calibri"/>
              </a:rPr>
              <a:t>the</a:t>
            </a:r>
            <a:r>
              <a:rPr sz="2400" spc="-45" dirty="0">
                <a:solidFill>
                  <a:srgbClr val="4A4E5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A4E52"/>
                </a:solidFill>
                <a:latin typeface="Calibri"/>
                <a:cs typeface="Calibri"/>
              </a:rPr>
              <a:t>State</a:t>
            </a:r>
            <a:r>
              <a:rPr sz="2400" spc="-70" dirty="0">
                <a:solidFill>
                  <a:srgbClr val="4A4E5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A4E52"/>
                </a:solidFill>
                <a:latin typeface="Calibri"/>
                <a:cs typeface="Calibri"/>
              </a:rPr>
              <a:t>plan</a:t>
            </a:r>
            <a:r>
              <a:rPr sz="2400" spc="-50" dirty="0">
                <a:solidFill>
                  <a:srgbClr val="4A4E5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A4E52"/>
                </a:solidFill>
                <a:latin typeface="Calibri"/>
                <a:cs typeface="Calibri"/>
              </a:rPr>
              <a:t>process,</a:t>
            </a:r>
            <a:r>
              <a:rPr sz="2400" spc="-60" dirty="0">
                <a:solidFill>
                  <a:srgbClr val="4A4E5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A4E52"/>
                </a:solidFill>
                <a:latin typeface="Calibri"/>
                <a:cs typeface="Calibri"/>
              </a:rPr>
              <a:t>may</a:t>
            </a:r>
            <a:r>
              <a:rPr sz="2400" spc="-55" dirty="0">
                <a:solidFill>
                  <a:srgbClr val="4A4E5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A4E52"/>
                </a:solidFill>
                <a:latin typeface="Calibri"/>
                <a:cs typeface="Calibri"/>
              </a:rPr>
              <a:t>be</a:t>
            </a:r>
            <a:r>
              <a:rPr sz="2400" spc="-45" dirty="0">
                <a:solidFill>
                  <a:srgbClr val="4A4E52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A4E52"/>
                </a:solidFill>
                <a:latin typeface="Calibri"/>
                <a:cs typeface="Calibri"/>
              </a:rPr>
              <a:t>found</a:t>
            </a:r>
            <a:endParaRPr sz="2400" dirty="0">
              <a:latin typeface="Calibri"/>
              <a:cs typeface="Calibri"/>
            </a:endParaRPr>
          </a:p>
          <a:p>
            <a:pPr marL="241300" marR="514984">
              <a:lnSpc>
                <a:spcPts val="2590"/>
              </a:lnSpc>
              <a:spcBef>
                <a:spcPts val="5"/>
              </a:spcBef>
            </a:pPr>
            <a:r>
              <a:rPr sz="2400" dirty="0">
                <a:solidFill>
                  <a:srgbClr val="4A4E52"/>
                </a:solidFill>
                <a:latin typeface="Calibri"/>
                <a:cs typeface="Calibri"/>
              </a:rPr>
              <a:t>at</a:t>
            </a:r>
            <a:r>
              <a:rPr sz="2400" spc="380" dirty="0">
                <a:solidFill>
                  <a:srgbClr val="4A4E52"/>
                </a:solidFill>
                <a:latin typeface="Calibri"/>
                <a:cs typeface="Calibri"/>
              </a:rPr>
              <a:t> </a:t>
            </a:r>
            <a:r>
              <a:rPr sz="2400" u="sng" spc="-2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3"/>
              </a:rPr>
              <a:t>https://oese.ed.gov/offices/office-</a:t>
            </a:r>
            <a:r>
              <a:rPr sz="2400" u="sng" spc="-2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3"/>
              </a:rPr>
              <a:t>of-</a:t>
            </a:r>
            <a:r>
              <a:rPr sz="2400" u="sng" spc="-2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3"/>
              </a:rPr>
              <a:t>formula-grants/school-support-and-</a:t>
            </a:r>
            <a:r>
              <a:rPr sz="2400" u="none" spc="-20" dirty="0">
                <a:solidFill>
                  <a:srgbClr val="0562C1"/>
                </a:solidFill>
                <a:latin typeface="Calibri"/>
                <a:cs typeface="Calibri"/>
              </a:rPr>
              <a:t> </a:t>
            </a:r>
            <a:r>
              <a:rPr sz="2400" u="sng" spc="-2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3"/>
              </a:rPr>
              <a:t>accountability/essa-consolidated-</a:t>
            </a:r>
            <a:r>
              <a:rPr sz="2400" u="sng" spc="-3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3"/>
              </a:rPr>
              <a:t>state-</a:t>
            </a:r>
            <a:r>
              <a:rPr sz="24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3"/>
              </a:rPr>
              <a:t>plans/</a:t>
            </a:r>
            <a:r>
              <a:rPr sz="2400" u="none" spc="-10" dirty="0">
                <a:solidFill>
                  <a:srgbClr val="4A4E52"/>
                </a:solidFill>
                <a:latin typeface="Calibri"/>
                <a:cs typeface="Calibri"/>
              </a:rPr>
              <a:t>.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648" y="3215199"/>
            <a:ext cx="177800" cy="317055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12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Excellent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 Education</a:t>
            </a:r>
            <a:r>
              <a:rPr sz="12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12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Every</a:t>
            </a:r>
            <a:r>
              <a:rPr sz="12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Student</a:t>
            </a:r>
            <a:r>
              <a:rPr sz="12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Every</a:t>
            </a:r>
            <a:r>
              <a:rPr sz="12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Day</a:t>
            </a:r>
            <a:endParaRPr sz="1200" dirty="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97191" y="6022619"/>
            <a:ext cx="843804" cy="78495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73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Eligibility</a:t>
            </a:r>
            <a:r>
              <a:rPr sz="3600" spc="-105" dirty="0"/>
              <a:t> </a:t>
            </a:r>
            <a:r>
              <a:rPr sz="3600" dirty="0"/>
              <a:t>and</a:t>
            </a:r>
            <a:r>
              <a:rPr sz="3600" spc="-95" dirty="0"/>
              <a:t> </a:t>
            </a:r>
            <a:r>
              <a:rPr sz="3600" spc="-20" dirty="0"/>
              <a:t>Grantee</a:t>
            </a:r>
            <a:r>
              <a:rPr sz="3600" spc="-95" dirty="0"/>
              <a:t> </a:t>
            </a:r>
            <a:r>
              <a:rPr sz="3600" spc="-10" dirty="0"/>
              <a:t>Information</a:t>
            </a:r>
            <a:r>
              <a:rPr sz="3600" spc="-85" dirty="0"/>
              <a:t> </a:t>
            </a:r>
            <a:r>
              <a:rPr sz="3600" spc="-10" dirty="0"/>
              <a:t>(cont’d)</a:t>
            </a:r>
            <a:endParaRPr sz="3600"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5"/>
              </a:lnSpc>
            </a:pPr>
            <a:fld id="{81D60167-4931-47E6-BA6A-407CBD079E47}" type="slidenum">
              <a:rPr spc="-25" dirty="0"/>
              <a:t>22</a:t>
            </a:fld>
            <a:endParaRPr spc="-25" dirty="0"/>
          </a:p>
        </p:txBody>
      </p:sp>
      <p:sp>
        <p:nvSpPr>
          <p:cNvPr id="5" name="object 5"/>
          <p:cNvSpPr txBox="1"/>
          <p:nvPr/>
        </p:nvSpPr>
        <p:spPr>
          <a:xfrm>
            <a:off x="916939" y="1802257"/>
            <a:ext cx="10230485" cy="393763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40029" marR="5080" indent="-227329">
              <a:lnSpc>
                <a:spcPts val="2590"/>
              </a:lnSpc>
              <a:spcBef>
                <a:spcPts val="425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solidFill>
                  <a:srgbClr val="4A4E52"/>
                </a:solidFill>
                <a:latin typeface="Calibri"/>
                <a:cs typeface="Calibri"/>
              </a:rPr>
              <a:t>Distribution</a:t>
            </a:r>
            <a:r>
              <a:rPr sz="2400" spc="-80" dirty="0">
                <a:solidFill>
                  <a:srgbClr val="4A4E5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A4E52"/>
                </a:solidFill>
                <a:latin typeface="Calibri"/>
                <a:cs typeface="Calibri"/>
              </a:rPr>
              <a:t>of</a:t>
            </a:r>
            <a:r>
              <a:rPr sz="2400" spc="-55" dirty="0">
                <a:solidFill>
                  <a:srgbClr val="4A4E5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A4E52"/>
                </a:solidFill>
                <a:latin typeface="Calibri"/>
                <a:cs typeface="Calibri"/>
              </a:rPr>
              <a:t>formula</a:t>
            </a:r>
            <a:r>
              <a:rPr sz="2400" spc="-75" dirty="0">
                <a:solidFill>
                  <a:srgbClr val="4A4E5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A4E52"/>
                </a:solidFill>
                <a:latin typeface="Calibri"/>
                <a:cs typeface="Calibri"/>
              </a:rPr>
              <a:t>grant</a:t>
            </a:r>
            <a:r>
              <a:rPr sz="2400" spc="-75" dirty="0">
                <a:solidFill>
                  <a:srgbClr val="4A4E5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A4E52"/>
                </a:solidFill>
                <a:latin typeface="Calibri"/>
                <a:cs typeface="Calibri"/>
              </a:rPr>
              <a:t>funds</a:t>
            </a:r>
            <a:r>
              <a:rPr sz="2400" spc="-55" dirty="0">
                <a:solidFill>
                  <a:srgbClr val="4A4E5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A4E52"/>
                </a:solidFill>
                <a:latin typeface="Calibri"/>
                <a:cs typeface="Calibri"/>
              </a:rPr>
              <a:t>to</a:t>
            </a:r>
            <a:r>
              <a:rPr sz="2400" spc="-70" dirty="0">
                <a:solidFill>
                  <a:srgbClr val="4A4E5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A4E52"/>
                </a:solidFill>
                <a:latin typeface="Calibri"/>
                <a:cs typeface="Calibri"/>
              </a:rPr>
              <a:t>participating</a:t>
            </a:r>
            <a:r>
              <a:rPr sz="2400" spc="-90" dirty="0">
                <a:solidFill>
                  <a:srgbClr val="4A4E52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A4E52"/>
                </a:solidFill>
                <a:latin typeface="Calibri"/>
                <a:cs typeface="Calibri"/>
              </a:rPr>
              <a:t>States,</a:t>
            </a:r>
            <a:r>
              <a:rPr sz="2400" spc="-85" dirty="0">
                <a:solidFill>
                  <a:srgbClr val="4A4E5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A4E52"/>
                </a:solidFill>
                <a:latin typeface="Calibri"/>
                <a:cs typeface="Calibri"/>
              </a:rPr>
              <a:t>the</a:t>
            </a:r>
            <a:r>
              <a:rPr sz="2400" spc="-70" dirty="0">
                <a:solidFill>
                  <a:srgbClr val="4A4E5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A4E52"/>
                </a:solidFill>
                <a:latin typeface="Calibri"/>
                <a:cs typeface="Calibri"/>
              </a:rPr>
              <a:t>District</a:t>
            </a:r>
            <a:r>
              <a:rPr sz="2400" spc="-90" dirty="0">
                <a:solidFill>
                  <a:srgbClr val="4A4E52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4A4E52"/>
                </a:solidFill>
                <a:latin typeface="Calibri"/>
                <a:cs typeface="Calibri"/>
              </a:rPr>
              <a:t>of 	</a:t>
            </a:r>
            <a:r>
              <a:rPr sz="2400" dirty="0">
                <a:solidFill>
                  <a:srgbClr val="4A4E52"/>
                </a:solidFill>
                <a:latin typeface="Calibri"/>
                <a:cs typeface="Calibri"/>
              </a:rPr>
              <a:t>Columbia,</a:t>
            </a:r>
            <a:r>
              <a:rPr sz="2400" spc="-70" dirty="0">
                <a:solidFill>
                  <a:srgbClr val="4A4E5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A4E52"/>
                </a:solidFill>
                <a:latin typeface="Calibri"/>
                <a:cs typeface="Calibri"/>
              </a:rPr>
              <a:t>and</a:t>
            </a:r>
            <a:r>
              <a:rPr sz="2400" spc="-60" dirty="0">
                <a:solidFill>
                  <a:srgbClr val="4A4E5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A4E52"/>
                </a:solidFill>
                <a:latin typeface="Calibri"/>
                <a:cs typeface="Calibri"/>
              </a:rPr>
              <a:t>Puerto</a:t>
            </a:r>
            <a:r>
              <a:rPr sz="2400" spc="-75" dirty="0">
                <a:solidFill>
                  <a:srgbClr val="4A4E5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A4E52"/>
                </a:solidFill>
                <a:latin typeface="Calibri"/>
                <a:cs typeface="Calibri"/>
              </a:rPr>
              <a:t>Rico</a:t>
            </a:r>
            <a:r>
              <a:rPr sz="2400" spc="-80" dirty="0">
                <a:solidFill>
                  <a:srgbClr val="4A4E5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A4E52"/>
                </a:solidFill>
                <a:latin typeface="Calibri"/>
                <a:cs typeface="Calibri"/>
              </a:rPr>
              <a:t>under</a:t>
            </a:r>
            <a:r>
              <a:rPr sz="2400" spc="-45" dirty="0">
                <a:solidFill>
                  <a:srgbClr val="4A4E5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A4E52"/>
                </a:solidFill>
                <a:latin typeface="Calibri"/>
                <a:cs typeface="Calibri"/>
              </a:rPr>
              <a:t>the</a:t>
            </a:r>
            <a:r>
              <a:rPr sz="2400" spc="-65" dirty="0">
                <a:solidFill>
                  <a:srgbClr val="4A4E52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A4E52"/>
                </a:solidFill>
                <a:latin typeface="Calibri"/>
                <a:cs typeface="Calibri"/>
              </a:rPr>
              <a:t>Education</a:t>
            </a:r>
            <a:r>
              <a:rPr sz="2400" spc="-60" dirty="0">
                <a:solidFill>
                  <a:srgbClr val="4A4E5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A4E52"/>
                </a:solidFill>
                <a:latin typeface="Calibri"/>
                <a:cs typeface="Calibri"/>
              </a:rPr>
              <a:t>for</a:t>
            </a:r>
            <a:r>
              <a:rPr sz="2400" spc="-55" dirty="0">
                <a:solidFill>
                  <a:srgbClr val="4A4E5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A4E52"/>
                </a:solidFill>
                <a:latin typeface="Calibri"/>
                <a:cs typeface="Calibri"/>
              </a:rPr>
              <a:t>Homeless</a:t>
            </a:r>
            <a:r>
              <a:rPr sz="2400" spc="-70" dirty="0">
                <a:solidFill>
                  <a:srgbClr val="4A4E5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A4E52"/>
                </a:solidFill>
                <a:latin typeface="Calibri"/>
                <a:cs typeface="Calibri"/>
              </a:rPr>
              <a:t>Children</a:t>
            </a:r>
            <a:r>
              <a:rPr sz="2400" spc="-60" dirty="0">
                <a:solidFill>
                  <a:srgbClr val="4A4E5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A4E52"/>
                </a:solidFill>
                <a:latin typeface="Calibri"/>
                <a:cs typeface="Calibri"/>
              </a:rPr>
              <a:t>and</a:t>
            </a:r>
            <a:r>
              <a:rPr sz="2400" spc="-60" dirty="0">
                <a:solidFill>
                  <a:srgbClr val="4A4E52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A4E52"/>
                </a:solidFill>
                <a:latin typeface="Calibri"/>
                <a:cs typeface="Calibri"/>
              </a:rPr>
              <a:t>Youth 	program</a:t>
            </a:r>
            <a:r>
              <a:rPr sz="2400" spc="-65" dirty="0">
                <a:solidFill>
                  <a:srgbClr val="4A4E5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A4E52"/>
                </a:solidFill>
                <a:latin typeface="Calibri"/>
                <a:cs typeface="Calibri"/>
              </a:rPr>
              <a:t>is</a:t>
            </a:r>
            <a:r>
              <a:rPr sz="2400" spc="-50" dirty="0">
                <a:solidFill>
                  <a:srgbClr val="4A4E52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A4E52"/>
                </a:solidFill>
                <a:latin typeface="Calibri"/>
                <a:cs typeface="Calibri"/>
              </a:rPr>
              <a:t>proportionate</a:t>
            </a:r>
            <a:r>
              <a:rPr sz="2400" spc="-40" dirty="0">
                <a:solidFill>
                  <a:srgbClr val="4A4E5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A4E52"/>
                </a:solidFill>
                <a:latin typeface="Calibri"/>
                <a:cs typeface="Calibri"/>
              </a:rPr>
              <a:t>to</a:t>
            </a:r>
            <a:r>
              <a:rPr sz="2400" spc="-65" dirty="0">
                <a:solidFill>
                  <a:srgbClr val="4A4E5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A4E52"/>
                </a:solidFill>
                <a:latin typeface="Calibri"/>
                <a:cs typeface="Calibri"/>
              </a:rPr>
              <a:t>the</a:t>
            </a:r>
            <a:r>
              <a:rPr sz="2400" spc="-40" dirty="0">
                <a:solidFill>
                  <a:srgbClr val="4A4E5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A4E52"/>
                </a:solidFill>
                <a:latin typeface="Calibri"/>
                <a:cs typeface="Calibri"/>
              </a:rPr>
              <a:t>distribution</a:t>
            </a:r>
            <a:r>
              <a:rPr sz="2400" spc="-60" dirty="0">
                <a:solidFill>
                  <a:srgbClr val="4A4E5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A4E52"/>
                </a:solidFill>
                <a:latin typeface="Calibri"/>
                <a:cs typeface="Calibri"/>
              </a:rPr>
              <a:t>of</a:t>
            </a:r>
            <a:r>
              <a:rPr sz="2400" spc="-40" dirty="0">
                <a:solidFill>
                  <a:srgbClr val="4A4E5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A4E52"/>
                </a:solidFill>
                <a:latin typeface="Calibri"/>
                <a:cs typeface="Calibri"/>
              </a:rPr>
              <a:t>funds</a:t>
            </a:r>
            <a:r>
              <a:rPr sz="2400" spc="-35" dirty="0">
                <a:solidFill>
                  <a:srgbClr val="4A4E5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A4E52"/>
                </a:solidFill>
                <a:latin typeface="Calibri"/>
                <a:cs typeface="Calibri"/>
              </a:rPr>
              <a:t>under</a:t>
            </a:r>
            <a:r>
              <a:rPr sz="2400" spc="-40" dirty="0">
                <a:solidFill>
                  <a:srgbClr val="4A4E5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A4E52"/>
                </a:solidFill>
                <a:latin typeface="Calibri"/>
                <a:cs typeface="Calibri"/>
              </a:rPr>
              <a:t>Section</a:t>
            </a:r>
            <a:r>
              <a:rPr sz="2400" spc="-60" dirty="0">
                <a:solidFill>
                  <a:srgbClr val="4A4E5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A4E52"/>
                </a:solidFill>
                <a:latin typeface="Calibri"/>
                <a:cs typeface="Calibri"/>
              </a:rPr>
              <a:t>1122</a:t>
            </a:r>
            <a:r>
              <a:rPr sz="2400" spc="-50" dirty="0">
                <a:solidFill>
                  <a:srgbClr val="4A4E5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A4E52"/>
                </a:solidFill>
                <a:latin typeface="Calibri"/>
                <a:cs typeface="Calibri"/>
              </a:rPr>
              <a:t>of</a:t>
            </a:r>
            <a:r>
              <a:rPr sz="2400" spc="-45" dirty="0">
                <a:solidFill>
                  <a:srgbClr val="4A4E52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4A4E52"/>
                </a:solidFill>
                <a:latin typeface="Calibri"/>
                <a:cs typeface="Calibri"/>
              </a:rPr>
              <a:t>the 	</a:t>
            </a:r>
            <a:r>
              <a:rPr sz="2400" spc="-10" dirty="0">
                <a:solidFill>
                  <a:srgbClr val="4A4E52"/>
                </a:solidFill>
                <a:latin typeface="Calibri"/>
                <a:cs typeface="Calibri"/>
              </a:rPr>
              <a:t>Elementary</a:t>
            </a:r>
            <a:r>
              <a:rPr sz="2400" spc="-70" dirty="0">
                <a:solidFill>
                  <a:srgbClr val="4A4E5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A4E52"/>
                </a:solidFill>
                <a:latin typeface="Calibri"/>
                <a:cs typeface="Calibri"/>
              </a:rPr>
              <a:t>and</a:t>
            </a:r>
            <a:r>
              <a:rPr sz="2400" spc="-45" dirty="0">
                <a:solidFill>
                  <a:srgbClr val="4A4E5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A4E52"/>
                </a:solidFill>
                <a:latin typeface="Calibri"/>
                <a:cs typeface="Calibri"/>
              </a:rPr>
              <a:t>Secondary</a:t>
            </a:r>
            <a:r>
              <a:rPr sz="2400" spc="-50" dirty="0">
                <a:solidFill>
                  <a:srgbClr val="4A4E52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A4E52"/>
                </a:solidFill>
                <a:latin typeface="Calibri"/>
                <a:cs typeface="Calibri"/>
              </a:rPr>
              <a:t>Education</a:t>
            </a:r>
            <a:r>
              <a:rPr sz="2400" spc="-50" dirty="0">
                <a:solidFill>
                  <a:srgbClr val="4A4E5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A4E52"/>
                </a:solidFill>
                <a:latin typeface="Calibri"/>
                <a:cs typeface="Calibri"/>
              </a:rPr>
              <a:t>Act</a:t>
            </a:r>
            <a:r>
              <a:rPr sz="2400" spc="-65" dirty="0">
                <a:solidFill>
                  <a:srgbClr val="4A4E5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A4E52"/>
                </a:solidFill>
                <a:latin typeface="Calibri"/>
                <a:cs typeface="Calibri"/>
              </a:rPr>
              <a:t>of</a:t>
            </a:r>
            <a:r>
              <a:rPr sz="2400" spc="-50" dirty="0">
                <a:solidFill>
                  <a:srgbClr val="4A4E5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A4E52"/>
                </a:solidFill>
                <a:latin typeface="Calibri"/>
                <a:cs typeface="Calibri"/>
              </a:rPr>
              <a:t>1965,</a:t>
            </a:r>
            <a:r>
              <a:rPr sz="2400" spc="-45" dirty="0">
                <a:solidFill>
                  <a:srgbClr val="4A4E5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A4E52"/>
                </a:solidFill>
                <a:latin typeface="Calibri"/>
                <a:cs typeface="Calibri"/>
              </a:rPr>
              <a:t>as</a:t>
            </a:r>
            <a:r>
              <a:rPr sz="2400" spc="-50" dirty="0">
                <a:solidFill>
                  <a:srgbClr val="4A4E5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A4E52"/>
                </a:solidFill>
                <a:latin typeface="Calibri"/>
                <a:cs typeface="Calibri"/>
              </a:rPr>
              <a:t>amended</a:t>
            </a:r>
            <a:r>
              <a:rPr sz="2400" spc="-50" dirty="0">
                <a:solidFill>
                  <a:srgbClr val="4A4E52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A4E52"/>
                </a:solidFill>
                <a:latin typeface="Calibri"/>
                <a:cs typeface="Calibri"/>
              </a:rPr>
              <a:t>(ESEA).</a:t>
            </a:r>
            <a:endParaRPr sz="2400" dirty="0">
              <a:latin typeface="Calibri"/>
              <a:cs typeface="Calibri"/>
            </a:endParaRPr>
          </a:p>
          <a:p>
            <a:pPr marL="240029" marR="145415" indent="-227329">
              <a:lnSpc>
                <a:spcPts val="2590"/>
              </a:lnSpc>
              <a:spcBef>
                <a:spcPts val="1020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solidFill>
                  <a:srgbClr val="4A4E52"/>
                </a:solidFill>
                <a:latin typeface="Calibri"/>
                <a:cs typeface="Calibri"/>
              </a:rPr>
              <a:t>The</a:t>
            </a:r>
            <a:r>
              <a:rPr sz="2400" spc="-40" dirty="0">
                <a:solidFill>
                  <a:srgbClr val="4A4E5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A4E52"/>
                </a:solidFill>
                <a:latin typeface="Calibri"/>
                <a:cs typeface="Calibri"/>
              </a:rPr>
              <a:t>minimum</a:t>
            </a:r>
            <a:r>
              <a:rPr sz="2400" spc="-70" dirty="0">
                <a:solidFill>
                  <a:srgbClr val="4A4E5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A4E52"/>
                </a:solidFill>
                <a:latin typeface="Calibri"/>
                <a:cs typeface="Calibri"/>
              </a:rPr>
              <a:t>grant</a:t>
            </a:r>
            <a:r>
              <a:rPr sz="2400" spc="-65" dirty="0">
                <a:solidFill>
                  <a:srgbClr val="4A4E5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A4E52"/>
                </a:solidFill>
                <a:latin typeface="Calibri"/>
                <a:cs typeface="Calibri"/>
              </a:rPr>
              <a:t>that</a:t>
            </a:r>
            <a:r>
              <a:rPr sz="2400" spc="-65" dirty="0">
                <a:solidFill>
                  <a:srgbClr val="4A4E5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A4E52"/>
                </a:solidFill>
                <a:latin typeface="Calibri"/>
                <a:cs typeface="Calibri"/>
              </a:rPr>
              <a:t>may</a:t>
            </a:r>
            <a:r>
              <a:rPr sz="2400" spc="-60" dirty="0">
                <a:solidFill>
                  <a:srgbClr val="4A4E5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A4E52"/>
                </a:solidFill>
                <a:latin typeface="Calibri"/>
                <a:cs typeface="Calibri"/>
              </a:rPr>
              <a:t>be</a:t>
            </a:r>
            <a:r>
              <a:rPr sz="2400" spc="-50" dirty="0">
                <a:solidFill>
                  <a:srgbClr val="4A4E52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A4E52"/>
                </a:solidFill>
                <a:latin typeface="Calibri"/>
                <a:cs typeface="Calibri"/>
              </a:rPr>
              <a:t>awarded</a:t>
            </a:r>
            <a:r>
              <a:rPr sz="2400" spc="-65" dirty="0">
                <a:solidFill>
                  <a:srgbClr val="4A4E5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A4E52"/>
                </a:solidFill>
                <a:latin typeface="Calibri"/>
                <a:cs typeface="Calibri"/>
              </a:rPr>
              <a:t>to</a:t>
            </a:r>
            <a:r>
              <a:rPr sz="2400" spc="-60" dirty="0">
                <a:solidFill>
                  <a:srgbClr val="4A4E5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A4E52"/>
                </a:solidFill>
                <a:latin typeface="Calibri"/>
                <a:cs typeface="Calibri"/>
              </a:rPr>
              <a:t>a</a:t>
            </a:r>
            <a:r>
              <a:rPr sz="2400" spc="-55" dirty="0">
                <a:solidFill>
                  <a:srgbClr val="4A4E5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A4E52"/>
                </a:solidFill>
                <a:latin typeface="Calibri"/>
                <a:cs typeface="Calibri"/>
              </a:rPr>
              <a:t>State</a:t>
            </a:r>
            <a:r>
              <a:rPr sz="2400" spc="-75" dirty="0">
                <a:solidFill>
                  <a:srgbClr val="4A4E52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A4E52"/>
                </a:solidFill>
                <a:latin typeface="Calibri"/>
                <a:cs typeface="Calibri"/>
              </a:rPr>
              <a:t>educational</a:t>
            </a:r>
            <a:r>
              <a:rPr sz="2400" spc="-60" dirty="0">
                <a:solidFill>
                  <a:srgbClr val="4A4E5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A4E52"/>
                </a:solidFill>
                <a:latin typeface="Calibri"/>
                <a:cs typeface="Calibri"/>
              </a:rPr>
              <a:t>agency</a:t>
            </a:r>
            <a:r>
              <a:rPr sz="2400" spc="-60" dirty="0">
                <a:solidFill>
                  <a:srgbClr val="4A4E5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A4E52"/>
                </a:solidFill>
                <a:latin typeface="Calibri"/>
                <a:cs typeface="Calibri"/>
              </a:rPr>
              <a:t>(SEA)</a:t>
            </a:r>
            <a:r>
              <a:rPr sz="2400" spc="-75" dirty="0">
                <a:solidFill>
                  <a:srgbClr val="4A4E52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4A4E52"/>
                </a:solidFill>
                <a:latin typeface="Calibri"/>
                <a:cs typeface="Calibri"/>
              </a:rPr>
              <a:t>in 	</a:t>
            </a:r>
            <a:r>
              <a:rPr sz="2400" dirty="0">
                <a:solidFill>
                  <a:srgbClr val="4A4E52"/>
                </a:solidFill>
                <a:latin typeface="Calibri"/>
                <a:cs typeface="Calibri"/>
              </a:rPr>
              <a:t>any</a:t>
            </a:r>
            <a:r>
              <a:rPr sz="2400" spc="-55" dirty="0">
                <a:solidFill>
                  <a:srgbClr val="4A4E5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A4E52"/>
                </a:solidFill>
                <a:latin typeface="Calibri"/>
                <a:cs typeface="Calibri"/>
              </a:rPr>
              <a:t>given</a:t>
            </a:r>
            <a:r>
              <a:rPr sz="2400" spc="-55" dirty="0">
                <a:solidFill>
                  <a:srgbClr val="4A4E5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A4E52"/>
                </a:solidFill>
                <a:latin typeface="Calibri"/>
                <a:cs typeface="Calibri"/>
              </a:rPr>
              <a:t>fiscal</a:t>
            </a:r>
            <a:r>
              <a:rPr sz="2400" spc="-55" dirty="0">
                <a:solidFill>
                  <a:srgbClr val="4A4E5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A4E52"/>
                </a:solidFill>
                <a:latin typeface="Calibri"/>
                <a:cs typeface="Calibri"/>
              </a:rPr>
              <a:t>year</a:t>
            </a:r>
            <a:r>
              <a:rPr sz="2400" spc="-75" dirty="0">
                <a:solidFill>
                  <a:srgbClr val="4A4E5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A4E52"/>
                </a:solidFill>
                <a:latin typeface="Calibri"/>
                <a:cs typeface="Calibri"/>
              </a:rPr>
              <a:t>is</a:t>
            </a:r>
            <a:r>
              <a:rPr sz="2400" spc="-60" dirty="0">
                <a:solidFill>
                  <a:srgbClr val="4A4E52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A4E52"/>
                </a:solidFill>
                <a:latin typeface="Calibri"/>
                <a:cs typeface="Calibri"/>
              </a:rPr>
              <a:t>$150,000.</a:t>
            </a:r>
            <a:endParaRPr sz="2400" dirty="0">
              <a:latin typeface="Calibri"/>
              <a:cs typeface="Calibri"/>
            </a:endParaRPr>
          </a:p>
          <a:p>
            <a:pPr marL="240029" marR="386080" indent="-227329">
              <a:lnSpc>
                <a:spcPts val="259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solidFill>
                  <a:srgbClr val="4A4E52"/>
                </a:solidFill>
                <a:latin typeface="Calibri"/>
                <a:cs typeface="Calibri"/>
              </a:rPr>
              <a:t>State</a:t>
            </a:r>
            <a:r>
              <a:rPr sz="2400" spc="-70" dirty="0">
                <a:solidFill>
                  <a:srgbClr val="4A4E52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A4E52"/>
                </a:solidFill>
                <a:latin typeface="Calibri"/>
                <a:cs typeface="Calibri"/>
              </a:rPr>
              <a:t>educational</a:t>
            </a:r>
            <a:r>
              <a:rPr sz="2400" spc="-50" dirty="0">
                <a:solidFill>
                  <a:srgbClr val="4A4E5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A4E52"/>
                </a:solidFill>
                <a:latin typeface="Calibri"/>
                <a:cs typeface="Calibri"/>
              </a:rPr>
              <a:t>agency</a:t>
            </a:r>
            <a:r>
              <a:rPr sz="2400" spc="-55" dirty="0">
                <a:solidFill>
                  <a:srgbClr val="4A4E5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A4E52"/>
                </a:solidFill>
                <a:latin typeface="Calibri"/>
                <a:cs typeface="Calibri"/>
              </a:rPr>
              <a:t>must</a:t>
            </a:r>
            <a:r>
              <a:rPr sz="2400" spc="-75" dirty="0">
                <a:solidFill>
                  <a:srgbClr val="4A4E5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A4E52"/>
                </a:solidFill>
                <a:latin typeface="Calibri"/>
                <a:cs typeface="Calibri"/>
              </a:rPr>
              <a:t>distribute</a:t>
            </a:r>
            <a:r>
              <a:rPr sz="2400" spc="-55" dirty="0">
                <a:solidFill>
                  <a:srgbClr val="4A4E5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A4E52"/>
                </a:solidFill>
                <a:latin typeface="Calibri"/>
                <a:cs typeface="Calibri"/>
              </a:rPr>
              <a:t>not</a:t>
            </a:r>
            <a:r>
              <a:rPr sz="2400" spc="-50" dirty="0">
                <a:solidFill>
                  <a:srgbClr val="4A4E5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A4E52"/>
                </a:solidFill>
                <a:latin typeface="Calibri"/>
                <a:cs typeface="Calibri"/>
              </a:rPr>
              <a:t>less</a:t>
            </a:r>
            <a:r>
              <a:rPr sz="2400" spc="-55" dirty="0">
                <a:solidFill>
                  <a:srgbClr val="4A4E5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A4E52"/>
                </a:solidFill>
                <a:latin typeface="Calibri"/>
                <a:cs typeface="Calibri"/>
              </a:rPr>
              <a:t>than</a:t>
            </a:r>
            <a:r>
              <a:rPr sz="2400" spc="-50" dirty="0">
                <a:solidFill>
                  <a:srgbClr val="4A4E5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A4E52"/>
                </a:solidFill>
                <a:latin typeface="Calibri"/>
                <a:cs typeface="Calibri"/>
              </a:rPr>
              <a:t>75</a:t>
            </a:r>
            <a:r>
              <a:rPr sz="2400" spc="-55" dirty="0">
                <a:solidFill>
                  <a:srgbClr val="4A4E5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A4E52"/>
                </a:solidFill>
                <a:latin typeface="Calibri"/>
                <a:cs typeface="Calibri"/>
              </a:rPr>
              <a:t>percent</a:t>
            </a:r>
            <a:r>
              <a:rPr sz="2400" spc="-60" dirty="0">
                <a:solidFill>
                  <a:srgbClr val="4A4E5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A4E52"/>
                </a:solidFill>
                <a:latin typeface="Calibri"/>
                <a:cs typeface="Calibri"/>
              </a:rPr>
              <a:t>of</a:t>
            </a:r>
            <a:r>
              <a:rPr sz="2400" spc="-50" dirty="0">
                <a:solidFill>
                  <a:srgbClr val="4A4E52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A4E52"/>
                </a:solidFill>
                <a:latin typeface="Calibri"/>
                <a:cs typeface="Calibri"/>
              </a:rPr>
              <a:t>their 	</a:t>
            </a:r>
            <a:r>
              <a:rPr sz="2400" dirty="0">
                <a:solidFill>
                  <a:srgbClr val="4A4E52"/>
                </a:solidFill>
                <a:latin typeface="Calibri"/>
                <a:cs typeface="Calibri"/>
              </a:rPr>
              <a:t>allocation</a:t>
            </a:r>
            <a:r>
              <a:rPr sz="2400" spc="-80" dirty="0">
                <a:solidFill>
                  <a:srgbClr val="4A4E5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A4E52"/>
                </a:solidFill>
                <a:latin typeface="Calibri"/>
                <a:cs typeface="Calibri"/>
              </a:rPr>
              <a:t>in</a:t>
            </a:r>
            <a:r>
              <a:rPr sz="2400" spc="-65" dirty="0">
                <a:solidFill>
                  <a:srgbClr val="4A4E5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A4E52"/>
                </a:solidFill>
                <a:latin typeface="Calibri"/>
                <a:cs typeface="Calibri"/>
              </a:rPr>
              <a:t>subgrants</a:t>
            </a:r>
            <a:r>
              <a:rPr sz="2400" spc="-65" dirty="0">
                <a:solidFill>
                  <a:srgbClr val="4A4E5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A4E52"/>
                </a:solidFill>
                <a:latin typeface="Calibri"/>
                <a:cs typeface="Calibri"/>
              </a:rPr>
              <a:t>to</a:t>
            </a:r>
            <a:r>
              <a:rPr sz="2400" spc="-85" dirty="0">
                <a:solidFill>
                  <a:srgbClr val="4A4E5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A4E52"/>
                </a:solidFill>
                <a:latin typeface="Calibri"/>
                <a:cs typeface="Calibri"/>
              </a:rPr>
              <a:t>local</a:t>
            </a:r>
            <a:r>
              <a:rPr sz="2400" spc="-65" dirty="0">
                <a:solidFill>
                  <a:srgbClr val="4A4E52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A4E52"/>
                </a:solidFill>
                <a:latin typeface="Calibri"/>
                <a:cs typeface="Calibri"/>
              </a:rPr>
              <a:t>educational</a:t>
            </a:r>
            <a:r>
              <a:rPr sz="2400" spc="-70" dirty="0">
                <a:solidFill>
                  <a:srgbClr val="4A4E5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A4E52"/>
                </a:solidFill>
                <a:latin typeface="Calibri"/>
                <a:cs typeface="Calibri"/>
              </a:rPr>
              <a:t>agencies.</a:t>
            </a:r>
            <a:r>
              <a:rPr sz="2400" spc="-85" dirty="0">
                <a:solidFill>
                  <a:srgbClr val="4A4E5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A4E52"/>
                </a:solidFill>
                <a:latin typeface="Calibri"/>
                <a:cs typeface="Calibri"/>
              </a:rPr>
              <a:t>States</a:t>
            </a:r>
            <a:r>
              <a:rPr sz="2400" spc="-75" dirty="0">
                <a:solidFill>
                  <a:srgbClr val="4A4E5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A4E52"/>
                </a:solidFill>
                <a:latin typeface="Calibri"/>
                <a:cs typeface="Calibri"/>
              </a:rPr>
              <a:t>funded</a:t>
            </a:r>
            <a:r>
              <a:rPr sz="2400" spc="-55" dirty="0">
                <a:solidFill>
                  <a:srgbClr val="4A4E5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A4E52"/>
                </a:solidFill>
                <a:latin typeface="Calibri"/>
                <a:cs typeface="Calibri"/>
              </a:rPr>
              <a:t>at</a:t>
            </a:r>
            <a:r>
              <a:rPr sz="2400" spc="-75" dirty="0">
                <a:solidFill>
                  <a:srgbClr val="4A4E52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4A4E52"/>
                </a:solidFill>
                <a:latin typeface="Calibri"/>
                <a:cs typeface="Calibri"/>
              </a:rPr>
              <a:t>the 	</a:t>
            </a:r>
            <a:r>
              <a:rPr sz="2400" dirty="0">
                <a:solidFill>
                  <a:srgbClr val="4A4E52"/>
                </a:solidFill>
                <a:latin typeface="Calibri"/>
                <a:cs typeface="Calibri"/>
              </a:rPr>
              <a:t>minimum</a:t>
            </a:r>
            <a:r>
              <a:rPr sz="2400" spc="-70" dirty="0">
                <a:solidFill>
                  <a:srgbClr val="4A4E5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A4E52"/>
                </a:solidFill>
                <a:latin typeface="Calibri"/>
                <a:cs typeface="Calibri"/>
              </a:rPr>
              <a:t>level</a:t>
            </a:r>
            <a:r>
              <a:rPr sz="2400" spc="-50" dirty="0">
                <a:solidFill>
                  <a:srgbClr val="4A4E5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A4E52"/>
                </a:solidFill>
                <a:latin typeface="Calibri"/>
                <a:cs typeface="Calibri"/>
              </a:rPr>
              <a:t>must</a:t>
            </a:r>
            <a:r>
              <a:rPr sz="2400" spc="-60" dirty="0">
                <a:solidFill>
                  <a:srgbClr val="4A4E5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A4E52"/>
                </a:solidFill>
                <a:latin typeface="Calibri"/>
                <a:cs typeface="Calibri"/>
              </a:rPr>
              <a:t>distribute</a:t>
            </a:r>
            <a:r>
              <a:rPr sz="2400" spc="-60" dirty="0">
                <a:solidFill>
                  <a:srgbClr val="4A4E5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A4E52"/>
                </a:solidFill>
                <a:latin typeface="Calibri"/>
                <a:cs typeface="Calibri"/>
              </a:rPr>
              <a:t>not</a:t>
            </a:r>
            <a:r>
              <a:rPr sz="2400" spc="-50" dirty="0">
                <a:solidFill>
                  <a:srgbClr val="4A4E5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A4E52"/>
                </a:solidFill>
                <a:latin typeface="Calibri"/>
                <a:cs typeface="Calibri"/>
              </a:rPr>
              <a:t>less</a:t>
            </a:r>
            <a:r>
              <a:rPr sz="2400" spc="-55" dirty="0">
                <a:solidFill>
                  <a:srgbClr val="4A4E5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A4E52"/>
                </a:solidFill>
                <a:latin typeface="Calibri"/>
                <a:cs typeface="Calibri"/>
              </a:rPr>
              <a:t>than</a:t>
            </a:r>
            <a:r>
              <a:rPr sz="2400" spc="-65" dirty="0">
                <a:solidFill>
                  <a:srgbClr val="4A4E5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A4E52"/>
                </a:solidFill>
                <a:latin typeface="Calibri"/>
                <a:cs typeface="Calibri"/>
              </a:rPr>
              <a:t>50</a:t>
            </a:r>
            <a:r>
              <a:rPr sz="2400" spc="-55" dirty="0">
                <a:solidFill>
                  <a:srgbClr val="4A4E5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A4E52"/>
                </a:solidFill>
                <a:latin typeface="Calibri"/>
                <a:cs typeface="Calibri"/>
              </a:rPr>
              <a:t>percent</a:t>
            </a:r>
            <a:r>
              <a:rPr sz="2400" spc="-50" dirty="0">
                <a:solidFill>
                  <a:srgbClr val="4A4E5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A4E52"/>
                </a:solidFill>
                <a:latin typeface="Calibri"/>
                <a:cs typeface="Calibri"/>
              </a:rPr>
              <a:t>in</a:t>
            </a:r>
            <a:r>
              <a:rPr sz="2400" spc="-65" dirty="0">
                <a:solidFill>
                  <a:srgbClr val="4A4E5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A4E52"/>
                </a:solidFill>
                <a:latin typeface="Calibri"/>
                <a:cs typeface="Calibri"/>
              </a:rPr>
              <a:t>subgrants</a:t>
            </a:r>
            <a:r>
              <a:rPr sz="2400" spc="-55" dirty="0">
                <a:solidFill>
                  <a:srgbClr val="4A4E5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A4E52"/>
                </a:solidFill>
                <a:latin typeface="Calibri"/>
                <a:cs typeface="Calibri"/>
              </a:rPr>
              <a:t>to</a:t>
            </a:r>
            <a:r>
              <a:rPr sz="2400" spc="-55" dirty="0">
                <a:solidFill>
                  <a:srgbClr val="4A4E52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A4E52"/>
                </a:solidFill>
                <a:latin typeface="Calibri"/>
                <a:cs typeface="Calibri"/>
              </a:rPr>
              <a:t>local 	educational</a:t>
            </a:r>
            <a:r>
              <a:rPr sz="2400" spc="-75" dirty="0">
                <a:solidFill>
                  <a:srgbClr val="4A4E5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A4E52"/>
                </a:solidFill>
                <a:latin typeface="Calibri"/>
                <a:cs typeface="Calibri"/>
              </a:rPr>
              <a:t>agencies.</a:t>
            </a:r>
            <a:r>
              <a:rPr sz="2400" spc="-70" dirty="0">
                <a:solidFill>
                  <a:srgbClr val="4A4E5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A4E52"/>
                </a:solidFill>
                <a:latin typeface="Calibri"/>
                <a:cs typeface="Calibri"/>
              </a:rPr>
              <a:t>States</a:t>
            </a:r>
            <a:r>
              <a:rPr sz="2400" spc="-90" dirty="0">
                <a:solidFill>
                  <a:srgbClr val="4A4E5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A4E52"/>
                </a:solidFill>
                <a:latin typeface="Calibri"/>
                <a:cs typeface="Calibri"/>
              </a:rPr>
              <a:t>may</a:t>
            </a:r>
            <a:r>
              <a:rPr sz="2400" spc="-70" dirty="0">
                <a:solidFill>
                  <a:srgbClr val="4A4E5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A4E52"/>
                </a:solidFill>
                <a:latin typeface="Calibri"/>
                <a:cs typeface="Calibri"/>
              </a:rPr>
              <a:t>reserve</a:t>
            </a:r>
            <a:r>
              <a:rPr sz="2400" spc="-60" dirty="0">
                <a:solidFill>
                  <a:srgbClr val="4A4E5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A4E52"/>
                </a:solidFill>
                <a:latin typeface="Calibri"/>
                <a:cs typeface="Calibri"/>
              </a:rPr>
              <a:t>their</a:t>
            </a:r>
            <a:r>
              <a:rPr sz="2400" spc="-60" dirty="0">
                <a:solidFill>
                  <a:srgbClr val="4A4E5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A4E52"/>
                </a:solidFill>
                <a:latin typeface="Calibri"/>
                <a:cs typeface="Calibri"/>
              </a:rPr>
              <a:t>remaining</a:t>
            </a:r>
            <a:r>
              <a:rPr sz="2400" spc="-80" dirty="0">
                <a:solidFill>
                  <a:srgbClr val="4A4E5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A4E52"/>
                </a:solidFill>
                <a:latin typeface="Calibri"/>
                <a:cs typeface="Calibri"/>
              </a:rPr>
              <a:t>funds</a:t>
            </a:r>
            <a:r>
              <a:rPr sz="2400" spc="-60" dirty="0">
                <a:solidFill>
                  <a:srgbClr val="4A4E5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A4E52"/>
                </a:solidFill>
                <a:latin typeface="Calibri"/>
                <a:cs typeface="Calibri"/>
              </a:rPr>
              <a:t>for</a:t>
            </a:r>
            <a:r>
              <a:rPr sz="2400" spc="-60" dirty="0">
                <a:solidFill>
                  <a:srgbClr val="4A4E52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4A4E52"/>
                </a:solidFill>
                <a:latin typeface="Calibri"/>
                <a:cs typeface="Calibri"/>
              </a:rPr>
              <a:t>State-</a:t>
            </a:r>
            <a:r>
              <a:rPr sz="2400" spc="-10" dirty="0">
                <a:solidFill>
                  <a:srgbClr val="4A4E52"/>
                </a:solidFill>
                <a:latin typeface="Calibri"/>
                <a:cs typeface="Calibri"/>
              </a:rPr>
              <a:t>level 	activities.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648" y="3215199"/>
            <a:ext cx="177800" cy="317055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12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Excellent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 Education</a:t>
            </a:r>
            <a:r>
              <a:rPr sz="12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12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Every</a:t>
            </a:r>
            <a:r>
              <a:rPr sz="12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Student</a:t>
            </a:r>
            <a:r>
              <a:rPr sz="12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Every</a:t>
            </a:r>
            <a:r>
              <a:rPr sz="12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Day</a:t>
            </a:r>
            <a:endParaRPr sz="1200" dirty="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97191" y="6022619"/>
            <a:ext cx="843804" cy="78495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819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800" dirty="0"/>
              <a:t>Eligibility</a:t>
            </a:r>
            <a:r>
              <a:rPr sz="3800" spc="-100" dirty="0"/>
              <a:t> </a:t>
            </a:r>
            <a:r>
              <a:rPr sz="3800" dirty="0"/>
              <a:t>and</a:t>
            </a:r>
            <a:r>
              <a:rPr sz="3800" spc="-90" dirty="0"/>
              <a:t> </a:t>
            </a:r>
            <a:r>
              <a:rPr sz="3800" spc="-10" dirty="0"/>
              <a:t>Grantee</a:t>
            </a:r>
            <a:r>
              <a:rPr sz="3800" spc="-100" dirty="0"/>
              <a:t> </a:t>
            </a:r>
            <a:r>
              <a:rPr sz="3800" dirty="0"/>
              <a:t>Information</a:t>
            </a:r>
            <a:r>
              <a:rPr sz="3800" spc="-125" dirty="0"/>
              <a:t> </a:t>
            </a:r>
            <a:r>
              <a:rPr sz="3800" spc="-10" dirty="0"/>
              <a:t>(cont’d)</a:t>
            </a:r>
            <a:endParaRPr sz="3800" dirty="0"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36987" y="1563065"/>
            <a:ext cx="6837488" cy="4536403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91319" y="1519841"/>
            <a:ext cx="2563184" cy="1600810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5"/>
              </a:lnSpc>
            </a:pPr>
            <a:fld id="{81D60167-4931-47E6-BA6A-407CBD079E47}" type="slidenum">
              <a:rPr spc="-25" dirty="0"/>
              <a:t>23</a:t>
            </a:fld>
            <a:endParaRPr spc="-25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27304" y="0"/>
            <a:ext cx="11283950" cy="2828925"/>
            <a:chOff x="527304" y="0"/>
            <a:chExt cx="11283950" cy="28289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7304" y="0"/>
              <a:ext cx="11283695" cy="282854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58203" y="0"/>
              <a:ext cx="11167745" cy="2743835"/>
            </a:xfrm>
            <a:custGeom>
              <a:avLst/>
              <a:gdLst/>
              <a:ahLst/>
              <a:cxnLst/>
              <a:rect l="l" t="t" r="r" b="b"/>
              <a:pathLst>
                <a:path w="11167745" h="2743835">
                  <a:moveTo>
                    <a:pt x="11167452" y="0"/>
                  </a:moveTo>
                  <a:lnTo>
                    <a:pt x="0" y="0"/>
                  </a:lnTo>
                  <a:lnTo>
                    <a:pt x="0" y="2743288"/>
                  </a:lnTo>
                  <a:lnTo>
                    <a:pt x="11167452" y="2743288"/>
                  </a:lnTo>
                  <a:lnTo>
                    <a:pt x="111674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58203" y="0"/>
            <a:ext cx="11167745" cy="2743835"/>
          </a:xfrm>
          <a:prstGeom prst="rect">
            <a:avLst/>
          </a:prstGeom>
          <a:ln w="9525">
            <a:solidFill>
              <a:srgbClr val="DEDEDE"/>
            </a:solidFill>
          </a:ln>
        </p:spPr>
        <p:txBody>
          <a:bodyPr vert="horz" wrap="square" lIns="0" tIns="23050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814"/>
              </a:spcBef>
            </a:pPr>
            <a:endParaRPr sz="4800" dirty="0">
              <a:latin typeface="Times New Roman"/>
              <a:cs typeface="Times New Roman"/>
            </a:endParaRPr>
          </a:p>
          <a:p>
            <a:pPr marL="648335">
              <a:lnSpc>
                <a:spcPct val="100000"/>
              </a:lnSpc>
            </a:pPr>
            <a:r>
              <a:rPr sz="4800" spc="-10" dirty="0"/>
              <a:t>Awards</a:t>
            </a:r>
            <a:endParaRPr sz="4800" dirty="0"/>
          </a:p>
        </p:txBody>
      </p:sp>
      <p:sp>
        <p:nvSpPr>
          <p:cNvPr id="6" name="object 6"/>
          <p:cNvSpPr/>
          <p:nvPr/>
        </p:nvSpPr>
        <p:spPr>
          <a:xfrm>
            <a:off x="498830" y="1010500"/>
            <a:ext cx="128270" cy="704215"/>
          </a:xfrm>
          <a:custGeom>
            <a:avLst/>
            <a:gdLst/>
            <a:ahLst/>
            <a:cxnLst/>
            <a:rect l="l" t="t" r="r" b="b"/>
            <a:pathLst>
              <a:path w="128270" h="704214">
                <a:moveTo>
                  <a:pt x="128015" y="0"/>
                </a:moveTo>
                <a:lnTo>
                  <a:pt x="0" y="0"/>
                </a:lnTo>
                <a:lnTo>
                  <a:pt x="0" y="704088"/>
                </a:lnTo>
                <a:lnTo>
                  <a:pt x="128015" y="704088"/>
                </a:lnTo>
                <a:lnTo>
                  <a:pt x="128015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1109219" y="3732236"/>
          <a:ext cx="10169522" cy="17481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551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66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66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466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745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39520">
                <a:tc>
                  <a:txBody>
                    <a:bodyPr/>
                    <a:lstStyle/>
                    <a:p>
                      <a:pPr marL="91440">
                        <a:lnSpc>
                          <a:spcPts val="3260"/>
                        </a:lnSpc>
                      </a:pPr>
                      <a:r>
                        <a:rPr sz="2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Awards</a:t>
                      </a:r>
                      <a:r>
                        <a:rPr sz="2800" b="1" spc="-1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</a:t>
                      </a:r>
                      <a:endParaRPr sz="2800" dirty="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2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States</a:t>
                      </a:r>
                      <a:endParaRPr sz="2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3375"/>
                        </a:lnSpc>
                      </a:pPr>
                      <a:r>
                        <a:rPr sz="2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Fiscal</a:t>
                      </a:r>
                      <a:r>
                        <a:rPr sz="2900" b="1" spc="-8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9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Year</a:t>
                      </a:r>
                      <a:endParaRPr sz="2900" dirty="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9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2021</a:t>
                      </a:r>
                      <a:endParaRPr sz="29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3375"/>
                        </a:lnSpc>
                      </a:pPr>
                      <a:r>
                        <a:rPr sz="2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Fiscal</a:t>
                      </a:r>
                      <a:r>
                        <a:rPr sz="2900" b="1" spc="-8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9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Year</a:t>
                      </a:r>
                      <a:endParaRPr sz="2900" dirty="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9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2022</a:t>
                      </a:r>
                      <a:endParaRPr sz="29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3375"/>
                        </a:lnSpc>
                      </a:pPr>
                      <a:r>
                        <a:rPr sz="2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Fiscal</a:t>
                      </a:r>
                      <a:r>
                        <a:rPr sz="2900" b="1" spc="-8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9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Year</a:t>
                      </a:r>
                      <a:endParaRPr sz="2900" dirty="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9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2023</a:t>
                      </a:r>
                      <a:endParaRPr sz="29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3375"/>
                        </a:lnSpc>
                      </a:pPr>
                      <a:r>
                        <a:rPr sz="2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Fiscal</a:t>
                      </a:r>
                      <a:r>
                        <a:rPr sz="2900" b="1" spc="-8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9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Year</a:t>
                      </a:r>
                      <a:endParaRPr sz="2900" dirty="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9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2024</a:t>
                      </a:r>
                      <a:endParaRPr sz="29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634">
                <a:tc>
                  <a:txBody>
                    <a:bodyPr/>
                    <a:lstStyle/>
                    <a:p>
                      <a:pPr marL="91440">
                        <a:lnSpc>
                          <a:spcPts val="3375"/>
                        </a:lnSpc>
                      </a:pPr>
                      <a:r>
                        <a:rPr sz="2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Alaska</a:t>
                      </a:r>
                      <a:endParaRPr sz="29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3375"/>
                        </a:lnSpc>
                      </a:pPr>
                      <a:r>
                        <a:rPr sz="2900" spc="-10" dirty="0">
                          <a:latin typeface="Calibri"/>
                          <a:cs typeface="Calibri"/>
                        </a:rPr>
                        <a:t>$300,845</a:t>
                      </a:r>
                      <a:endParaRPr sz="29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ts val="3375"/>
                        </a:lnSpc>
                      </a:pPr>
                      <a:r>
                        <a:rPr sz="2900" spc="-10" dirty="0">
                          <a:latin typeface="Calibri"/>
                          <a:cs typeface="Calibri"/>
                        </a:rPr>
                        <a:t>$323,811</a:t>
                      </a:r>
                      <a:endParaRPr sz="29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3375"/>
                        </a:lnSpc>
                      </a:pPr>
                      <a:r>
                        <a:rPr sz="2900" spc="-10" dirty="0">
                          <a:latin typeface="Calibri"/>
                          <a:cs typeface="Calibri"/>
                        </a:rPr>
                        <a:t>$372,689</a:t>
                      </a:r>
                      <a:endParaRPr sz="29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ts val="3375"/>
                        </a:lnSpc>
                      </a:pPr>
                      <a:r>
                        <a:rPr sz="2900" spc="-10" dirty="0">
                          <a:latin typeface="Calibri"/>
                          <a:cs typeface="Calibri"/>
                        </a:rPr>
                        <a:t>$368,645</a:t>
                      </a:r>
                      <a:endParaRPr sz="29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648" y="3215199"/>
            <a:ext cx="177800" cy="317055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12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Excellent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 Education</a:t>
            </a:r>
            <a:r>
              <a:rPr sz="12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12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Every</a:t>
            </a:r>
            <a:r>
              <a:rPr sz="12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Student</a:t>
            </a:r>
            <a:r>
              <a:rPr sz="12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Every</a:t>
            </a:r>
            <a:r>
              <a:rPr sz="12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Day</a:t>
            </a:r>
            <a:endParaRPr sz="1200" dirty="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97191" y="6022619"/>
            <a:ext cx="843804" cy="78495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73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" dirty="0"/>
              <a:t>Authorized</a:t>
            </a:r>
            <a:r>
              <a:rPr sz="3600" spc="-110" dirty="0"/>
              <a:t> </a:t>
            </a:r>
            <a:r>
              <a:rPr sz="3600" spc="-10" dirty="0"/>
              <a:t>Activities</a:t>
            </a:r>
            <a:endParaRPr sz="3600"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5"/>
              </a:lnSpc>
            </a:pPr>
            <a:fld id="{81D60167-4931-47E6-BA6A-407CBD079E47}" type="slidenum">
              <a:rPr spc="-25" dirty="0"/>
              <a:t>25</a:t>
            </a:fld>
            <a:endParaRPr spc="-25" dirty="0"/>
          </a:p>
        </p:txBody>
      </p:sp>
      <p:sp>
        <p:nvSpPr>
          <p:cNvPr id="5" name="object 5"/>
          <p:cNvSpPr txBox="1"/>
          <p:nvPr/>
        </p:nvSpPr>
        <p:spPr>
          <a:xfrm>
            <a:off x="916939" y="1331696"/>
            <a:ext cx="10344150" cy="486283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05459">
              <a:lnSpc>
                <a:spcPts val="2380"/>
              </a:lnSpc>
              <a:spcBef>
                <a:spcPts val="390"/>
              </a:spcBef>
            </a:pPr>
            <a:r>
              <a:rPr sz="2200" dirty="0">
                <a:latin typeface="Calibri"/>
                <a:cs typeface="Calibri"/>
              </a:rPr>
              <a:t>A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local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educational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agency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may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use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funds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awarded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under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this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section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for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activities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that </a:t>
            </a:r>
            <a:r>
              <a:rPr sz="2200" dirty="0">
                <a:latin typeface="Calibri"/>
                <a:cs typeface="Calibri"/>
              </a:rPr>
              <a:t>carry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out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purpose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of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this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part,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including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following:</a:t>
            </a:r>
            <a:endParaRPr sz="2200" dirty="0">
              <a:latin typeface="Calibri"/>
              <a:cs typeface="Calibri"/>
            </a:endParaRPr>
          </a:p>
          <a:p>
            <a:pPr marL="12700" marR="103505" indent="320040">
              <a:lnSpc>
                <a:spcPct val="100000"/>
              </a:lnSpc>
              <a:spcBef>
                <a:spcPts val="2255"/>
              </a:spcBef>
              <a:buAutoNum type="arabicParenBoth"/>
              <a:tabLst>
                <a:tab pos="332740" algn="l"/>
              </a:tabLst>
            </a:pPr>
            <a:r>
              <a:rPr sz="1900" dirty="0">
                <a:latin typeface="Calibri"/>
                <a:cs typeface="Calibri"/>
              </a:rPr>
              <a:t>The</a:t>
            </a:r>
            <a:r>
              <a:rPr sz="1900" spc="-4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provision</a:t>
            </a:r>
            <a:r>
              <a:rPr sz="1900" spc="-2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of</a:t>
            </a:r>
            <a:r>
              <a:rPr sz="1900" spc="-5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tutoring,</a:t>
            </a:r>
            <a:r>
              <a:rPr sz="1900" spc="-2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supplemental</a:t>
            </a:r>
            <a:r>
              <a:rPr sz="1900" spc="-3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instruction,</a:t>
            </a:r>
            <a:r>
              <a:rPr sz="1900" spc="-3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and</a:t>
            </a:r>
            <a:r>
              <a:rPr sz="1900" spc="-4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enriched</a:t>
            </a:r>
            <a:r>
              <a:rPr sz="1900" spc="-4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educational</a:t>
            </a:r>
            <a:r>
              <a:rPr sz="1900" spc="-4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services</a:t>
            </a:r>
            <a:r>
              <a:rPr sz="1900" spc="-4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that</a:t>
            </a:r>
            <a:r>
              <a:rPr sz="1900" spc="-5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are</a:t>
            </a:r>
            <a:r>
              <a:rPr sz="1900" spc="-5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linked </a:t>
            </a:r>
            <a:r>
              <a:rPr sz="1900" dirty="0">
                <a:latin typeface="Calibri"/>
                <a:cs typeface="Calibri"/>
              </a:rPr>
              <a:t>to</a:t>
            </a:r>
            <a:r>
              <a:rPr sz="1900" spc="-6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the</a:t>
            </a:r>
            <a:r>
              <a:rPr sz="1900" spc="-5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achievement</a:t>
            </a:r>
            <a:r>
              <a:rPr sz="1900" spc="-3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of</a:t>
            </a:r>
            <a:r>
              <a:rPr sz="1900" spc="-5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the</a:t>
            </a:r>
            <a:r>
              <a:rPr sz="1900" spc="-5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same</a:t>
            </a:r>
            <a:r>
              <a:rPr sz="1900" spc="-6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challenging</a:t>
            </a:r>
            <a:r>
              <a:rPr sz="1900" spc="-1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State</a:t>
            </a:r>
            <a:r>
              <a:rPr sz="1900" spc="-5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academic</a:t>
            </a:r>
            <a:r>
              <a:rPr sz="1900" spc="-6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standards</a:t>
            </a:r>
            <a:r>
              <a:rPr sz="1900" spc="-5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as</a:t>
            </a:r>
            <a:r>
              <a:rPr sz="1900" spc="-6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the</a:t>
            </a:r>
            <a:r>
              <a:rPr sz="1900" spc="-5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State</a:t>
            </a:r>
            <a:r>
              <a:rPr sz="1900" spc="-5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establishes</a:t>
            </a:r>
            <a:r>
              <a:rPr sz="1900" spc="-5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for</a:t>
            </a:r>
            <a:r>
              <a:rPr sz="1900" spc="-7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other </a:t>
            </a:r>
            <a:r>
              <a:rPr sz="1900" dirty="0">
                <a:latin typeface="Calibri"/>
                <a:cs typeface="Calibri"/>
              </a:rPr>
              <a:t>children</a:t>
            </a:r>
            <a:r>
              <a:rPr sz="1900" spc="-6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and</a:t>
            </a:r>
            <a:r>
              <a:rPr sz="1900" spc="-6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youths.</a:t>
            </a:r>
            <a:endParaRPr sz="1900" dirty="0">
              <a:latin typeface="Calibri"/>
              <a:cs typeface="Calibri"/>
            </a:endParaRPr>
          </a:p>
          <a:p>
            <a:pPr marL="12700" marR="260985" indent="320040">
              <a:lnSpc>
                <a:spcPct val="100000"/>
              </a:lnSpc>
              <a:spcBef>
                <a:spcPts val="2280"/>
              </a:spcBef>
              <a:buAutoNum type="arabicParenBoth"/>
              <a:tabLst>
                <a:tab pos="332740" algn="l"/>
              </a:tabLst>
            </a:pPr>
            <a:r>
              <a:rPr sz="1900" dirty="0">
                <a:latin typeface="Calibri"/>
                <a:cs typeface="Calibri"/>
              </a:rPr>
              <a:t>The</a:t>
            </a:r>
            <a:r>
              <a:rPr sz="1900" spc="-4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provision</a:t>
            </a:r>
            <a:r>
              <a:rPr sz="1900" spc="-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of</a:t>
            </a:r>
            <a:r>
              <a:rPr sz="1900" spc="-4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expedited</a:t>
            </a:r>
            <a:r>
              <a:rPr sz="1900" spc="-1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evaluations</a:t>
            </a:r>
            <a:r>
              <a:rPr sz="1900" spc="-2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of</a:t>
            </a:r>
            <a:r>
              <a:rPr sz="1900" spc="-5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the</a:t>
            </a:r>
            <a:r>
              <a:rPr sz="1900" spc="-3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strengths</a:t>
            </a:r>
            <a:r>
              <a:rPr sz="1900" spc="-2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and</a:t>
            </a:r>
            <a:r>
              <a:rPr sz="1900" spc="-4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needs</a:t>
            </a:r>
            <a:r>
              <a:rPr sz="1900" spc="-3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of</a:t>
            </a:r>
            <a:r>
              <a:rPr sz="1900" spc="-5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homeless</a:t>
            </a:r>
            <a:r>
              <a:rPr sz="1900" spc="-3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children</a:t>
            </a:r>
            <a:r>
              <a:rPr sz="1900" spc="-2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and</a:t>
            </a:r>
            <a:r>
              <a:rPr sz="1900" spc="-4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youths, </a:t>
            </a:r>
            <a:r>
              <a:rPr sz="1900" dirty="0">
                <a:latin typeface="Calibri"/>
                <a:cs typeface="Calibri"/>
              </a:rPr>
              <a:t>including</a:t>
            </a:r>
            <a:r>
              <a:rPr sz="1900" spc="-3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needs</a:t>
            </a:r>
            <a:r>
              <a:rPr sz="1900" spc="-4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and</a:t>
            </a:r>
            <a:r>
              <a:rPr sz="1900" spc="-5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eligibility</a:t>
            </a:r>
            <a:r>
              <a:rPr sz="1900" spc="-1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for</a:t>
            </a:r>
            <a:r>
              <a:rPr sz="1900" spc="-5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programs</a:t>
            </a:r>
            <a:r>
              <a:rPr sz="1900" spc="-4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and</a:t>
            </a:r>
            <a:r>
              <a:rPr sz="1900" spc="-5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services</a:t>
            </a:r>
            <a:r>
              <a:rPr sz="1900" spc="-4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(such</a:t>
            </a:r>
            <a:r>
              <a:rPr sz="1900" spc="-6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as</a:t>
            </a:r>
            <a:r>
              <a:rPr sz="1900" spc="-6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educational</a:t>
            </a:r>
            <a:r>
              <a:rPr sz="1900" spc="-4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programs</a:t>
            </a:r>
            <a:r>
              <a:rPr sz="1900" spc="-4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for</a:t>
            </a:r>
            <a:r>
              <a:rPr sz="1900" spc="-7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gifted</a:t>
            </a:r>
            <a:r>
              <a:rPr sz="1900" spc="-30" dirty="0">
                <a:latin typeface="Calibri"/>
                <a:cs typeface="Calibri"/>
              </a:rPr>
              <a:t> </a:t>
            </a:r>
            <a:r>
              <a:rPr sz="1900" spc="-25" dirty="0">
                <a:latin typeface="Calibri"/>
                <a:cs typeface="Calibri"/>
              </a:rPr>
              <a:t>and </a:t>
            </a:r>
            <a:r>
              <a:rPr sz="1900" spc="-10" dirty="0">
                <a:latin typeface="Calibri"/>
                <a:cs typeface="Calibri"/>
              </a:rPr>
              <a:t>talented</a:t>
            </a:r>
            <a:r>
              <a:rPr sz="1900" spc="-5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students,</a:t>
            </a:r>
            <a:r>
              <a:rPr sz="1900" spc="-7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children</a:t>
            </a:r>
            <a:r>
              <a:rPr sz="1900" spc="-5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with</a:t>
            </a:r>
            <a:r>
              <a:rPr sz="1900" spc="-5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disabilities,</a:t>
            </a:r>
            <a:r>
              <a:rPr sz="1900" spc="-3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and</a:t>
            </a:r>
            <a:r>
              <a:rPr sz="1900" spc="-6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English</a:t>
            </a:r>
            <a:r>
              <a:rPr sz="1900" spc="-5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learners,</a:t>
            </a:r>
            <a:r>
              <a:rPr sz="1900" spc="-5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services</a:t>
            </a:r>
            <a:r>
              <a:rPr sz="1900" spc="-5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provided</a:t>
            </a:r>
            <a:r>
              <a:rPr sz="1900" spc="-3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under</a:t>
            </a:r>
            <a:r>
              <a:rPr sz="1900" spc="-5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title</a:t>
            </a:r>
            <a:r>
              <a:rPr sz="1900" spc="-5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I</a:t>
            </a:r>
            <a:r>
              <a:rPr sz="1900" spc="-7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of</a:t>
            </a:r>
            <a:r>
              <a:rPr sz="1900" spc="-75" dirty="0">
                <a:latin typeface="Calibri"/>
                <a:cs typeface="Calibri"/>
              </a:rPr>
              <a:t> </a:t>
            </a:r>
            <a:r>
              <a:rPr sz="1900" spc="-25" dirty="0">
                <a:latin typeface="Calibri"/>
                <a:cs typeface="Calibri"/>
              </a:rPr>
              <a:t>the </a:t>
            </a:r>
            <a:r>
              <a:rPr sz="1900" dirty="0">
                <a:latin typeface="Calibri"/>
                <a:cs typeface="Calibri"/>
              </a:rPr>
              <a:t>Elementary</a:t>
            </a:r>
            <a:r>
              <a:rPr sz="1900" spc="-4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and</a:t>
            </a:r>
            <a:r>
              <a:rPr sz="1900" spc="-5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Secondary</a:t>
            </a:r>
            <a:r>
              <a:rPr sz="1900" spc="-4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Education</a:t>
            </a:r>
            <a:r>
              <a:rPr sz="1900" spc="-5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Act</a:t>
            </a:r>
            <a:r>
              <a:rPr sz="1900" spc="-5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of</a:t>
            </a:r>
            <a:r>
              <a:rPr sz="1900" spc="-4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1965</a:t>
            </a:r>
            <a:r>
              <a:rPr sz="1900" spc="-5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[20</a:t>
            </a:r>
            <a:r>
              <a:rPr sz="1900" spc="-4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U.S.C.</a:t>
            </a:r>
            <a:r>
              <a:rPr sz="1900" spc="-4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6301</a:t>
            </a:r>
            <a:r>
              <a:rPr sz="1900" spc="-5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et</a:t>
            </a:r>
            <a:r>
              <a:rPr sz="1900" spc="-4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seq.]</a:t>
            </a:r>
            <a:r>
              <a:rPr sz="1900" spc="-5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or</a:t>
            </a:r>
            <a:r>
              <a:rPr sz="1900" spc="-4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similar</a:t>
            </a:r>
            <a:r>
              <a:rPr sz="1900" spc="-5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State</a:t>
            </a:r>
            <a:r>
              <a:rPr sz="1900" spc="-4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or</a:t>
            </a:r>
            <a:r>
              <a:rPr sz="1900" spc="-4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local programs,</a:t>
            </a:r>
            <a:r>
              <a:rPr sz="1900" spc="-4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programs</a:t>
            </a:r>
            <a:r>
              <a:rPr sz="1900" spc="-4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in</a:t>
            </a:r>
            <a:r>
              <a:rPr sz="1900" spc="-5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career</a:t>
            </a:r>
            <a:r>
              <a:rPr sz="1900" spc="-5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and</a:t>
            </a:r>
            <a:r>
              <a:rPr sz="1900" spc="-5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technical</a:t>
            </a:r>
            <a:r>
              <a:rPr sz="1900" spc="-5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education,</a:t>
            </a:r>
            <a:r>
              <a:rPr sz="1900" spc="-5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and</a:t>
            </a:r>
            <a:r>
              <a:rPr sz="1900" spc="-5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school</a:t>
            </a:r>
            <a:r>
              <a:rPr sz="1900" spc="-6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nutrition</a:t>
            </a:r>
            <a:r>
              <a:rPr sz="1900" spc="-3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programs).</a:t>
            </a:r>
            <a:endParaRPr sz="1900" dirty="0">
              <a:latin typeface="Calibri"/>
              <a:cs typeface="Calibri"/>
            </a:endParaRPr>
          </a:p>
          <a:p>
            <a:pPr marL="12700" marR="5080" indent="320040">
              <a:lnSpc>
                <a:spcPts val="2050"/>
              </a:lnSpc>
              <a:spcBef>
                <a:spcPts val="2090"/>
              </a:spcBef>
              <a:buAutoNum type="arabicParenBoth"/>
              <a:tabLst>
                <a:tab pos="332740" algn="l"/>
              </a:tabLst>
            </a:pPr>
            <a:r>
              <a:rPr sz="1900" spc="-10" dirty="0">
                <a:latin typeface="Calibri"/>
                <a:cs typeface="Calibri"/>
              </a:rPr>
              <a:t>Professional</a:t>
            </a:r>
            <a:r>
              <a:rPr sz="1900" spc="-3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development</a:t>
            </a:r>
            <a:r>
              <a:rPr sz="1900" spc="-2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and</a:t>
            </a:r>
            <a:r>
              <a:rPr sz="1900" spc="-4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other</a:t>
            </a:r>
            <a:r>
              <a:rPr sz="1900" spc="-4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activities</a:t>
            </a:r>
            <a:r>
              <a:rPr sz="1900" spc="-3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for</a:t>
            </a:r>
            <a:r>
              <a:rPr sz="1900" spc="-6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educators</a:t>
            </a:r>
            <a:r>
              <a:rPr sz="1900" spc="-4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and</a:t>
            </a:r>
            <a:r>
              <a:rPr sz="1900" spc="-4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specialized</a:t>
            </a:r>
            <a:r>
              <a:rPr sz="1900" spc="-3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instructional</a:t>
            </a:r>
            <a:r>
              <a:rPr sz="1900" spc="-3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support </a:t>
            </a:r>
            <a:r>
              <a:rPr sz="1900" dirty="0">
                <a:latin typeface="Calibri"/>
                <a:cs typeface="Calibri"/>
              </a:rPr>
              <a:t>personnel</a:t>
            </a:r>
            <a:r>
              <a:rPr sz="1900" spc="-5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that</a:t>
            </a:r>
            <a:r>
              <a:rPr sz="1900" spc="-6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are</a:t>
            </a:r>
            <a:r>
              <a:rPr sz="1900" spc="-5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designed</a:t>
            </a:r>
            <a:r>
              <a:rPr sz="1900" spc="-3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to</a:t>
            </a:r>
            <a:r>
              <a:rPr sz="1900" spc="-6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heighten</a:t>
            </a:r>
            <a:r>
              <a:rPr sz="1900" spc="-3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the</a:t>
            </a:r>
            <a:r>
              <a:rPr sz="1900" spc="-5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understanding</a:t>
            </a:r>
            <a:r>
              <a:rPr sz="1900" spc="-2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and</a:t>
            </a:r>
            <a:r>
              <a:rPr sz="1900" spc="-5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sensitivity</a:t>
            </a:r>
            <a:r>
              <a:rPr sz="1900" spc="-4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of</a:t>
            </a:r>
            <a:r>
              <a:rPr sz="1900" spc="-6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such</a:t>
            </a:r>
            <a:r>
              <a:rPr sz="1900" spc="-7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personnel</a:t>
            </a:r>
            <a:r>
              <a:rPr sz="1900" spc="-5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to</a:t>
            </a:r>
            <a:r>
              <a:rPr sz="1900" spc="-5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the</a:t>
            </a:r>
            <a:r>
              <a:rPr sz="1900" spc="-5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needs </a:t>
            </a:r>
            <a:r>
              <a:rPr sz="1900" dirty="0">
                <a:latin typeface="Calibri"/>
                <a:cs typeface="Calibri"/>
              </a:rPr>
              <a:t>of</a:t>
            </a:r>
            <a:r>
              <a:rPr sz="1900" spc="-5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homeless</a:t>
            </a:r>
            <a:r>
              <a:rPr sz="1900" spc="-6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children</a:t>
            </a:r>
            <a:r>
              <a:rPr sz="1900" spc="-3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and</a:t>
            </a:r>
            <a:r>
              <a:rPr sz="1900" spc="-4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youths,</a:t>
            </a:r>
            <a:r>
              <a:rPr sz="1900" spc="-4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the</a:t>
            </a:r>
            <a:r>
              <a:rPr sz="1900" spc="-5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rights</a:t>
            </a:r>
            <a:r>
              <a:rPr sz="1900" spc="-4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of</a:t>
            </a:r>
            <a:r>
              <a:rPr sz="1900" spc="-4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such</a:t>
            </a:r>
            <a:r>
              <a:rPr sz="1900" spc="-6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children</a:t>
            </a:r>
            <a:r>
              <a:rPr sz="1900" spc="-4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and</a:t>
            </a:r>
            <a:r>
              <a:rPr sz="1900" spc="-5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youths</a:t>
            </a:r>
            <a:r>
              <a:rPr sz="1900" spc="-4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under</a:t>
            </a:r>
            <a:r>
              <a:rPr sz="1900" spc="-4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this</a:t>
            </a:r>
            <a:r>
              <a:rPr sz="1900" spc="-4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part,</a:t>
            </a:r>
            <a:r>
              <a:rPr sz="1900" spc="-4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and</a:t>
            </a:r>
            <a:r>
              <a:rPr sz="1900" spc="-5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the</a:t>
            </a:r>
            <a:r>
              <a:rPr sz="1900" spc="-4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specific educational</a:t>
            </a:r>
            <a:r>
              <a:rPr sz="1900" spc="-3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needs</a:t>
            </a:r>
            <a:r>
              <a:rPr sz="1900" spc="-3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of</a:t>
            </a:r>
            <a:r>
              <a:rPr sz="1900" spc="-5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runaway</a:t>
            </a:r>
            <a:r>
              <a:rPr sz="1900" spc="-2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and</a:t>
            </a:r>
            <a:r>
              <a:rPr sz="1900" spc="-3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homeless</a:t>
            </a:r>
            <a:r>
              <a:rPr sz="1900" spc="-4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youths.</a:t>
            </a:r>
            <a:endParaRPr sz="19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648" y="3215199"/>
            <a:ext cx="177800" cy="317055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12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Excellent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 Education</a:t>
            </a:r>
            <a:r>
              <a:rPr sz="12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12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Every</a:t>
            </a:r>
            <a:r>
              <a:rPr sz="12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Student</a:t>
            </a:r>
            <a:r>
              <a:rPr sz="12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Every</a:t>
            </a:r>
            <a:r>
              <a:rPr sz="12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Day</a:t>
            </a:r>
            <a:endParaRPr sz="1200" dirty="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97191" y="6022619"/>
            <a:ext cx="843804" cy="78495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73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" dirty="0"/>
              <a:t>Authorized</a:t>
            </a:r>
            <a:r>
              <a:rPr sz="3600" spc="-105" dirty="0"/>
              <a:t> </a:t>
            </a:r>
            <a:r>
              <a:rPr sz="3600" dirty="0"/>
              <a:t>Activities</a:t>
            </a:r>
            <a:r>
              <a:rPr sz="3600" spc="-110" dirty="0"/>
              <a:t> </a:t>
            </a:r>
            <a:r>
              <a:rPr sz="3600" spc="-10" dirty="0"/>
              <a:t>(cont’d)</a:t>
            </a:r>
            <a:endParaRPr sz="3600"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5"/>
              </a:lnSpc>
            </a:pPr>
            <a:fld id="{81D60167-4931-47E6-BA6A-407CBD079E47}" type="slidenum">
              <a:rPr spc="-25" dirty="0"/>
              <a:t>26</a:t>
            </a:fld>
            <a:endParaRPr spc="-25" dirty="0"/>
          </a:p>
        </p:txBody>
      </p:sp>
      <p:sp>
        <p:nvSpPr>
          <p:cNvPr id="5" name="object 5"/>
          <p:cNvSpPr txBox="1"/>
          <p:nvPr/>
        </p:nvSpPr>
        <p:spPr>
          <a:xfrm>
            <a:off x="916939" y="1455235"/>
            <a:ext cx="10178415" cy="450088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10795">
              <a:lnSpc>
                <a:spcPts val="2590"/>
              </a:lnSpc>
              <a:spcBef>
                <a:spcPts val="425"/>
              </a:spcBef>
            </a:pPr>
            <a:r>
              <a:rPr sz="2400" dirty="0">
                <a:latin typeface="Calibri"/>
                <a:cs typeface="Calibri"/>
              </a:rPr>
              <a:t>A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local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educational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agency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may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use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funds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awarded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under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this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section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for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activities </a:t>
            </a:r>
            <a:r>
              <a:rPr sz="2400" dirty="0">
                <a:latin typeface="Calibri"/>
                <a:cs typeface="Calibri"/>
              </a:rPr>
              <a:t>that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carry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out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purpose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this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part,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including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following:</a:t>
            </a:r>
            <a:endParaRPr sz="2400" dirty="0">
              <a:latin typeface="Calibri"/>
              <a:cs typeface="Calibri"/>
            </a:endParaRPr>
          </a:p>
          <a:p>
            <a:pPr marL="12700" marR="242570" indent="320040">
              <a:lnSpc>
                <a:spcPts val="2050"/>
              </a:lnSpc>
              <a:spcBef>
                <a:spcPts val="2080"/>
              </a:spcBef>
              <a:buAutoNum type="arabicParenBoth" startAt="4"/>
              <a:tabLst>
                <a:tab pos="332740" algn="l"/>
              </a:tabLst>
            </a:pPr>
            <a:r>
              <a:rPr sz="1900" dirty="0">
                <a:latin typeface="Calibri"/>
                <a:cs typeface="Calibri"/>
              </a:rPr>
              <a:t>The</a:t>
            </a:r>
            <a:r>
              <a:rPr sz="1900" spc="-5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provision</a:t>
            </a:r>
            <a:r>
              <a:rPr sz="1900" spc="-2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of</a:t>
            </a:r>
            <a:r>
              <a:rPr sz="1900" spc="-55" dirty="0">
                <a:latin typeface="Calibri"/>
                <a:cs typeface="Calibri"/>
              </a:rPr>
              <a:t> </a:t>
            </a:r>
            <a:r>
              <a:rPr sz="1900" spc="-20" dirty="0">
                <a:latin typeface="Calibri"/>
                <a:cs typeface="Calibri"/>
              </a:rPr>
              <a:t>referral</a:t>
            </a:r>
            <a:r>
              <a:rPr sz="1900" spc="-6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services</a:t>
            </a:r>
            <a:r>
              <a:rPr sz="1900" spc="-4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to</a:t>
            </a:r>
            <a:r>
              <a:rPr sz="1900" spc="-6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homeless</a:t>
            </a:r>
            <a:r>
              <a:rPr sz="1900" spc="-5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children</a:t>
            </a:r>
            <a:r>
              <a:rPr sz="1900" spc="-4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and</a:t>
            </a:r>
            <a:r>
              <a:rPr sz="1900" spc="-5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youths</a:t>
            </a:r>
            <a:r>
              <a:rPr sz="1900" spc="-5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for</a:t>
            </a:r>
            <a:r>
              <a:rPr sz="1900" spc="-5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medical,</a:t>
            </a:r>
            <a:r>
              <a:rPr sz="1900" spc="-5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dental,</a:t>
            </a:r>
            <a:r>
              <a:rPr sz="1900" spc="-5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mental,</a:t>
            </a:r>
            <a:r>
              <a:rPr sz="1900" spc="-60" dirty="0">
                <a:latin typeface="Calibri"/>
                <a:cs typeface="Calibri"/>
              </a:rPr>
              <a:t> </a:t>
            </a:r>
            <a:r>
              <a:rPr sz="1900" spc="-25" dirty="0">
                <a:latin typeface="Calibri"/>
                <a:cs typeface="Calibri"/>
              </a:rPr>
              <a:t>and </a:t>
            </a:r>
            <a:r>
              <a:rPr sz="1900" dirty="0">
                <a:latin typeface="Calibri"/>
                <a:cs typeface="Calibri"/>
              </a:rPr>
              <a:t>other</a:t>
            </a:r>
            <a:r>
              <a:rPr sz="1900" spc="-4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health</a:t>
            </a:r>
            <a:r>
              <a:rPr sz="1900" spc="-5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services.</a:t>
            </a:r>
            <a:endParaRPr sz="1900" dirty="0">
              <a:latin typeface="Calibri"/>
              <a:cs typeface="Calibri"/>
            </a:endParaRPr>
          </a:p>
          <a:p>
            <a:pPr marL="12700" marR="408305" indent="320040">
              <a:lnSpc>
                <a:spcPts val="2050"/>
              </a:lnSpc>
              <a:spcBef>
                <a:spcPts val="2060"/>
              </a:spcBef>
              <a:buAutoNum type="arabicParenBoth" startAt="4"/>
              <a:tabLst>
                <a:tab pos="332740" algn="l"/>
              </a:tabLst>
            </a:pPr>
            <a:r>
              <a:rPr sz="1900" dirty="0">
                <a:latin typeface="Calibri"/>
                <a:cs typeface="Calibri"/>
              </a:rPr>
              <a:t>The</a:t>
            </a:r>
            <a:r>
              <a:rPr sz="1900" spc="-4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provision </a:t>
            </a:r>
            <a:r>
              <a:rPr sz="1900" dirty="0">
                <a:latin typeface="Calibri"/>
                <a:cs typeface="Calibri"/>
              </a:rPr>
              <a:t>of</a:t>
            </a:r>
            <a:r>
              <a:rPr sz="1900" spc="-5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assistance</a:t>
            </a:r>
            <a:r>
              <a:rPr sz="1900" spc="-5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to</a:t>
            </a:r>
            <a:r>
              <a:rPr sz="1900" spc="-5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defray</a:t>
            </a:r>
            <a:r>
              <a:rPr sz="1900" spc="-4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the</a:t>
            </a:r>
            <a:r>
              <a:rPr sz="1900" spc="-4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excess</a:t>
            </a:r>
            <a:r>
              <a:rPr sz="1900" spc="-5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cost</a:t>
            </a:r>
            <a:r>
              <a:rPr sz="1900" spc="-5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of</a:t>
            </a:r>
            <a:r>
              <a:rPr sz="1900" spc="-6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transportation</a:t>
            </a:r>
            <a:r>
              <a:rPr sz="1900" spc="-2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for</a:t>
            </a:r>
            <a:r>
              <a:rPr sz="1900" spc="-6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students</a:t>
            </a:r>
            <a:r>
              <a:rPr sz="1900" spc="-4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under</a:t>
            </a:r>
            <a:r>
              <a:rPr sz="1900" spc="-3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section 11432(g)(4)(A)</a:t>
            </a:r>
            <a:r>
              <a:rPr sz="1900" spc="-4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of</a:t>
            </a:r>
            <a:r>
              <a:rPr sz="1900" spc="-7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this</a:t>
            </a:r>
            <a:r>
              <a:rPr sz="1900" spc="-5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title,</a:t>
            </a:r>
            <a:r>
              <a:rPr sz="1900" spc="-5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not</a:t>
            </a:r>
            <a:r>
              <a:rPr sz="1900" spc="-5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otherwise</a:t>
            </a:r>
            <a:r>
              <a:rPr sz="1900" spc="-4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provided</a:t>
            </a:r>
            <a:r>
              <a:rPr sz="1900" spc="-3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through</a:t>
            </a:r>
            <a:r>
              <a:rPr sz="1900" spc="-3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Federal,</a:t>
            </a:r>
            <a:r>
              <a:rPr sz="1900" spc="-5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State,</a:t>
            </a:r>
            <a:r>
              <a:rPr sz="1900" spc="-6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or</a:t>
            </a:r>
            <a:r>
              <a:rPr sz="1900" spc="-5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local</a:t>
            </a:r>
            <a:r>
              <a:rPr sz="1900" spc="-6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funding,</a:t>
            </a:r>
            <a:r>
              <a:rPr sz="1900" spc="-3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where </a:t>
            </a:r>
            <a:r>
              <a:rPr sz="1900" dirty="0">
                <a:latin typeface="Calibri"/>
                <a:cs typeface="Calibri"/>
              </a:rPr>
              <a:t>necessary</a:t>
            </a:r>
            <a:r>
              <a:rPr sz="1900" spc="-6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to</a:t>
            </a:r>
            <a:r>
              <a:rPr sz="1900" spc="-6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enable</a:t>
            </a:r>
            <a:r>
              <a:rPr sz="1900" spc="-4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students</a:t>
            </a:r>
            <a:r>
              <a:rPr sz="1900" spc="-6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to</a:t>
            </a:r>
            <a:r>
              <a:rPr sz="1900" spc="-5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attend</a:t>
            </a:r>
            <a:r>
              <a:rPr sz="1900" spc="-5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the</a:t>
            </a:r>
            <a:r>
              <a:rPr sz="1900" spc="-5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school</a:t>
            </a:r>
            <a:r>
              <a:rPr sz="1900" spc="-6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selected</a:t>
            </a:r>
            <a:r>
              <a:rPr sz="1900" spc="-5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under</a:t>
            </a:r>
            <a:r>
              <a:rPr sz="1900" spc="-4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section</a:t>
            </a:r>
            <a:r>
              <a:rPr sz="1900" spc="-5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11432(g)(3)</a:t>
            </a:r>
            <a:r>
              <a:rPr sz="1900" spc="-4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of</a:t>
            </a:r>
            <a:r>
              <a:rPr sz="1900" spc="-5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this</a:t>
            </a:r>
            <a:r>
              <a:rPr sz="1900" spc="-6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title.</a:t>
            </a:r>
            <a:endParaRPr sz="19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40"/>
              </a:spcBef>
              <a:buFont typeface="Calibri"/>
              <a:buAutoNum type="arabicParenBoth" startAt="4"/>
            </a:pPr>
            <a:endParaRPr sz="1900" dirty="0">
              <a:latin typeface="Calibri"/>
              <a:cs typeface="Calibri"/>
            </a:endParaRPr>
          </a:p>
          <a:p>
            <a:pPr marL="12700" marR="292735" indent="320040">
              <a:lnSpc>
                <a:spcPts val="2050"/>
              </a:lnSpc>
              <a:spcBef>
                <a:spcPts val="5"/>
              </a:spcBef>
              <a:buAutoNum type="arabicParenBoth" startAt="4"/>
              <a:tabLst>
                <a:tab pos="332740" algn="l"/>
              </a:tabLst>
            </a:pPr>
            <a:r>
              <a:rPr sz="1900" dirty="0">
                <a:latin typeface="Calibri"/>
                <a:cs typeface="Calibri"/>
              </a:rPr>
              <a:t>The</a:t>
            </a:r>
            <a:r>
              <a:rPr sz="1900" spc="-6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provision</a:t>
            </a:r>
            <a:r>
              <a:rPr sz="1900" spc="-3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of</a:t>
            </a:r>
            <a:r>
              <a:rPr sz="1900" spc="-6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developmentally</a:t>
            </a:r>
            <a:r>
              <a:rPr sz="1900" spc="-1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appropriate</a:t>
            </a:r>
            <a:r>
              <a:rPr sz="1900" spc="-3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early</a:t>
            </a:r>
            <a:r>
              <a:rPr sz="1900" spc="-5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childhood</a:t>
            </a:r>
            <a:r>
              <a:rPr sz="1900" spc="-4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education</a:t>
            </a:r>
            <a:r>
              <a:rPr sz="1900" spc="-5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programs,</a:t>
            </a:r>
            <a:r>
              <a:rPr sz="1900" spc="-4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not</a:t>
            </a:r>
            <a:r>
              <a:rPr sz="1900" spc="-6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otherwise </a:t>
            </a:r>
            <a:r>
              <a:rPr sz="1900" dirty="0">
                <a:latin typeface="Calibri"/>
                <a:cs typeface="Calibri"/>
              </a:rPr>
              <a:t>provided</a:t>
            </a:r>
            <a:r>
              <a:rPr sz="1900" spc="-3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through</a:t>
            </a:r>
            <a:r>
              <a:rPr sz="1900" spc="-3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Federal,</a:t>
            </a:r>
            <a:r>
              <a:rPr sz="1900" spc="-7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State,</a:t>
            </a:r>
            <a:r>
              <a:rPr sz="1900" spc="-6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or</a:t>
            </a:r>
            <a:r>
              <a:rPr sz="1900" spc="-6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local</a:t>
            </a:r>
            <a:r>
              <a:rPr sz="1900" spc="-6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funding,</a:t>
            </a:r>
            <a:r>
              <a:rPr sz="1900" spc="-5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for</a:t>
            </a:r>
            <a:r>
              <a:rPr sz="1900" spc="-60" dirty="0">
                <a:latin typeface="Calibri"/>
                <a:cs typeface="Calibri"/>
              </a:rPr>
              <a:t> </a:t>
            </a:r>
            <a:r>
              <a:rPr sz="1900" spc="-20" dirty="0">
                <a:latin typeface="Calibri"/>
                <a:cs typeface="Calibri"/>
              </a:rPr>
              <a:t>preschool-</a:t>
            </a:r>
            <a:r>
              <a:rPr sz="1900" dirty="0">
                <a:latin typeface="Calibri"/>
                <a:cs typeface="Calibri"/>
              </a:rPr>
              <a:t>aged</a:t>
            </a:r>
            <a:r>
              <a:rPr sz="1900" spc="-3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homeless</a:t>
            </a:r>
            <a:r>
              <a:rPr sz="1900" spc="-7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children.</a:t>
            </a:r>
            <a:endParaRPr sz="1900" dirty="0">
              <a:latin typeface="Calibri"/>
              <a:cs typeface="Calibri"/>
            </a:endParaRPr>
          </a:p>
          <a:p>
            <a:pPr marL="12700" marR="5080" indent="320040" algn="just">
              <a:lnSpc>
                <a:spcPts val="2050"/>
              </a:lnSpc>
              <a:spcBef>
                <a:spcPts val="2055"/>
              </a:spcBef>
              <a:buAutoNum type="arabicParenBoth" startAt="4"/>
              <a:tabLst>
                <a:tab pos="332740" algn="l"/>
              </a:tabLst>
            </a:pPr>
            <a:r>
              <a:rPr sz="1900" dirty="0">
                <a:latin typeface="Calibri"/>
                <a:cs typeface="Calibri"/>
              </a:rPr>
              <a:t>The</a:t>
            </a:r>
            <a:r>
              <a:rPr sz="1900" spc="-5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provision</a:t>
            </a:r>
            <a:r>
              <a:rPr sz="1900" spc="-2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of</a:t>
            </a:r>
            <a:r>
              <a:rPr sz="1900" spc="-5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services</a:t>
            </a:r>
            <a:r>
              <a:rPr sz="1900" spc="-4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and</a:t>
            </a:r>
            <a:r>
              <a:rPr sz="1900" spc="-4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assistance</a:t>
            </a:r>
            <a:r>
              <a:rPr sz="1900" spc="-7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to</a:t>
            </a:r>
            <a:r>
              <a:rPr sz="1900" spc="-4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attract,</a:t>
            </a:r>
            <a:r>
              <a:rPr sz="1900" spc="-6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engage,</a:t>
            </a:r>
            <a:r>
              <a:rPr sz="1900" spc="-2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and</a:t>
            </a:r>
            <a:r>
              <a:rPr sz="1900" spc="-5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retain</a:t>
            </a:r>
            <a:r>
              <a:rPr sz="1900" spc="-4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homeless</a:t>
            </a:r>
            <a:r>
              <a:rPr sz="1900" spc="-6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children</a:t>
            </a:r>
            <a:r>
              <a:rPr sz="1900" spc="-3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and</a:t>
            </a:r>
            <a:r>
              <a:rPr sz="1900" spc="-5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youths, </a:t>
            </a:r>
            <a:r>
              <a:rPr sz="1900" dirty="0">
                <a:latin typeface="Calibri"/>
                <a:cs typeface="Calibri"/>
              </a:rPr>
              <a:t>particularly</a:t>
            </a:r>
            <a:r>
              <a:rPr sz="1900" spc="-4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homeless</a:t>
            </a:r>
            <a:r>
              <a:rPr sz="1900" spc="-6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children</a:t>
            </a:r>
            <a:r>
              <a:rPr sz="1900" spc="-4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and</a:t>
            </a:r>
            <a:r>
              <a:rPr sz="1900" spc="-6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youths</a:t>
            </a:r>
            <a:r>
              <a:rPr sz="1900" spc="-5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who</a:t>
            </a:r>
            <a:r>
              <a:rPr sz="1900" spc="-5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are</a:t>
            </a:r>
            <a:r>
              <a:rPr sz="1900" spc="-6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not</a:t>
            </a:r>
            <a:r>
              <a:rPr sz="1900" spc="-6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enrolled</a:t>
            </a:r>
            <a:r>
              <a:rPr sz="1900" spc="-3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in</a:t>
            </a:r>
            <a:r>
              <a:rPr sz="1900" spc="-6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school,</a:t>
            </a:r>
            <a:r>
              <a:rPr sz="1900" spc="-5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in</a:t>
            </a:r>
            <a:r>
              <a:rPr sz="1900" spc="-6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public</a:t>
            </a:r>
            <a:r>
              <a:rPr sz="1900" spc="-5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school</a:t>
            </a:r>
            <a:r>
              <a:rPr sz="1900" spc="-6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programs</a:t>
            </a:r>
            <a:r>
              <a:rPr sz="1900" spc="-50" dirty="0">
                <a:latin typeface="Calibri"/>
                <a:cs typeface="Calibri"/>
              </a:rPr>
              <a:t> </a:t>
            </a:r>
            <a:r>
              <a:rPr sz="1900" spc="-25" dirty="0">
                <a:latin typeface="Calibri"/>
                <a:cs typeface="Calibri"/>
              </a:rPr>
              <a:t>and </a:t>
            </a:r>
            <a:r>
              <a:rPr sz="1900" dirty="0">
                <a:latin typeface="Calibri"/>
                <a:cs typeface="Calibri"/>
              </a:rPr>
              <a:t>services</a:t>
            </a:r>
            <a:r>
              <a:rPr sz="1900" spc="-6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provided</a:t>
            </a:r>
            <a:r>
              <a:rPr sz="1900" spc="-2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to</a:t>
            </a:r>
            <a:r>
              <a:rPr sz="1900" spc="-70" dirty="0">
                <a:latin typeface="Calibri"/>
                <a:cs typeface="Calibri"/>
              </a:rPr>
              <a:t> </a:t>
            </a:r>
            <a:r>
              <a:rPr sz="1900" spc="-20" dirty="0">
                <a:latin typeface="Calibri"/>
                <a:cs typeface="Calibri"/>
              </a:rPr>
              <a:t>non-</a:t>
            </a:r>
            <a:r>
              <a:rPr sz="1900" dirty="0">
                <a:latin typeface="Calibri"/>
                <a:cs typeface="Calibri"/>
              </a:rPr>
              <a:t>homeless</a:t>
            </a:r>
            <a:r>
              <a:rPr sz="1900" spc="-4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children</a:t>
            </a:r>
            <a:r>
              <a:rPr sz="1900" spc="-5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and</a:t>
            </a:r>
            <a:r>
              <a:rPr sz="1900" spc="-6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youths.</a:t>
            </a:r>
            <a:endParaRPr sz="19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648" y="3215199"/>
            <a:ext cx="177800" cy="317055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12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Excellent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 Education</a:t>
            </a:r>
            <a:r>
              <a:rPr sz="12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12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Every</a:t>
            </a:r>
            <a:r>
              <a:rPr sz="12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Student</a:t>
            </a:r>
            <a:r>
              <a:rPr sz="12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Every</a:t>
            </a:r>
            <a:r>
              <a:rPr sz="12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Day</a:t>
            </a:r>
            <a:endParaRPr sz="1200" dirty="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97191" y="6022619"/>
            <a:ext cx="843804" cy="78495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73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" dirty="0"/>
              <a:t>Authorized</a:t>
            </a:r>
            <a:r>
              <a:rPr sz="3600" spc="-105" dirty="0"/>
              <a:t> </a:t>
            </a:r>
            <a:r>
              <a:rPr sz="3600" dirty="0"/>
              <a:t>Activities</a:t>
            </a:r>
            <a:r>
              <a:rPr sz="3600" spc="-110" dirty="0"/>
              <a:t> </a:t>
            </a:r>
            <a:r>
              <a:rPr sz="3600" spc="-10" dirty="0"/>
              <a:t>(cont’d)</a:t>
            </a:r>
            <a:endParaRPr sz="3600"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5"/>
              </a:lnSpc>
            </a:pPr>
            <a:fld id="{81D60167-4931-47E6-BA6A-407CBD079E47}" type="slidenum">
              <a:rPr spc="-25" dirty="0"/>
              <a:t>27</a:t>
            </a:fld>
            <a:endParaRPr spc="-25" dirty="0"/>
          </a:p>
        </p:txBody>
      </p:sp>
      <p:sp>
        <p:nvSpPr>
          <p:cNvPr id="5" name="object 5"/>
          <p:cNvSpPr txBox="1"/>
          <p:nvPr/>
        </p:nvSpPr>
        <p:spPr>
          <a:xfrm>
            <a:off x="916939" y="1455235"/>
            <a:ext cx="10328910" cy="492252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161290">
              <a:lnSpc>
                <a:spcPts val="2590"/>
              </a:lnSpc>
              <a:spcBef>
                <a:spcPts val="425"/>
              </a:spcBef>
            </a:pPr>
            <a:r>
              <a:rPr sz="2400" dirty="0">
                <a:latin typeface="Calibri"/>
                <a:cs typeface="Calibri"/>
              </a:rPr>
              <a:t>A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local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educational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agency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may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use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funds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awarded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under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this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section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for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activities </a:t>
            </a:r>
            <a:r>
              <a:rPr sz="2400" dirty="0">
                <a:latin typeface="Calibri"/>
                <a:cs typeface="Calibri"/>
              </a:rPr>
              <a:t>that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carry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out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purpose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this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part,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including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following:</a:t>
            </a:r>
            <a:endParaRPr sz="2400" dirty="0">
              <a:latin typeface="Calibri"/>
              <a:cs typeface="Calibri"/>
            </a:endParaRPr>
          </a:p>
          <a:p>
            <a:pPr marL="12700" marR="694055" indent="306705">
              <a:lnSpc>
                <a:spcPts val="1939"/>
              </a:lnSpc>
              <a:spcBef>
                <a:spcPts val="1975"/>
              </a:spcBef>
              <a:buAutoNum type="arabicParenBoth" startAt="8"/>
              <a:tabLst>
                <a:tab pos="319405" algn="l"/>
              </a:tabLst>
            </a:pPr>
            <a:r>
              <a:rPr sz="1800" dirty="0">
                <a:latin typeface="Calibri"/>
                <a:cs typeface="Calibri"/>
              </a:rPr>
              <a:t>The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provision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for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homeless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children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youths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before-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after-</a:t>
            </a:r>
            <a:r>
              <a:rPr sz="1800" dirty="0">
                <a:latin typeface="Calibri"/>
                <a:cs typeface="Calibri"/>
              </a:rPr>
              <a:t>school,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mentoring,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summer programs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which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teacher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or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other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qualified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individual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provides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tutoring,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homework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assistance,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and </a:t>
            </a:r>
            <a:r>
              <a:rPr sz="1800" dirty="0">
                <a:latin typeface="Calibri"/>
                <a:cs typeface="Calibri"/>
              </a:rPr>
              <a:t>supervision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educational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activities.</a:t>
            </a:r>
            <a:endParaRPr sz="1800" dirty="0">
              <a:latin typeface="Calibri"/>
              <a:cs typeface="Calibri"/>
            </a:endParaRPr>
          </a:p>
          <a:p>
            <a:pPr marL="12700" marR="5080" indent="306705">
              <a:lnSpc>
                <a:spcPts val="1939"/>
              </a:lnSpc>
              <a:spcBef>
                <a:spcPts val="1960"/>
              </a:spcBef>
              <a:buAutoNum type="arabicParenBoth" startAt="8"/>
              <a:tabLst>
                <a:tab pos="319405" algn="l"/>
              </a:tabLst>
            </a:pPr>
            <a:r>
              <a:rPr sz="1800" dirty="0">
                <a:latin typeface="Calibri"/>
                <a:cs typeface="Calibri"/>
              </a:rPr>
              <a:t>If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necessary,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payment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fees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other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costs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associated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with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tracking,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obtaining,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transferring records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necessary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enroll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homeless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children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youths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school,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including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birth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certificates,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immunization</a:t>
            </a:r>
            <a:r>
              <a:rPr sz="1800" spc="50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or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other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required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health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records,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academic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records,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guardianship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records,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evaluations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for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special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programs </a:t>
            </a:r>
            <a:r>
              <a:rPr sz="1800" dirty="0">
                <a:latin typeface="Calibri"/>
                <a:cs typeface="Calibri"/>
              </a:rPr>
              <a:t>or</a:t>
            </a:r>
            <a:r>
              <a:rPr sz="1800" spc="-10" dirty="0">
                <a:latin typeface="Calibri"/>
                <a:cs typeface="Calibri"/>
              </a:rPr>
              <a:t> services.</a:t>
            </a:r>
            <a:endParaRPr sz="1800" dirty="0">
              <a:latin typeface="Calibri"/>
              <a:cs typeface="Calibri"/>
            </a:endParaRPr>
          </a:p>
          <a:p>
            <a:pPr marL="12700" marR="19050" indent="421640">
              <a:lnSpc>
                <a:spcPts val="1939"/>
              </a:lnSpc>
              <a:spcBef>
                <a:spcPts val="1960"/>
              </a:spcBef>
              <a:buAutoNum type="arabicParenBoth" startAt="8"/>
              <a:tabLst>
                <a:tab pos="434340" algn="l"/>
              </a:tabLst>
            </a:pPr>
            <a:r>
              <a:rPr sz="1800" dirty="0">
                <a:latin typeface="Calibri"/>
                <a:cs typeface="Calibri"/>
              </a:rPr>
              <a:t>The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provision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education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training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parents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guardians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homeless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children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youths </a:t>
            </a:r>
            <a:r>
              <a:rPr sz="1800" dirty="0">
                <a:latin typeface="Calibri"/>
                <a:cs typeface="Calibri"/>
              </a:rPr>
              <a:t>about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rights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of,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resources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available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to,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such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children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youths,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other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activities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designed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to </a:t>
            </a:r>
            <a:r>
              <a:rPr sz="1800" dirty="0">
                <a:latin typeface="Calibri"/>
                <a:cs typeface="Calibri"/>
              </a:rPr>
              <a:t>increase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meaningful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involvement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parents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guardians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homeless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children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or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youths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education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such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children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or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youths.</a:t>
            </a:r>
            <a:endParaRPr sz="1800" dirty="0">
              <a:latin typeface="Calibri"/>
              <a:cs typeface="Calibri"/>
            </a:endParaRPr>
          </a:p>
          <a:p>
            <a:pPr marL="12700" marR="493395" indent="422909">
              <a:lnSpc>
                <a:spcPts val="1939"/>
              </a:lnSpc>
              <a:spcBef>
                <a:spcPts val="1960"/>
              </a:spcBef>
              <a:buAutoNum type="arabicParenBoth" startAt="8"/>
              <a:tabLst>
                <a:tab pos="435609" algn="l"/>
              </a:tabLst>
            </a:pPr>
            <a:r>
              <a:rPr sz="1800" spc="10" dirty="0">
                <a:latin typeface="Calibri"/>
                <a:cs typeface="Calibri"/>
              </a:rPr>
              <a:t>The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development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of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coordination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between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95" dirty="0">
                <a:latin typeface="Calibri"/>
                <a:cs typeface="Calibri"/>
              </a:rPr>
              <a:t>schools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60" dirty="0">
                <a:latin typeface="Calibri"/>
                <a:cs typeface="Calibri"/>
              </a:rPr>
              <a:t>and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70" dirty="0">
                <a:latin typeface="Calibri"/>
                <a:cs typeface="Calibri"/>
              </a:rPr>
              <a:t>agencies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providing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70" dirty="0">
                <a:latin typeface="Calibri"/>
                <a:cs typeface="Calibri"/>
              </a:rPr>
              <a:t>services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to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spc="65" dirty="0">
                <a:latin typeface="Calibri"/>
                <a:cs typeface="Calibri"/>
              </a:rPr>
              <a:t>homeless </a:t>
            </a:r>
            <a:r>
              <a:rPr sz="1800" spc="10" dirty="0">
                <a:latin typeface="Calibri"/>
                <a:cs typeface="Calibri"/>
              </a:rPr>
              <a:t>children </a:t>
            </a:r>
            <a:r>
              <a:rPr sz="1800" spc="60" dirty="0">
                <a:latin typeface="Calibri"/>
                <a:cs typeface="Calibri"/>
              </a:rPr>
              <a:t>and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youths, </a:t>
            </a:r>
            <a:r>
              <a:rPr sz="1800" spc="130" dirty="0">
                <a:latin typeface="Calibri"/>
                <a:cs typeface="Calibri"/>
              </a:rPr>
              <a:t>as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spc="60" dirty="0">
                <a:latin typeface="Calibri"/>
                <a:cs typeface="Calibri"/>
              </a:rPr>
              <a:t>described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in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60" dirty="0">
                <a:latin typeface="Calibri"/>
                <a:cs typeface="Calibri"/>
              </a:rPr>
              <a:t>section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11432(g)(5)</a:t>
            </a:r>
            <a:r>
              <a:rPr sz="1800" spc="65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of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this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title.</a:t>
            </a:r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648" y="3215199"/>
            <a:ext cx="177800" cy="317055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12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Excellent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 Education</a:t>
            </a:r>
            <a:r>
              <a:rPr sz="12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12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Every</a:t>
            </a:r>
            <a:r>
              <a:rPr sz="12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Student</a:t>
            </a:r>
            <a:r>
              <a:rPr sz="12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Every</a:t>
            </a:r>
            <a:r>
              <a:rPr sz="12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Day</a:t>
            </a:r>
            <a:endParaRPr sz="1200" dirty="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97191" y="6022619"/>
            <a:ext cx="843804" cy="78495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73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" dirty="0"/>
              <a:t>Authorized</a:t>
            </a:r>
            <a:r>
              <a:rPr sz="3600" spc="-105" dirty="0"/>
              <a:t> </a:t>
            </a:r>
            <a:r>
              <a:rPr sz="3600" dirty="0"/>
              <a:t>Activities</a:t>
            </a:r>
            <a:r>
              <a:rPr sz="3600" spc="-110" dirty="0"/>
              <a:t> </a:t>
            </a:r>
            <a:r>
              <a:rPr sz="3600" spc="-10" dirty="0"/>
              <a:t>(cont’d)</a:t>
            </a:r>
            <a:endParaRPr sz="3600"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5"/>
              </a:lnSpc>
            </a:pPr>
            <a:fld id="{81D60167-4931-47E6-BA6A-407CBD079E47}" type="slidenum">
              <a:rPr spc="-25" dirty="0"/>
              <a:t>28</a:t>
            </a:fld>
            <a:endParaRPr spc="-25" dirty="0"/>
          </a:p>
        </p:txBody>
      </p:sp>
      <p:sp>
        <p:nvSpPr>
          <p:cNvPr id="5" name="object 5"/>
          <p:cNvSpPr txBox="1"/>
          <p:nvPr/>
        </p:nvSpPr>
        <p:spPr>
          <a:xfrm>
            <a:off x="916939" y="1455235"/>
            <a:ext cx="10200005" cy="482600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32384">
              <a:lnSpc>
                <a:spcPts val="2590"/>
              </a:lnSpc>
              <a:spcBef>
                <a:spcPts val="425"/>
              </a:spcBef>
            </a:pPr>
            <a:r>
              <a:rPr sz="2400" dirty="0">
                <a:latin typeface="Calibri"/>
                <a:cs typeface="Calibri"/>
              </a:rPr>
              <a:t>A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local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educational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agency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may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use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funds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awarded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under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this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section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for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activities </a:t>
            </a:r>
            <a:r>
              <a:rPr sz="2400" dirty="0">
                <a:latin typeface="Calibri"/>
                <a:cs typeface="Calibri"/>
              </a:rPr>
              <a:t>that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carry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out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purpose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this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part,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including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following:</a:t>
            </a:r>
            <a:endParaRPr sz="2400" dirty="0">
              <a:latin typeface="Calibri"/>
              <a:cs typeface="Calibri"/>
            </a:endParaRPr>
          </a:p>
          <a:p>
            <a:pPr marL="12700" marR="597535" indent="466725">
              <a:lnSpc>
                <a:spcPts val="2160"/>
              </a:lnSpc>
              <a:spcBef>
                <a:spcPts val="2075"/>
              </a:spcBef>
              <a:buAutoNum type="arabicParenBoth" startAt="12"/>
              <a:tabLst>
                <a:tab pos="479425" algn="l"/>
              </a:tabLst>
            </a:pPr>
            <a:r>
              <a:rPr sz="2000" dirty="0">
                <a:latin typeface="Calibri"/>
                <a:cs typeface="Calibri"/>
              </a:rPr>
              <a:t>The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provision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specialized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instructional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support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services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(including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violence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prevention </a:t>
            </a:r>
            <a:r>
              <a:rPr sz="2000" dirty="0">
                <a:latin typeface="Calibri"/>
                <a:cs typeface="Calibri"/>
              </a:rPr>
              <a:t>counseling)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referrals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for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such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services.</a:t>
            </a:r>
            <a:endParaRPr sz="2000" dirty="0">
              <a:latin typeface="Calibri"/>
              <a:cs typeface="Calibri"/>
            </a:endParaRPr>
          </a:p>
          <a:p>
            <a:pPr marL="12700" marR="5080" indent="466725">
              <a:lnSpc>
                <a:spcPts val="2160"/>
              </a:lnSpc>
              <a:spcBef>
                <a:spcPts val="2165"/>
              </a:spcBef>
              <a:buAutoNum type="arabicParenBoth" startAt="12"/>
              <a:tabLst>
                <a:tab pos="479425" algn="l"/>
              </a:tabLst>
            </a:pPr>
            <a:r>
              <a:rPr sz="2000" dirty="0">
                <a:latin typeface="Calibri"/>
                <a:cs typeface="Calibri"/>
              </a:rPr>
              <a:t>Activities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address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particular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needs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homeless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children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youths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that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may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arise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from </a:t>
            </a:r>
            <a:r>
              <a:rPr sz="2000" dirty="0">
                <a:latin typeface="Calibri"/>
                <a:cs typeface="Calibri"/>
              </a:rPr>
              <a:t>domestic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violence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parental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mental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health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or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substance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abuse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problems.</a:t>
            </a:r>
            <a:endParaRPr sz="2000" dirty="0">
              <a:latin typeface="Calibri"/>
              <a:cs typeface="Calibri"/>
            </a:endParaRPr>
          </a:p>
          <a:p>
            <a:pPr marL="12700" marR="121920" indent="466725">
              <a:lnSpc>
                <a:spcPts val="2160"/>
              </a:lnSpc>
              <a:spcBef>
                <a:spcPts val="2160"/>
              </a:spcBef>
              <a:buAutoNum type="arabicParenBoth" startAt="12"/>
              <a:tabLst>
                <a:tab pos="479425" algn="l"/>
              </a:tabLst>
            </a:pPr>
            <a:r>
              <a:rPr sz="2000" dirty="0">
                <a:latin typeface="Calibri"/>
                <a:cs typeface="Calibri"/>
              </a:rPr>
              <a:t>The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adaptation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space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purchase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supplies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for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any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non-</a:t>
            </a:r>
            <a:r>
              <a:rPr sz="2000" dirty="0">
                <a:latin typeface="Calibri"/>
                <a:cs typeface="Calibri"/>
              </a:rPr>
              <a:t>school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facilities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made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available </a:t>
            </a:r>
            <a:r>
              <a:rPr sz="2000" dirty="0">
                <a:latin typeface="Calibri"/>
                <a:cs typeface="Calibri"/>
              </a:rPr>
              <a:t>under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subsection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(a)(2)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provide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services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under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this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subsection.</a:t>
            </a:r>
            <a:endParaRPr sz="2000" dirty="0">
              <a:latin typeface="Calibri"/>
              <a:cs typeface="Calibri"/>
            </a:endParaRPr>
          </a:p>
          <a:p>
            <a:pPr marL="12700" marR="635000" indent="466725">
              <a:lnSpc>
                <a:spcPts val="2160"/>
              </a:lnSpc>
              <a:spcBef>
                <a:spcPts val="2160"/>
              </a:spcBef>
              <a:buAutoNum type="arabicParenBoth" startAt="12"/>
              <a:tabLst>
                <a:tab pos="479425" algn="l"/>
              </a:tabLst>
            </a:pPr>
            <a:r>
              <a:rPr sz="2000" dirty="0">
                <a:latin typeface="Calibri"/>
                <a:cs typeface="Calibri"/>
              </a:rPr>
              <a:t>The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provision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school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supplies,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including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those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supplies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be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distributed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at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shelters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or </a:t>
            </a:r>
            <a:r>
              <a:rPr sz="2000" dirty="0">
                <a:latin typeface="Calibri"/>
                <a:cs typeface="Calibri"/>
              </a:rPr>
              <a:t>temporary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housing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facilities,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or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other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appropriate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locations.</a:t>
            </a:r>
            <a:endParaRPr sz="2000" dirty="0">
              <a:latin typeface="Calibri"/>
              <a:cs typeface="Calibri"/>
            </a:endParaRPr>
          </a:p>
          <a:p>
            <a:pPr marL="12700" marR="475615" indent="466725">
              <a:lnSpc>
                <a:spcPts val="2160"/>
              </a:lnSpc>
              <a:spcBef>
                <a:spcPts val="2160"/>
              </a:spcBef>
              <a:buAutoNum type="arabicParenBoth" startAt="12"/>
              <a:tabLst>
                <a:tab pos="479425" algn="l"/>
              </a:tabLst>
            </a:pPr>
            <a:r>
              <a:rPr sz="2000" dirty="0">
                <a:latin typeface="Calibri"/>
                <a:cs typeface="Calibri"/>
              </a:rPr>
              <a:t>The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provision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other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extraordinary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or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emergency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assistance</a:t>
            </a:r>
            <a:r>
              <a:rPr sz="2000" dirty="0">
                <a:latin typeface="Calibri"/>
                <a:cs typeface="Calibri"/>
              </a:rPr>
              <a:t> needed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enable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homeless </a:t>
            </a:r>
            <a:r>
              <a:rPr sz="2000" dirty="0">
                <a:latin typeface="Calibri"/>
                <a:cs typeface="Calibri"/>
              </a:rPr>
              <a:t>children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youths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attend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school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participate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fully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school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activities.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648" y="3215199"/>
            <a:ext cx="177800" cy="317055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12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Excellent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 Education</a:t>
            </a:r>
            <a:r>
              <a:rPr sz="12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12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Every</a:t>
            </a:r>
            <a:r>
              <a:rPr sz="12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Student</a:t>
            </a:r>
            <a:r>
              <a:rPr sz="12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Every</a:t>
            </a:r>
            <a:r>
              <a:rPr sz="12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Day</a:t>
            </a:r>
            <a:endParaRPr sz="1200" dirty="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97191" y="6022619"/>
            <a:ext cx="843804" cy="78495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40739" y="1101830"/>
            <a:ext cx="219392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Use</a:t>
            </a:r>
            <a:r>
              <a:rPr sz="3200" spc="-20" dirty="0"/>
              <a:t> </a:t>
            </a:r>
            <a:r>
              <a:rPr sz="3200" dirty="0"/>
              <a:t>of</a:t>
            </a:r>
            <a:r>
              <a:rPr sz="3200" spc="-5" dirty="0"/>
              <a:t> </a:t>
            </a:r>
            <a:r>
              <a:rPr sz="3200" spc="-10" dirty="0"/>
              <a:t>Funds</a:t>
            </a:r>
            <a:endParaRPr sz="3200" dirty="0"/>
          </a:p>
        </p:txBody>
      </p:sp>
      <p:sp>
        <p:nvSpPr>
          <p:cNvPr id="5" name="object 5"/>
          <p:cNvSpPr/>
          <p:nvPr/>
        </p:nvSpPr>
        <p:spPr>
          <a:xfrm>
            <a:off x="865140" y="871146"/>
            <a:ext cx="737235" cy="0"/>
          </a:xfrm>
          <a:custGeom>
            <a:avLst/>
            <a:gdLst/>
            <a:ahLst/>
            <a:cxnLst/>
            <a:rect l="l" t="t" r="r" b="b"/>
            <a:pathLst>
              <a:path w="737235">
                <a:moveTo>
                  <a:pt x="0" y="0"/>
                </a:moveTo>
                <a:lnTo>
                  <a:pt x="736942" y="0"/>
                </a:lnTo>
              </a:path>
            </a:pathLst>
          </a:custGeom>
          <a:ln w="57150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3979531" y="1092686"/>
            <a:ext cx="7211059" cy="1387475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240665" marR="5080" indent="-228600">
              <a:lnSpc>
                <a:spcPct val="70000"/>
              </a:lnSpc>
              <a:spcBef>
                <a:spcPts val="745"/>
              </a:spcBef>
              <a:buClr>
                <a:srgbClr val="000000"/>
              </a:buClr>
              <a:buFont typeface="Arial"/>
              <a:buChar char="•"/>
              <a:tabLst>
                <a:tab pos="240665" algn="l"/>
              </a:tabLst>
            </a:pPr>
            <a:r>
              <a:rPr sz="18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3"/>
              </a:rPr>
              <a:t>Use</a:t>
            </a:r>
            <a:r>
              <a:rPr sz="1800" u="sng" spc="-2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18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3"/>
              </a:rPr>
              <a:t>of</a:t>
            </a:r>
            <a:r>
              <a:rPr sz="1800" u="sng" spc="-3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18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3"/>
              </a:rPr>
              <a:t>Funds</a:t>
            </a:r>
            <a:r>
              <a:rPr sz="1800" u="sng" spc="-2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18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3"/>
              </a:rPr>
              <a:t>Tip</a:t>
            </a:r>
            <a:r>
              <a:rPr sz="1800" u="sng" spc="-1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18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3"/>
              </a:rPr>
              <a:t>Sheet</a:t>
            </a:r>
            <a:r>
              <a:rPr sz="1700" b="1" u="none" dirty="0">
                <a:solidFill>
                  <a:srgbClr val="333333"/>
                </a:solidFill>
                <a:latin typeface="Calibri"/>
                <a:cs typeface="Calibri"/>
              </a:rPr>
              <a:t>:</a:t>
            </a:r>
            <a:r>
              <a:rPr sz="1700" b="1" u="none" spc="-2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700" u="none" dirty="0">
                <a:solidFill>
                  <a:srgbClr val="333333"/>
                </a:solidFill>
                <a:latin typeface="Calibri"/>
                <a:cs typeface="Calibri"/>
              </a:rPr>
              <a:t>Both</a:t>
            </a:r>
            <a:r>
              <a:rPr sz="1700" u="none" spc="-3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700" u="none" dirty="0">
                <a:solidFill>
                  <a:srgbClr val="333333"/>
                </a:solidFill>
                <a:latin typeface="Calibri"/>
                <a:cs typeface="Calibri"/>
              </a:rPr>
              <a:t>NCHE</a:t>
            </a:r>
            <a:r>
              <a:rPr sz="1700" u="none" spc="-3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700" u="none" dirty="0">
                <a:solidFill>
                  <a:srgbClr val="333333"/>
                </a:solidFill>
                <a:latin typeface="Calibri"/>
                <a:cs typeface="Calibri"/>
              </a:rPr>
              <a:t>and</a:t>
            </a:r>
            <a:r>
              <a:rPr sz="1700" u="none" spc="-5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700" u="none" dirty="0">
                <a:solidFill>
                  <a:srgbClr val="333333"/>
                </a:solidFill>
                <a:latin typeface="Calibri"/>
                <a:cs typeface="Calibri"/>
              </a:rPr>
              <a:t>the</a:t>
            </a:r>
            <a:r>
              <a:rPr sz="1700" u="none" spc="-3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700" u="none" dirty="0">
                <a:solidFill>
                  <a:srgbClr val="333333"/>
                </a:solidFill>
                <a:latin typeface="Calibri"/>
                <a:cs typeface="Calibri"/>
              </a:rPr>
              <a:t>Department</a:t>
            </a:r>
            <a:r>
              <a:rPr sz="1700" u="none" spc="-6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700" u="none" dirty="0">
                <a:solidFill>
                  <a:srgbClr val="333333"/>
                </a:solidFill>
                <a:latin typeface="Calibri"/>
                <a:cs typeface="Calibri"/>
              </a:rPr>
              <a:t>frequently</a:t>
            </a:r>
            <a:r>
              <a:rPr sz="1700" u="none" spc="-6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700" u="none" dirty="0">
                <a:solidFill>
                  <a:srgbClr val="333333"/>
                </a:solidFill>
                <a:latin typeface="Calibri"/>
                <a:cs typeface="Calibri"/>
              </a:rPr>
              <a:t>are</a:t>
            </a:r>
            <a:r>
              <a:rPr sz="1700" u="none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700" u="none" spc="-10" dirty="0">
                <a:solidFill>
                  <a:srgbClr val="333333"/>
                </a:solidFill>
                <a:latin typeface="Calibri"/>
                <a:cs typeface="Calibri"/>
              </a:rPr>
              <a:t>asked </a:t>
            </a:r>
            <a:r>
              <a:rPr sz="1700" u="none" dirty="0">
                <a:solidFill>
                  <a:srgbClr val="333333"/>
                </a:solidFill>
                <a:latin typeface="Calibri"/>
                <a:cs typeface="Calibri"/>
              </a:rPr>
              <a:t>about</a:t>
            </a:r>
            <a:r>
              <a:rPr sz="1700" u="none" spc="-3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700" u="none" dirty="0">
                <a:solidFill>
                  <a:srgbClr val="333333"/>
                </a:solidFill>
                <a:latin typeface="Calibri"/>
                <a:cs typeface="Calibri"/>
              </a:rPr>
              <a:t>whether</a:t>
            </a:r>
            <a:r>
              <a:rPr sz="1700" u="none" spc="-5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700" u="none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700" u="none" spc="-1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700" u="none" dirty="0">
                <a:solidFill>
                  <a:srgbClr val="333333"/>
                </a:solidFill>
                <a:latin typeface="Calibri"/>
                <a:cs typeface="Calibri"/>
              </a:rPr>
              <a:t>proposed</a:t>
            </a:r>
            <a:r>
              <a:rPr sz="1700" u="none" spc="-1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700" u="none" dirty="0">
                <a:solidFill>
                  <a:srgbClr val="333333"/>
                </a:solidFill>
                <a:latin typeface="Calibri"/>
                <a:cs typeface="Calibri"/>
              </a:rPr>
              <a:t>use</a:t>
            </a:r>
            <a:r>
              <a:rPr sz="1700" u="none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700" u="none" dirty="0">
                <a:solidFill>
                  <a:srgbClr val="333333"/>
                </a:solidFill>
                <a:latin typeface="Calibri"/>
                <a:cs typeface="Calibri"/>
              </a:rPr>
              <a:t>of funds</a:t>
            </a:r>
            <a:r>
              <a:rPr sz="1700" u="none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700" u="none" dirty="0">
                <a:solidFill>
                  <a:srgbClr val="333333"/>
                </a:solidFill>
                <a:latin typeface="Calibri"/>
                <a:cs typeface="Calibri"/>
              </a:rPr>
              <a:t>is</a:t>
            </a:r>
            <a:r>
              <a:rPr sz="1700" u="none" spc="-1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700" u="none" spc="-10" dirty="0">
                <a:solidFill>
                  <a:srgbClr val="333333"/>
                </a:solidFill>
                <a:latin typeface="Calibri"/>
                <a:cs typeface="Calibri"/>
              </a:rPr>
              <a:t>allowable</a:t>
            </a:r>
            <a:r>
              <a:rPr sz="1700" u="none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700" u="none" dirty="0">
                <a:solidFill>
                  <a:srgbClr val="333333"/>
                </a:solidFill>
                <a:latin typeface="Calibri"/>
                <a:cs typeface="Calibri"/>
              </a:rPr>
              <a:t>and</a:t>
            </a:r>
            <a:r>
              <a:rPr sz="1700" u="none" spc="-2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700" u="none" dirty="0">
                <a:solidFill>
                  <a:srgbClr val="333333"/>
                </a:solidFill>
                <a:latin typeface="Calibri"/>
                <a:cs typeface="Calibri"/>
              </a:rPr>
              <a:t>the</a:t>
            </a:r>
            <a:r>
              <a:rPr sz="1700" u="none" spc="-2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700" u="none" dirty="0">
                <a:solidFill>
                  <a:srgbClr val="333333"/>
                </a:solidFill>
                <a:latin typeface="Calibri"/>
                <a:cs typeface="Calibri"/>
              </a:rPr>
              <a:t>answer</a:t>
            </a:r>
            <a:r>
              <a:rPr sz="1700" u="none" spc="-5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700" u="none" dirty="0">
                <a:solidFill>
                  <a:srgbClr val="333333"/>
                </a:solidFill>
                <a:latin typeface="Calibri"/>
                <a:cs typeface="Calibri"/>
              </a:rPr>
              <a:t>is</a:t>
            </a:r>
            <a:r>
              <a:rPr sz="1700" u="none" spc="-1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700" u="none" spc="-10" dirty="0">
                <a:solidFill>
                  <a:srgbClr val="333333"/>
                </a:solidFill>
                <a:latin typeface="Calibri"/>
                <a:cs typeface="Calibri"/>
              </a:rPr>
              <a:t>often </a:t>
            </a:r>
            <a:r>
              <a:rPr sz="1700" u="none" dirty="0">
                <a:solidFill>
                  <a:srgbClr val="333333"/>
                </a:solidFill>
                <a:latin typeface="Calibri"/>
                <a:cs typeface="Calibri"/>
              </a:rPr>
              <a:t>that</a:t>
            </a:r>
            <a:r>
              <a:rPr sz="1700" u="none" spc="-3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700" u="none" dirty="0">
                <a:solidFill>
                  <a:srgbClr val="333333"/>
                </a:solidFill>
                <a:latin typeface="Calibri"/>
                <a:cs typeface="Calibri"/>
              </a:rPr>
              <a:t>“it</a:t>
            </a:r>
            <a:r>
              <a:rPr sz="1700" u="none" spc="-1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700" u="none" dirty="0">
                <a:solidFill>
                  <a:srgbClr val="333333"/>
                </a:solidFill>
                <a:latin typeface="Calibri"/>
                <a:cs typeface="Calibri"/>
              </a:rPr>
              <a:t>depends”</a:t>
            </a:r>
            <a:r>
              <a:rPr sz="1700" u="none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700" u="none" dirty="0">
                <a:solidFill>
                  <a:srgbClr val="333333"/>
                </a:solidFill>
                <a:latin typeface="Calibri"/>
                <a:cs typeface="Calibri"/>
              </a:rPr>
              <a:t>on</a:t>
            </a:r>
            <a:r>
              <a:rPr sz="1700" u="none" spc="-1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700" u="none" dirty="0">
                <a:solidFill>
                  <a:srgbClr val="333333"/>
                </a:solidFill>
                <a:latin typeface="Calibri"/>
                <a:cs typeface="Calibri"/>
              </a:rPr>
              <a:t>whether</a:t>
            </a:r>
            <a:r>
              <a:rPr sz="1700" u="none" spc="-5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700" u="none" dirty="0">
                <a:solidFill>
                  <a:srgbClr val="333333"/>
                </a:solidFill>
                <a:latin typeface="Calibri"/>
                <a:cs typeface="Calibri"/>
              </a:rPr>
              <a:t>it</a:t>
            </a:r>
            <a:r>
              <a:rPr sz="1700" u="none" spc="-1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700" u="none" dirty="0">
                <a:solidFill>
                  <a:srgbClr val="333333"/>
                </a:solidFill>
                <a:latin typeface="Calibri"/>
                <a:cs typeface="Calibri"/>
              </a:rPr>
              <a:t>can</a:t>
            </a:r>
            <a:r>
              <a:rPr sz="1700" u="none" spc="-2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700" u="none" dirty="0">
                <a:solidFill>
                  <a:srgbClr val="333333"/>
                </a:solidFill>
                <a:latin typeface="Calibri"/>
                <a:cs typeface="Calibri"/>
              </a:rPr>
              <a:t>be</a:t>
            </a:r>
            <a:r>
              <a:rPr sz="1700" u="none" spc="-1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700" u="none" spc="-10" dirty="0">
                <a:solidFill>
                  <a:srgbClr val="333333"/>
                </a:solidFill>
                <a:latin typeface="Calibri"/>
                <a:cs typeface="Calibri"/>
              </a:rPr>
              <a:t>considered</a:t>
            </a:r>
            <a:r>
              <a:rPr sz="1700" u="none" spc="-5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700" u="none" dirty="0">
                <a:solidFill>
                  <a:srgbClr val="333333"/>
                </a:solidFill>
                <a:latin typeface="Calibri"/>
                <a:cs typeface="Calibri"/>
              </a:rPr>
              <a:t>reasonable</a:t>
            </a:r>
            <a:r>
              <a:rPr sz="1700" u="none" spc="-4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700" u="none" dirty="0">
                <a:solidFill>
                  <a:srgbClr val="333333"/>
                </a:solidFill>
                <a:latin typeface="Calibri"/>
                <a:cs typeface="Calibri"/>
              </a:rPr>
              <a:t>and</a:t>
            </a:r>
            <a:r>
              <a:rPr sz="1700" u="none" spc="-2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700" u="none" spc="-10" dirty="0">
                <a:solidFill>
                  <a:srgbClr val="333333"/>
                </a:solidFill>
                <a:latin typeface="Calibri"/>
                <a:cs typeface="Calibri"/>
              </a:rPr>
              <a:t>necessary </a:t>
            </a:r>
            <a:r>
              <a:rPr sz="1700" u="none" dirty="0">
                <a:solidFill>
                  <a:srgbClr val="333333"/>
                </a:solidFill>
                <a:latin typeface="Calibri"/>
                <a:cs typeface="Calibri"/>
              </a:rPr>
              <a:t>and</a:t>
            </a:r>
            <a:r>
              <a:rPr sz="1700" u="none" spc="-3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700" u="none" dirty="0">
                <a:solidFill>
                  <a:srgbClr val="333333"/>
                </a:solidFill>
                <a:latin typeface="Calibri"/>
                <a:cs typeface="Calibri"/>
              </a:rPr>
              <a:t>what</a:t>
            </a:r>
            <a:r>
              <a:rPr sz="1700" u="none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700" u="none" dirty="0">
                <a:solidFill>
                  <a:srgbClr val="333333"/>
                </a:solidFill>
                <a:latin typeface="Calibri"/>
                <a:cs typeface="Calibri"/>
              </a:rPr>
              <a:t>other</a:t>
            </a:r>
            <a:r>
              <a:rPr sz="1700" u="none" spc="-2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700" u="none" dirty="0">
                <a:solidFill>
                  <a:srgbClr val="333333"/>
                </a:solidFill>
                <a:latin typeface="Calibri"/>
                <a:cs typeface="Calibri"/>
              </a:rPr>
              <a:t>services</a:t>
            </a:r>
            <a:r>
              <a:rPr sz="1700" u="none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700" u="none" dirty="0">
                <a:solidFill>
                  <a:srgbClr val="333333"/>
                </a:solidFill>
                <a:latin typeface="Calibri"/>
                <a:cs typeface="Calibri"/>
              </a:rPr>
              <a:t>are</a:t>
            </a:r>
            <a:r>
              <a:rPr sz="1700" u="none" spc="-1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700" u="none" spc="-10" dirty="0">
                <a:solidFill>
                  <a:srgbClr val="333333"/>
                </a:solidFill>
                <a:latin typeface="Calibri"/>
                <a:cs typeface="Calibri"/>
              </a:rPr>
              <a:t>provided</a:t>
            </a:r>
            <a:r>
              <a:rPr sz="1700" u="none" spc="-5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700" u="none" dirty="0">
                <a:solidFill>
                  <a:srgbClr val="333333"/>
                </a:solidFill>
                <a:latin typeface="Calibri"/>
                <a:cs typeface="Calibri"/>
              </a:rPr>
              <a:t>to</a:t>
            </a:r>
            <a:r>
              <a:rPr sz="1700" u="none" spc="-1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700" u="none" dirty="0">
                <a:solidFill>
                  <a:srgbClr val="333333"/>
                </a:solidFill>
                <a:latin typeface="Calibri"/>
                <a:cs typeface="Calibri"/>
              </a:rPr>
              <a:t>all</a:t>
            </a:r>
            <a:r>
              <a:rPr sz="1700" u="none" spc="-1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700" u="none" dirty="0">
                <a:solidFill>
                  <a:srgbClr val="333333"/>
                </a:solidFill>
                <a:latin typeface="Calibri"/>
                <a:cs typeface="Calibri"/>
              </a:rPr>
              <a:t>students</a:t>
            </a:r>
            <a:r>
              <a:rPr sz="1700" u="none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700" u="none" dirty="0">
                <a:solidFill>
                  <a:srgbClr val="333333"/>
                </a:solidFill>
                <a:latin typeface="Calibri"/>
                <a:cs typeface="Calibri"/>
              </a:rPr>
              <a:t>or</a:t>
            </a:r>
            <a:r>
              <a:rPr sz="1700" u="none" spc="-1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700" u="none" spc="-10" dirty="0">
                <a:solidFill>
                  <a:srgbClr val="333333"/>
                </a:solidFill>
                <a:latin typeface="Calibri"/>
                <a:cs typeface="Calibri"/>
              </a:rPr>
              <a:t>available</a:t>
            </a:r>
            <a:r>
              <a:rPr sz="1700" u="none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700" u="none" dirty="0">
                <a:solidFill>
                  <a:srgbClr val="333333"/>
                </a:solidFill>
                <a:latin typeface="Calibri"/>
                <a:cs typeface="Calibri"/>
              </a:rPr>
              <a:t>in</a:t>
            </a:r>
            <a:r>
              <a:rPr sz="1700" u="none" spc="-1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700" u="none" dirty="0">
                <a:solidFill>
                  <a:srgbClr val="333333"/>
                </a:solidFill>
                <a:latin typeface="Calibri"/>
                <a:cs typeface="Calibri"/>
              </a:rPr>
              <a:t>the</a:t>
            </a:r>
            <a:r>
              <a:rPr sz="1700" u="none" spc="-1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700" u="none" spc="-10" dirty="0">
                <a:solidFill>
                  <a:srgbClr val="333333"/>
                </a:solidFill>
                <a:latin typeface="Calibri"/>
                <a:cs typeface="Calibri"/>
              </a:rPr>
              <a:t>district </a:t>
            </a:r>
            <a:r>
              <a:rPr sz="1700" u="none" dirty="0">
                <a:solidFill>
                  <a:srgbClr val="333333"/>
                </a:solidFill>
                <a:latin typeface="Calibri"/>
                <a:cs typeface="Calibri"/>
              </a:rPr>
              <a:t>or</a:t>
            </a:r>
            <a:r>
              <a:rPr sz="1700" u="none" spc="-3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700" u="none" dirty="0">
                <a:solidFill>
                  <a:srgbClr val="333333"/>
                </a:solidFill>
                <a:latin typeface="Calibri"/>
                <a:cs typeface="Calibri"/>
              </a:rPr>
              <a:t>community</a:t>
            </a:r>
            <a:r>
              <a:rPr sz="1700" u="none" spc="-2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700" u="none" dirty="0">
                <a:solidFill>
                  <a:srgbClr val="333333"/>
                </a:solidFill>
                <a:latin typeface="Calibri"/>
                <a:cs typeface="Calibri"/>
              </a:rPr>
              <a:t>for</a:t>
            </a:r>
            <a:r>
              <a:rPr sz="1700" u="none" spc="-2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700" u="none" dirty="0">
                <a:solidFill>
                  <a:srgbClr val="333333"/>
                </a:solidFill>
                <a:latin typeface="Calibri"/>
                <a:cs typeface="Calibri"/>
              </a:rPr>
              <a:t>students</a:t>
            </a:r>
            <a:r>
              <a:rPr sz="1700" u="none" spc="-5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700" u="none" dirty="0">
                <a:solidFill>
                  <a:srgbClr val="333333"/>
                </a:solidFill>
                <a:latin typeface="Calibri"/>
                <a:cs typeface="Calibri"/>
              </a:rPr>
              <a:t>experiencing</a:t>
            </a:r>
            <a:r>
              <a:rPr sz="1700" u="none" spc="-3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700" u="none" spc="-10" dirty="0">
                <a:solidFill>
                  <a:srgbClr val="333333"/>
                </a:solidFill>
                <a:latin typeface="Calibri"/>
                <a:cs typeface="Calibri"/>
              </a:rPr>
              <a:t>homelessness.</a:t>
            </a:r>
            <a:r>
              <a:rPr sz="1700" u="none" spc="-6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700" u="none" dirty="0">
                <a:solidFill>
                  <a:srgbClr val="333333"/>
                </a:solidFill>
                <a:latin typeface="Calibri"/>
                <a:cs typeface="Calibri"/>
              </a:rPr>
              <a:t>It</a:t>
            </a:r>
            <a:r>
              <a:rPr sz="1700" u="none" spc="-2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700" u="none" dirty="0">
                <a:solidFill>
                  <a:srgbClr val="333333"/>
                </a:solidFill>
                <a:latin typeface="Calibri"/>
                <a:cs typeface="Calibri"/>
              </a:rPr>
              <a:t>is</a:t>
            </a:r>
            <a:r>
              <a:rPr sz="1700" u="none" spc="-2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700" u="none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700" u="none" spc="-2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700" u="none" spc="-20" dirty="0">
                <a:solidFill>
                  <a:srgbClr val="333333"/>
                </a:solidFill>
                <a:latin typeface="Calibri"/>
                <a:cs typeface="Calibri"/>
              </a:rPr>
              <a:t>fact-</a:t>
            </a:r>
            <a:r>
              <a:rPr sz="1700" u="none" dirty="0">
                <a:solidFill>
                  <a:srgbClr val="333333"/>
                </a:solidFill>
                <a:latin typeface="Calibri"/>
                <a:cs typeface="Calibri"/>
              </a:rPr>
              <a:t>specific,</a:t>
            </a:r>
            <a:r>
              <a:rPr sz="1700" u="none" spc="-3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700" u="none" spc="-10" dirty="0">
                <a:solidFill>
                  <a:srgbClr val="333333"/>
                </a:solidFill>
                <a:latin typeface="Calibri"/>
                <a:cs typeface="Calibri"/>
              </a:rPr>
              <a:t>local determination</a:t>
            </a:r>
            <a:r>
              <a:rPr sz="1700" u="none" spc="-5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700" u="none" dirty="0">
                <a:solidFill>
                  <a:srgbClr val="333333"/>
                </a:solidFill>
                <a:latin typeface="Calibri"/>
                <a:cs typeface="Calibri"/>
              </a:rPr>
              <a:t>and</a:t>
            </a:r>
            <a:r>
              <a:rPr sz="1700" u="none" spc="-2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700" u="none" dirty="0">
                <a:solidFill>
                  <a:srgbClr val="333333"/>
                </a:solidFill>
                <a:latin typeface="Calibri"/>
                <a:cs typeface="Calibri"/>
              </a:rPr>
              <a:t>this</a:t>
            </a:r>
            <a:r>
              <a:rPr sz="1700" u="none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700" u="none" dirty="0">
                <a:solidFill>
                  <a:srgbClr val="333333"/>
                </a:solidFill>
                <a:latin typeface="Calibri"/>
                <a:cs typeface="Calibri"/>
              </a:rPr>
              <a:t>tip</a:t>
            </a:r>
            <a:r>
              <a:rPr sz="1700" u="none" spc="-1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700" u="none" dirty="0">
                <a:solidFill>
                  <a:srgbClr val="333333"/>
                </a:solidFill>
                <a:latin typeface="Calibri"/>
                <a:cs typeface="Calibri"/>
              </a:rPr>
              <a:t>sheet</a:t>
            </a:r>
            <a:r>
              <a:rPr sz="1700" u="none" spc="-2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700" u="none" dirty="0">
                <a:solidFill>
                  <a:srgbClr val="333333"/>
                </a:solidFill>
                <a:latin typeface="Calibri"/>
                <a:cs typeface="Calibri"/>
              </a:rPr>
              <a:t>discusses</a:t>
            </a:r>
            <a:r>
              <a:rPr sz="1700" u="none" spc="-1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700" u="none" dirty="0">
                <a:solidFill>
                  <a:srgbClr val="333333"/>
                </a:solidFill>
                <a:latin typeface="Calibri"/>
                <a:cs typeface="Calibri"/>
              </a:rPr>
              <a:t>six</a:t>
            </a:r>
            <a:r>
              <a:rPr sz="1700" u="none" spc="-3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700" u="none" dirty="0">
                <a:solidFill>
                  <a:srgbClr val="333333"/>
                </a:solidFill>
                <a:latin typeface="Calibri"/>
                <a:cs typeface="Calibri"/>
              </a:rPr>
              <a:t>decision</a:t>
            </a:r>
            <a:r>
              <a:rPr sz="1700" u="none" spc="-5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700" u="none" dirty="0">
                <a:solidFill>
                  <a:srgbClr val="333333"/>
                </a:solidFill>
                <a:latin typeface="Calibri"/>
                <a:cs typeface="Calibri"/>
              </a:rPr>
              <a:t>points</a:t>
            </a:r>
            <a:r>
              <a:rPr sz="1700" u="none" spc="-1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700" u="none" dirty="0">
                <a:solidFill>
                  <a:srgbClr val="333333"/>
                </a:solidFill>
                <a:latin typeface="Calibri"/>
                <a:cs typeface="Calibri"/>
              </a:rPr>
              <a:t>in</a:t>
            </a:r>
            <a:r>
              <a:rPr sz="1700" u="none" spc="-5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700" u="none" dirty="0">
                <a:solidFill>
                  <a:srgbClr val="333333"/>
                </a:solidFill>
                <a:latin typeface="Calibri"/>
                <a:cs typeface="Calibri"/>
              </a:rPr>
              <a:t>making</a:t>
            </a:r>
            <a:r>
              <a:rPr sz="1700" u="none" spc="-2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700" u="none" spc="-20" dirty="0">
                <a:solidFill>
                  <a:srgbClr val="333333"/>
                </a:solidFill>
                <a:latin typeface="Calibri"/>
                <a:cs typeface="Calibri"/>
              </a:rPr>
              <a:t>that </a:t>
            </a:r>
            <a:r>
              <a:rPr sz="1700" u="none" spc="-10" dirty="0">
                <a:solidFill>
                  <a:srgbClr val="333333"/>
                </a:solidFill>
                <a:latin typeface="Calibri"/>
                <a:cs typeface="Calibri"/>
              </a:rPr>
              <a:t>determination.</a:t>
            </a:r>
            <a:endParaRPr sz="1700" dirty="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01757" y="3431022"/>
            <a:ext cx="10591793" cy="2478477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5"/>
              </a:lnSpc>
            </a:pPr>
            <a:fld id="{81D60167-4931-47E6-BA6A-407CBD079E47}" type="slidenum">
              <a:rPr spc="-25" dirty="0"/>
              <a:t>29</a:t>
            </a:fld>
            <a:endParaRPr spc="-2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44646"/>
            <a:ext cx="288290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dirty="0"/>
              <a:t>Title</a:t>
            </a:r>
            <a:r>
              <a:rPr sz="4200" spc="-65" dirty="0"/>
              <a:t> </a:t>
            </a:r>
            <a:r>
              <a:rPr sz="4200" dirty="0"/>
              <a:t>I,</a:t>
            </a:r>
            <a:r>
              <a:rPr sz="4200" spc="-65" dirty="0"/>
              <a:t> </a:t>
            </a:r>
            <a:r>
              <a:rPr sz="4200" dirty="0"/>
              <a:t>Part</a:t>
            </a:r>
            <a:r>
              <a:rPr sz="4200" spc="-65" dirty="0"/>
              <a:t> </a:t>
            </a:r>
            <a:r>
              <a:rPr sz="4200" spc="-50" dirty="0"/>
              <a:t>A</a:t>
            </a:r>
            <a:endParaRPr sz="4200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8182" y="1635312"/>
            <a:ext cx="10896066" cy="9960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16939" y="1896872"/>
            <a:ext cx="10186670" cy="3232785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2700" marR="890905">
              <a:lnSpc>
                <a:spcPts val="3030"/>
              </a:lnSpc>
              <a:spcBef>
                <a:spcPts val="470"/>
              </a:spcBef>
            </a:pPr>
            <a:r>
              <a:rPr sz="2800" dirty="0">
                <a:latin typeface="Calibri"/>
                <a:cs typeface="Calibri"/>
              </a:rPr>
              <a:t>Title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I,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Part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Elementary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Secondary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Education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Act,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as </a:t>
            </a:r>
            <a:r>
              <a:rPr sz="2800" dirty="0">
                <a:latin typeface="Calibri"/>
                <a:cs typeface="Calibri"/>
              </a:rPr>
              <a:t>amended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by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Every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Student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Succeeds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Act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(ESSA)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–</a:t>
            </a:r>
            <a:endParaRPr sz="2800" dirty="0">
              <a:latin typeface="Calibri"/>
              <a:cs typeface="Calibri"/>
            </a:endParaRPr>
          </a:p>
          <a:p>
            <a:pPr marL="241300" marR="5080" indent="-228600">
              <a:lnSpc>
                <a:spcPts val="2810"/>
              </a:lnSpc>
              <a:spcBef>
                <a:spcPts val="1005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Provides</a:t>
            </a:r>
            <a:r>
              <a:rPr sz="2600" spc="-10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financial</a:t>
            </a:r>
            <a:r>
              <a:rPr sz="2600" spc="-9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assistance</a:t>
            </a:r>
            <a:r>
              <a:rPr sz="2600" spc="-1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through</a:t>
            </a:r>
            <a:r>
              <a:rPr sz="2600" spc="-8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State</a:t>
            </a:r>
            <a:r>
              <a:rPr sz="2600" spc="-9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Education</a:t>
            </a:r>
            <a:r>
              <a:rPr sz="2600" spc="-9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Agencies</a:t>
            </a:r>
            <a:r>
              <a:rPr sz="2600" spc="-10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(SEAs)</a:t>
            </a:r>
            <a:r>
              <a:rPr sz="2600" spc="-105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to </a:t>
            </a:r>
            <a:r>
              <a:rPr sz="2600" dirty="0">
                <a:latin typeface="Calibri"/>
                <a:cs typeface="Calibri"/>
              </a:rPr>
              <a:t>Local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Education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Agencies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(LEAs)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and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schools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with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high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percentages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of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low- </a:t>
            </a:r>
            <a:r>
              <a:rPr sz="2600" dirty="0">
                <a:latin typeface="Calibri"/>
                <a:cs typeface="Calibri"/>
              </a:rPr>
              <a:t>income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children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to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help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ensure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that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they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all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meet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challenging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state </a:t>
            </a:r>
            <a:r>
              <a:rPr sz="2600" dirty="0">
                <a:latin typeface="Calibri"/>
                <a:cs typeface="Calibri"/>
              </a:rPr>
              <a:t>academic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standards.</a:t>
            </a:r>
            <a:endParaRPr sz="2600" dirty="0">
              <a:latin typeface="Calibri"/>
              <a:cs typeface="Calibri"/>
            </a:endParaRPr>
          </a:p>
          <a:p>
            <a:pPr marL="241300" marR="603250" indent="-228600">
              <a:lnSpc>
                <a:spcPts val="2810"/>
              </a:lnSpc>
              <a:spcBef>
                <a:spcPts val="1000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Includes</a:t>
            </a:r>
            <a:r>
              <a:rPr sz="2600" spc="-8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specific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requirements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for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collaboration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with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McKinney-Vento </a:t>
            </a:r>
            <a:r>
              <a:rPr sz="2600" dirty="0">
                <a:latin typeface="Calibri"/>
                <a:cs typeface="Calibri"/>
              </a:rPr>
              <a:t>programs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to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serve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homeless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children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and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youth.</a:t>
            </a:r>
            <a:endParaRPr sz="2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901062" y="6383528"/>
            <a:ext cx="2057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5" dirty="0">
                <a:latin typeface="Calibri"/>
                <a:cs typeface="Calibri"/>
              </a:rPr>
              <a:t>34</a:t>
            </a:r>
            <a:endParaRPr sz="1400" dirty="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245110" cy="6858000"/>
            <a:chOff x="0" y="0"/>
            <a:chExt cx="245110" cy="6858000"/>
          </a:xfrm>
        </p:grpSpPr>
        <p:sp>
          <p:nvSpPr>
            <p:cNvPr id="4" name="object 4"/>
            <p:cNvSpPr/>
            <p:nvPr/>
          </p:nvSpPr>
          <p:spPr>
            <a:xfrm>
              <a:off x="0" y="2762059"/>
              <a:ext cx="244475" cy="4096385"/>
            </a:xfrm>
            <a:custGeom>
              <a:avLst/>
              <a:gdLst/>
              <a:ahLst/>
              <a:cxnLst/>
              <a:rect l="l" t="t" r="r" b="b"/>
              <a:pathLst>
                <a:path w="244475" h="4096384">
                  <a:moveTo>
                    <a:pt x="0" y="4095940"/>
                  </a:moveTo>
                  <a:lnTo>
                    <a:pt x="244347" y="4095940"/>
                  </a:lnTo>
                  <a:lnTo>
                    <a:pt x="244347" y="0"/>
                  </a:lnTo>
                  <a:lnTo>
                    <a:pt x="0" y="0"/>
                  </a:lnTo>
                  <a:lnTo>
                    <a:pt x="0" y="4095940"/>
                  </a:lnTo>
                  <a:close/>
                </a:path>
              </a:pathLst>
            </a:custGeom>
            <a:solidFill>
              <a:srgbClr val="18496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1847659"/>
              <a:ext cx="244475" cy="895985"/>
            </a:xfrm>
            <a:custGeom>
              <a:avLst/>
              <a:gdLst/>
              <a:ahLst/>
              <a:cxnLst/>
              <a:rect l="l" t="t" r="r" b="b"/>
              <a:pathLst>
                <a:path w="244475" h="895985">
                  <a:moveTo>
                    <a:pt x="0" y="895540"/>
                  </a:moveTo>
                  <a:lnTo>
                    <a:pt x="244347" y="895540"/>
                  </a:lnTo>
                  <a:lnTo>
                    <a:pt x="244347" y="0"/>
                  </a:lnTo>
                  <a:lnTo>
                    <a:pt x="0" y="0"/>
                  </a:lnTo>
                  <a:lnTo>
                    <a:pt x="0" y="895540"/>
                  </a:lnTo>
                  <a:close/>
                </a:path>
              </a:pathLst>
            </a:custGeom>
            <a:solidFill>
              <a:srgbClr val="3E78A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355" y="0"/>
              <a:ext cx="244475" cy="914400"/>
            </a:xfrm>
            <a:custGeom>
              <a:avLst/>
              <a:gdLst/>
              <a:ahLst/>
              <a:cxnLst/>
              <a:rect l="l" t="t" r="r" b="b"/>
              <a:pathLst>
                <a:path w="244475" h="914400">
                  <a:moveTo>
                    <a:pt x="244335" y="0"/>
                  </a:moveTo>
                  <a:lnTo>
                    <a:pt x="0" y="0"/>
                  </a:lnTo>
                  <a:lnTo>
                    <a:pt x="0" y="914400"/>
                  </a:lnTo>
                  <a:lnTo>
                    <a:pt x="244335" y="914400"/>
                  </a:lnTo>
                  <a:lnTo>
                    <a:pt x="244335" y="0"/>
                  </a:lnTo>
                  <a:close/>
                </a:path>
              </a:pathLst>
            </a:custGeom>
            <a:solidFill>
              <a:srgbClr val="FFBE1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8348" y="3227899"/>
            <a:ext cx="152400" cy="314515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12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Excellent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 Education</a:t>
            </a:r>
            <a:r>
              <a:rPr sz="12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12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Every</a:t>
            </a:r>
            <a:r>
              <a:rPr sz="12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Student</a:t>
            </a:r>
            <a:r>
              <a:rPr sz="12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Every</a:t>
            </a:r>
            <a:r>
              <a:rPr sz="12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Day</a:t>
            </a:r>
            <a:endParaRPr sz="1200" dirty="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object 9"/>
            <p:cNvSpPr/>
            <p:nvPr/>
          </p:nvSpPr>
          <p:spPr>
            <a:xfrm>
              <a:off x="2743200" y="0"/>
              <a:ext cx="4114800" cy="228600"/>
            </a:xfrm>
            <a:custGeom>
              <a:avLst/>
              <a:gdLst/>
              <a:ahLst/>
              <a:cxnLst/>
              <a:rect l="l" t="t" r="r" b="b"/>
              <a:pathLst>
                <a:path w="4114800" h="228600">
                  <a:moveTo>
                    <a:pt x="4114800" y="0"/>
                  </a:moveTo>
                  <a:lnTo>
                    <a:pt x="0" y="0"/>
                  </a:lnTo>
                  <a:lnTo>
                    <a:pt x="0" y="228295"/>
                  </a:lnTo>
                  <a:lnTo>
                    <a:pt x="4114800" y="228295"/>
                  </a:lnTo>
                  <a:lnTo>
                    <a:pt x="4114800" y="0"/>
                  </a:lnTo>
                  <a:close/>
                </a:path>
              </a:pathLst>
            </a:custGeom>
            <a:solidFill>
              <a:srgbClr val="18496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" name="object 10"/>
            <p:cNvSpPr/>
            <p:nvPr/>
          </p:nvSpPr>
          <p:spPr>
            <a:xfrm>
              <a:off x="1828800" y="0"/>
              <a:ext cx="914400" cy="228600"/>
            </a:xfrm>
            <a:custGeom>
              <a:avLst/>
              <a:gdLst/>
              <a:ahLst/>
              <a:cxnLst/>
              <a:rect l="l" t="t" r="r" b="b"/>
              <a:pathLst>
                <a:path w="914400" h="228600">
                  <a:moveTo>
                    <a:pt x="914400" y="0"/>
                  </a:moveTo>
                  <a:lnTo>
                    <a:pt x="0" y="0"/>
                  </a:lnTo>
                  <a:lnTo>
                    <a:pt x="0" y="228295"/>
                  </a:lnTo>
                  <a:lnTo>
                    <a:pt x="914400" y="228295"/>
                  </a:lnTo>
                  <a:lnTo>
                    <a:pt x="914400" y="0"/>
                  </a:lnTo>
                  <a:close/>
                </a:path>
              </a:pathLst>
            </a:custGeom>
            <a:solidFill>
              <a:srgbClr val="3E78A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0"/>
              <a:ext cx="914400" cy="227965"/>
            </a:xfrm>
            <a:custGeom>
              <a:avLst/>
              <a:gdLst/>
              <a:ahLst/>
              <a:cxnLst/>
              <a:rect l="l" t="t" r="r" b="b"/>
              <a:pathLst>
                <a:path w="914400" h="227965">
                  <a:moveTo>
                    <a:pt x="914400" y="0"/>
                  </a:moveTo>
                  <a:lnTo>
                    <a:pt x="0" y="0"/>
                  </a:lnTo>
                  <a:lnTo>
                    <a:pt x="0" y="227939"/>
                  </a:lnTo>
                  <a:lnTo>
                    <a:pt x="914400" y="227939"/>
                  </a:lnTo>
                  <a:lnTo>
                    <a:pt x="914400" y="0"/>
                  </a:lnTo>
                  <a:close/>
                </a:path>
              </a:pathLst>
            </a:custGeom>
            <a:solidFill>
              <a:srgbClr val="FFBE1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" name="object 12"/>
            <p:cNvSpPr/>
            <p:nvPr/>
          </p:nvSpPr>
          <p:spPr>
            <a:xfrm>
              <a:off x="914400" y="0"/>
              <a:ext cx="914400" cy="228600"/>
            </a:xfrm>
            <a:custGeom>
              <a:avLst/>
              <a:gdLst/>
              <a:ahLst/>
              <a:cxnLst/>
              <a:rect l="l" t="t" r="r" b="b"/>
              <a:pathLst>
                <a:path w="914400" h="228600">
                  <a:moveTo>
                    <a:pt x="914400" y="0"/>
                  </a:moveTo>
                  <a:lnTo>
                    <a:pt x="0" y="0"/>
                  </a:lnTo>
                  <a:lnTo>
                    <a:pt x="0" y="228295"/>
                  </a:lnTo>
                  <a:lnTo>
                    <a:pt x="914400" y="228295"/>
                  </a:lnTo>
                  <a:lnTo>
                    <a:pt x="914400" y="0"/>
                  </a:lnTo>
                  <a:close/>
                </a:path>
              </a:pathLst>
            </a:custGeom>
            <a:solidFill>
              <a:srgbClr val="579CE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" name="object 13"/>
            <p:cNvSpPr/>
            <p:nvPr/>
          </p:nvSpPr>
          <p:spPr>
            <a:xfrm>
              <a:off x="11947296" y="0"/>
              <a:ext cx="244475" cy="4114800"/>
            </a:xfrm>
            <a:custGeom>
              <a:avLst/>
              <a:gdLst/>
              <a:ahLst/>
              <a:cxnLst/>
              <a:rect l="l" t="t" r="r" b="b"/>
              <a:pathLst>
                <a:path w="244475" h="4114800">
                  <a:moveTo>
                    <a:pt x="244335" y="0"/>
                  </a:moveTo>
                  <a:lnTo>
                    <a:pt x="0" y="0"/>
                  </a:lnTo>
                  <a:lnTo>
                    <a:pt x="0" y="4114800"/>
                  </a:lnTo>
                  <a:lnTo>
                    <a:pt x="244335" y="4114800"/>
                  </a:lnTo>
                  <a:lnTo>
                    <a:pt x="244335" y="0"/>
                  </a:lnTo>
                  <a:close/>
                </a:path>
              </a:pathLst>
            </a:custGeom>
            <a:solidFill>
              <a:srgbClr val="18496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" name="object 14"/>
            <p:cNvSpPr/>
            <p:nvPr/>
          </p:nvSpPr>
          <p:spPr>
            <a:xfrm>
              <a:off x="11947296" y="4114800"/>
              <a:ext cx="244475" cy="914400"/>
            </a:xfrm>
            <a:custGeom>
              <a:avLst/>
              <a:gdLst/>
              <a:ahLst/>
              <a:cxnLst/>
              <a:rect l="l" t="t" r="r" b="b"/>
              <a:pathLst>
                <a:path w="244475" h="914400">
                  <a:moveTo>
                    <a:pt x="244348" y="0"/>
                  </a:moveTo>
                  <a:lnTo>
                    <a:pt x="0" y="0"/>
                  </a:lnTo>
                  <a:lnTo>
                    <a:pt x="0" y="914400"/>
                  </a:lnTo>
                  <a:lnTo>
                    <a:pt x="244348" y="914400"/>
                  </a:lnTo>
                  <a:lnTo>
                    <a:pt x="244348" y="0"/>
                  </a:lnTo>
                  <a:close/>
                </a:path>
              </a:pathLst>
            </a:custGeom>
            <a:solidFill>
              <a:srgbClr val="3E78A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" name="object 15"/>
            <p:cNvSpPr/>
            <p:nvPr/>
          </p:nvSpPr>
          <p:spPr>
            <a:xfrm>
              <a:off x="11946940" y="5943600"/>
              <a:ext cx="244475" cy="914400"/>
            </a:xfrm>
            <a:custGeom>
              <a:avLst/>
              <a:gdLst/>
              <a:ahLst/>
              <a:cxnLst/>
              <a:rect l="l" t="t" r="r" b="b"/>
              <a:pathLst>
                <a:path w="244475" h="914400">
                  <a:moveTo>
                    <a:pt x="244348" y="0"/>
                  </a:moveTo>
                  <a:lnTo>
                    <a:pt x="0" y="0"/>
                  </a:lnTo>
                  <a:lnTo>
                    <a:pt x="0" y="914400"/>
                  </a:lnTo>
                  <a:lnTo>
                    <a:pt x="244348" y="914400"/>
                  </a:lnTo>
                  <a:lnTo>
                    <a:pt x="244348" y="0"/>
                  </a:lnTo>
                  <a:close/>
                </a:path>
              </a:pathLst>
            </a:custGeom>
            <a:solidFill>
              <a:srgbClr val="FFBE1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947296" y="5029200"/>
              <a:ext cx="244475" cy="914400"/>
            </a:xfrm>
            <a:custGeom>
              <a:avLst/>
              <a:gdLst/>
              <a:ahLst/>
              <a:cxnLst/>
              <a:rect l="l" t="t" r="r" b="b"/>
              <a:pathLst>
                <a:path w="244475" h="914400">
                  <a:moveTo>
                    <a:pt x="244348" y="0"/>
                  </a:moveTo>
                  <a:lnTo>
                    <a:pt x="0" y="0"/>
                  </a:lnTo>
                  <a:lnTo>
                    <a:pt x="0" y="914400"/>
                  </a:lnTo>
                  <a:lnTo>
                    <a:pt x="244348" y="914400"/>
                  </a:lnTo>
                  <a:lnTo>
                    <a:pt x="244348" y="0"/>
                  </a:lnTo>
                  <a:close/>
                </a:path>
              </a:pathLst>
            </a:custGeom>
            <a:solidFill>
              <a:srgbClr val="579CE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" name="object 17"/>
            <p:cNvSpPr/>
            <p:nvPr/>
          </p:nvSpPr>
          <p:spPr>
            <a:xfrm>
              <a:off x="0" y="2762059"/>
              <a:ext cx="244475" cy="4096385"/>
            </a:xfrm>
            <a:custGeom>
              <a:avLst/>
              <a:gdLst/>
              <a:ahLst/>
              <a:cxnLst/>
              <a:rect l="l" t="t" r="r" b="b"/>
              <a:pathLst>
                <a:path w="244475" h="4096384">
                  <a:moveTo>
                    <a:pt x="243979" y="0"/>
                  </a:moveTo>
                  <a:lnTo>
                    <a:pt x="0" y="0"/>
                  </a:lnTo>
                  <a:lnTo>
                    <a:pt x="0" y="4095940"/>
                  </a:lnTo>
                  <a:lnTo>
                    <a:pt x="243979" y="4095940"/>
                  </a:lnTo>
                  <a:lnTo>
                    <a:pt x="243979" y="0"/>
                  </a:lnTo>
                  <a:close/>
                </a:path>
              </a:pathLst>
            </a:custGeom>
            <a:solidFill>
              <a:srgbClr val="18496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8" name="object 18"/>
            <p:cNvSpPr/>
            <p:nvPr/>
          </p:nvSpPr>
          <p:spPr>
            <a:xfrm>
              <a:off x="0" y="1847659"/>
              <a:ext cx="244475" cy="914400"/>
            </a:xfrm>
            <a:custGeom>
              <a:avLst/>
              <a:gdLst/>
              <a:ahLst/>
              <a:cxnLst/>
              <a:rect l="l" t="t" r="r" b="b"/>
              <a:pathLst>
                <a:path w="244475" h="914400">
                  <a:moveTo>
                    <a:pt x="243979" y="0"/>
                  </a:moveTo>
                  <a:lnTo>
                    <a:pt x="0" y="0"/>
                  </a:lnTo>
                  <a:lnTo>
                    <a:pt x="0" y="914400"/>
                  </a:lnTo>
                  <a:lnTo>
                    <a:pt x="243979" y="914400"/>
                  </a:lnTo>
                  <a:lnTo>
                    <a:pt x="243979" y="0"/>
                  </a:lnTo>
                  <a:close/>
                </a:path>
              </a:pathLst>
            </a:custGeom>
            <a:solidFill>
              <a:srgbClr val="3E78A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" name="object 19"/>
            <p:cNvSpPr/>
            <p:nvPr/>
          </p:nvSpPr>
          <p:spPr>
            <a:xfrm>
              <a:off x="0" y="18859"/>
              <a:ext cx="244475" cy="914400"/>
            </a:xfrm>
            <a:custGeom>
              <a:avLst/>
              <a:gdLst/>
              <a:ahLst/>
              <a:cxnLst/>
              <a:rect l="l" t="t" r="r" b="b"/>
              <a:pathLst>
                <a:path w="244475" h="914400">
                  <a:moveTo>
                    <a:pt x="244335" y="0"/>
                  </a:moveTo>
                  <a:lnTo>
                    <a:pt x="0" y="0"/>
                  </a:lnTo>
                  <a:lnTo>
                    <a:pt x="0" y="914400"/>
                  </a:lnTo>
                  <a:lnTo>
                    <a:pt x="244335" y="914400"/>
                  </a:lnTo>
                  <a:lnTo>
                    <a:pt x="244335" y="0"/>
                  </a:lnTo>
                  <a:close/>
                </a:path>
              </a:pathLst>
            </a:custGeom>
            <a:solidFill>
              <a:srgbClr val="FFBE1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0" name="object 20"/>
            <p:cNvSpPr/>
            <p:nvPr/>
          </p:nvSpPr>
          <p:spPr>
            <a:xfrm>
              <a:off x="0" y="933259"/>
              <a:ext cx="244475" cy="914400"/>
            </a:xfrm>
            <a:custGeom>
              <a:avLst/>
              <a:gdLst/>
              <a:ahLst/>
              <a:cxnLst/>
              <a:rect l="l" t="t" r="r" b="b"/>
              <a:pathLst>
                <a:path w="244475" h="914400">
                  <a:moveTo>
                    <a:pt x="243979" y="0"/>
                  </a:moveTo>
                  <a:lnTo>
                    <a:pt x="0" y="0"/>
                  </a:lnTo>
                  <a:lnTo>
                    <a:pt x="0" y="914400"/>
                  </a:lnTo>
                  <a:lnTo>
                    <a:pt x="243979" y="914400"/>
                  </a:lnTo>
                  <a:lnTo>
                    <a:pt x="243979" y="0"/>
                  </a:lnTo>
                  <a:close/>
                </a:path>
              </a:pathLst>
            </a:custGeom>
            <a:solidFill>
              <a:srgbClr val="579CE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1" name="object 21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/>
              <a:ahLst/>
              <a:cxnLst/>
              <a:rect l="l" t="t" r="r" b="b"/>
              <a:pathLst>
                <a:path w="12192000" h="6858000">
                  <a:moveTo>
                    <a:pt x="9448800" y="6645948"/>
                  </a:moveTo>
                  <a:lnTo>
                    <a:pt x="0" y="6645948"/>
                  </a:lnTo>
                  <a:lnTo>
                    <a:pt x="0" y="6858000"/>
                  </a:lnTo>
                  <a:lnTo>
                    <a:pt x="9448800" y="6858000"/>
                  </a:lnTo>
                  <a:lnTo>
                    <a:pt x="9448800" y="6645948"/>
                  </a:lnTo>
                  <a:close/>
                </a:path>
                <a:path w="12192000" h="6858000">
                  <a:moveTo>
                    <a:pt x="12192000" y="0"/>
                  </a:moveTo>
                  <a:lnTo>
                    <a:pt x="2810764" y="0"/>
                  </a:lnTo>
                  <a:lnTo>
                    <a:pt x="2810764" y="226644"/>
                  </a:lnTo>
                  <a:lnTo>
                    <a:pt x="12192000" y="22664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18496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2" name="object 22"/>
            <p:cNvSpPr/>
            <p:nvPr/>
          </p:nvSpPr>
          <p:spPr>
            <a:xfrm>
              <a:off x="9448800" y="6644309"/>
              <a:ext cx="914400" cy="213995"/>
            </a:xfrm>
            <a:custGeom>
              <a:avLst/>
              <a:gdLst/>
              <a:ahLst/>
              <a:cxnLst/>
              <a:rect l="l" t="t" r="r" b="b"/>
              <a:pathLst>
                <a:path w="914400" h="213995">
                  <a:moveTo>
                    <a:pt x="914400" y="0"/>
                  </a:moveTo>
                  <a:lnTo>
                    <a:pt x="0" y="0"/>
                  </a:lnTo>
                  <a:lnTo>
                    <a:pt x="0" y="213690"/>
                  </a:lnTo>
                  <a:lnTo>
                    <a:pt x="914400" y="213690"/>
                  </a:lnTo>
                  <a:lnTo>
                    <a:pt x="914400" y="0"/>
                  </a:lnTo>
                  <a:close/>
                </a:path>
              </a:pathLst>
            </a:custGeom>
            <a:solidFill>
              <a:srgbClr val="3E78A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3" name="object 23"/>
            <p:cNvSpPr/>
            <p:nvPr/>
          </p:nvSpPr>
          <p:spPr>
            <a:xfrm>
              <a:off x="11277600" y="6644652"/>
              <a:ext cx="914400" cy="213360"/>
            </a:xfrm>
            <a:custGeom>
              <a:avLst/>
              <a:gdLst/>
              <a:ahLst/>
              <a:cxnLst/>
              <a:rect l="l" t="t" r="r" b="b"/>
              <a:pathLst>
                <a:path w="914400" h="213359">
                  <a:moveTo>
                    <a:pt x="914400" y="0"/>
                  </a:moveTo>
                  <a:lnTo>
                    <a:pt x="0" y="0"/>
                  </a:lnTo>
                  <a:lnTo>
                    <a:pt x="0" y="213347"/>
                  </a:lnTo>
                  <a:lnTo>
                    <a:pt x="914400" y="213347"/>
                  </a:lnTo>
                  <a:lnTo>
                    <a:pt x="914400" y="0"/>
                  </a:lnTo>
                  <a:close/>
                </a:path>
              </a:pathLst>
            </a:custGeom>
            <a:solidFill>
              <a:srgbClr val="FFBE1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4" name="object 24"/>
            <p:cNvSpPr/>
            <p:nvPr/>
          </p:nvSpPr>
          <p:spPr>
            <a:xfrm>
              <a:off x="10363200" y="6644309"/>
              <a:ext cx="914400" cy="213995"/>
            </a:xfrm>
            <a:custGeom>
              <a:avLst/>
              <a:gdLst/>
              <a:ahLst/>
              <a:cxnLst/>
              <a:rect l="l" t="t" r="r" b="b"/>
              <a:pathLst>
                <a:path w="914400" h="213995">
                  <a:moveTo>
                    <a:pt x="914400" y="0"/>
                  </a:moveTo>
                  <a:lnTo>
                    <a:pt x="0" y="0"/>
                  </a:lnTo>
                  <a:lnTo>
                    <a:pt x="0" y="213690"/>
                  </a:lnTo>
                  <a:lnTo>
                    <a:pt x="914400" y="213690"/>
                  </a:lnTo>
                  <a:lnTo>
                    <a:pt x="914400" y="0"/>
                  </a:lnTo>
                  <a:close/>
                </a:path>
              </a:pathLst>
            </a:custGeom>
            <a:solidFill>
              <a:srgbClr val="579CE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4489463" y="4823142"/>
            <a:ext cx="3220085" cy="894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700" b="0" spc="-55" dirty="0">
                <a:latin typeface="Calibri Light"/>
                <a:cs typeface="Calibri Light"/>
              </a:rPr>
              <a:t>Questions?</a:t>
            </a:r>
            <a:endParaRPr sz="5700" dirty="0">
              <a:latin typeface="Calibri Light"/>
              <a:cs typeface="Calibri Light"/>
            </a:endParaRPr>
          </a:p>
        </p:txBody>
      </p:sp>
      <p:pic>
        <p:nvPicPr>
          <p:cNvPr id="26" name="object 2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95412" y="614476"/>
            <a:ext cx="9143974" cy="4239475"/>
          </a:xfrm>
          <a:prstGeom prst="rect">
            <a:avLst/>
          </a:prstGeom>
        </p:spPr>
      </p:pic>
      <p:sp>
        <p:nvSpPr>
          <p:cNvPr id="27" name="object 27"/>
          <p:cNvSpPr txBox="1"/>
          <p:nvPr/>
        </p:nvSpPr>
        <p:spPr>
          <a:xfrm>
            <a:off x="4510455" y="6696516"/>
            <a:ext cx="317055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12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Excellent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 Education</a:t>
            </a:r>
            <a:r>
              <a:rPr sz="12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12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Every</a:t>
            </a:r>
            <a:r>
              <a:rPr sz="12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Student</a:t>
            </a:r>
            <a:r>
              <a:rPr sz="12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Every</a:t>
            </a:r>
            <a:r>
              <a:rPr sz="12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Day</a:t>
            </a: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648" y="3215199"/>
            <a:ext cx="177800" cy="317055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12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Excellent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 Education</a:t>
            </a:r>
            <a:r>
              <a:rPr sz="12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12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Every</a:t>
            </a:r>
            <a:r>
              <a:rPr sz="12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Student</a:t>
            </a:r>
            <a:r>
              <a:rPr sz="12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Every</a:t>
            </a:r>
            <a:r>
              <a:rPr sz="12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Day</a:t>
            </a:r>
            <a:endParaRPr sz="1200" dirty="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97191" y="6022619"/>
            <a:ext cx="843804" cy="78495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27669" y="720590"/>
            <a:ext cx="2795270" cy="1300480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705"/>
              </a:spcBef>
            </a:pPr>
            <a:r>
              <a:rPr spc="-10" dirty="0"/>
              <a:t>Contact </a:t>
            </a:r>
            <a:r>
              <a:rPr spc="-20" dirty="0"/>
              <a:t>Information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27670" y="2424176"/>
            <a:ext cx="3216910" cy="140843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199390">
              <a:lnSpc>
                <a:spcPts val="2160"/>
              </a:lnSpc>
              <a:spcBef>
                <a:spcPts val="375"/>
              </a:spcBef>
            </a:pPr>
            <a:r>
              <a:rPr sz="2000" b="1" dirty="0">
                <a:latin typeface="Calibri"/>
                <a:cs typeface="Calibri"/>
              </a:rPr>
              <a:t>Adrianne</a:t>
            </a:r>
            <a:r>
              <a:rPr sz="2000" b="1" spc="-7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Schwartz,</a:t>
            </a:r>
            <a:r>
              <a:rPr sz="2000" b="1" spc="-7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Program Manager</a:t>
            </a:r>
            <a:endParaRPr sz="2000" dirty="0">
              <a:latin typeface="Calibri"/>
              <a:cs typeface="Calibri"/>
            </a:endParaRPr>
          </a:p>
          <a:p>
            <a:pPr marL="12700" marR="5080">
              <a:lnSpc>
                <a:spcPts val="3170"/>
              </a:lnSpc>
              <a:spcBef>
                <a:spcPts val="55"/>
              </a:spcBef>
            </a:pPr>
            <a:r>
              <a:rPr sz="2000" spc="-10" dirty="0">
                <a:latin typeface="Calibri"/>
                <a:cs typeface="Calibri"/>
                <a:hlinkClick r:id="rId3"/>
              </a:rPr>
              <a:t>adrianne.schwartz@alaska.gov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(907)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465-</a:t>
            </a:r>
            <a:r>
              <a:rPr sz="2000" spc="-20" dirty="0">
                <a:latin typeface="Calibri"/>
                <a:cs typeface="Calibri"/>
              </a:rPr>
              <a:t>8721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95742" y="807592"/>
            <a:ext cx="5239568" cy="5239568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5"/>
              </a:lnSpc>
            </a:pPr>
            <a:fld id="{81D60167-4931-47E6-BA6A-407CBD079E47}" type="slidenum">
              <a:rPr spc="-25" dirty="0"/>
              <a:t>31</a:t>
            </a:fld>
            <a:endParaRPr spc="-25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648" y="3215199"/>
            <a:ext cx="177800" cy="317055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12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Excellent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 Education</a:t>
            </a:r>
            <a:r>
              <a:rPr sz="12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12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Every</a:t>
            </a:r>
            <a:r>
              <a:rPr sz="12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Student</a:t>
            </a:r>
            <a:r>
              <a:rPr sz="12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Every</a:t>
            </a:r>
            <a:r>
              <a:rPr sz="12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Day</a:t>
            </a:r>
            <a:endParaRPr sz="1200" dirty="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97191" y="6022619"/>
            <a:ext cx="843804" cy="78495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Stay</a:t>
            </a:r>
            <a:r>
              <a:rPr spc="-185" dirty="0"/>
              <a:t> </a:t>
            </a:r>
            <a:r>
              <a:rPr spc="-10" dirty="0"/>
              <a:t>Connected</a:t>
            </a:r>
          </a:p>
        </p:txBody>
      </p:sp>
      <p:sp>
        <p:nvSpPr>
          <p:cNvPr id="5" name="object 5"/>
          <p:cNvSpPr/>
          <p:nvPr/>
        </p:nvSpPr>
        <p:spPr>
          <a:xfrm>
            <a:off x="4031330" y="1827601"/>
            <a:ext cx="4733925" cy="1209040"/>
          </a:xfrm>
          <a:custGeom>
            <a:avLst/>
            <a:gdLst/>
            <a:ahLst/>
            <a:cxnLst/>
            <a:rect l="l" t="t" r="r" b="b"/>
            <a:pathLst>
              <a:path w="4733925" h="1209039">
                <a:moveTo>
                  <a:pt x="4733645" y="1208608"/>
                </a:moveTo>
                <a:lnTo>
                  <a:pt x="604304" y="1208608"/>
                </a:lnTo>
                <a:lnTo>
                  <a:pt x="0" y="604304"/>
                </a:lnTo>
                <a:lnTo>
                  <a:pt x="604304" y="0"/>
                </a:lnTo>
                <a:lnTo>
                  <a:pt x="4733645" y="0"/>
                </a:lnTo>
                <a:lnTo>
                  <a:pt x="4733645" y="1208608"/>
                </a:lnTo>
                <a:close/>
              </a:path>
            </a:pathLst>
          </a:custGeom>
          <a:ln w="12700">
            <a:solidFill>
              <a:srgbClr val="18496B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4853744" y="1716465"/>
            <a:ext cx="2141855" cy="892810"/>
          </a:xfrm>
          <a:prstGeom prst="rect">
            <a:avLst/>
          </a:prstGeom>
        </p:spPr>
        <p:txBody>
          <a:bodyPr vert="horz" wrap="square" lIns="0" tIns="148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70"/>
              </a:spcBef>
            </a:pPr>
            <a:r>
              <a:rPr sz="2300" b="1" spc="-10" dirty="0">
                <a:latin typeface="Calibri"/>
                <a:cs typeface="Calibri"/>
              </a:rPr>
              <a:t>Website</a:t>
            </a:r>
            <a:endParaRPr sz="2300" dirty="0"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spcBef>
                <a:spcPts val="840"/>
              </a:spcBef>
              <a:buChar char="•"/>
              <a:tabLst>
                <a:tab pos="184785" algn="l"/>
              </a:tabLst>
            </a:pPr>
            <a:r>
              <a:rPr sz="1800" spc="-10" dirty="0">
                <a:latin typeface="Calibri"/>
                <a:cs typeface="Calibri"/>
              </a:rPr>
              <a:t>education.alaska.gov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420672" y="1821248"/>
            <a:ext cx="1221740" cy="1221740"/>
            <a:chOff x="3420672" y="1821248"/>
            <a:chExt cx="1221740" cy="1221740"/>
          </a:xfrm>
        </p:grpSpPr>
        <p:sp>
          <p:nvSpPr>
            <p:cNvPr id="8" name="object 8"/>
            <p:cNvSpPr/>
            <p:nvPr/>
          </p:nvSpPr>
          <p:spPr>
            <a:xfrm>
              <a:off x="3613738" y="2089141"/>
              <a:ext cx="846455" cy="573405"/>
            </a:xfrm>
            <a:custGeom>
              <a:avLst/>
              <a:gdLst/>
              <a:ahLst/>
              <a:cxnLst/>
              <a:rect l="l" t="t" r="r" b="b"/>
              <a:pathLst>
                <a:path w="846454" h="573405">
                  <a:moveTo>
                    <a:pt x="846425" y="572901"/>
                  </a:moveTo>
                  <a:lnTo>
                    <a:pt x="0" y="572901"/>
                  </a:lnTo>
                  <a:lnTo>
                    <a:pt x="0" y="49817"/>
                  </a:lnTo>
                  <a:lnTo>
                    <a:pt x="3911" y="30427"/>
                  </a:lnTo>
                  <a:lnTo>
                    <a:pt x="14579" y="14591"/>
                  </a:lnTo>
                  <a:lnTo>
                    <a:pt x="30404" y="3915"/>
                  </a:lnTo>
                  <a:lnTo>
                    <a:pt x="49789" y="0"/>
                  </a:lnTo>
                  <a:lnTo>
                    <a:pt x="796635" y="0"/>
                  </a:lnTo>
                  <a:lnTo>
                    <a:pt x="816015" y="3915"/>
                  </a:lnTo>
                  <a:lnTo>
                    <a:pt x="831841" y="14591"/>
                  </a:lnTo>
                  <a:lnTo>
                    <a:pt x="842512" y="30427"/>
                  </a:lnTo>
                  <a:lnTo>
                    <a:pt x="846425" y="49817"/>
                  </a:lnTo>
                  <a:lnTo>
                    <a:pt x="846425" y="74726"/>
                  </a:lnTo>
                  <a:lnTo>
                    <a:pt x="74684" y="74726"/>
                  </a:lnTo>
                  <a:lnTo>
                    <a:pt x="74684" y="498175"/>
                  </a:lnTo>
                  <a:lnTo>
                    <a:pt x="846425" y="498175"/>
                  </a:lnTo>
                  <a:lnTo>
                    <a:pt x="846425" y="572901"/>
                  </a:lnTo>
                  <a:close/>
                </a:path>
                <a:path w="846454" h="573405">
                  <a:moveTo>
                    <a:pt x="846425" y="498175"/>
                  </a:moveTo>
                  <a:lnTo>
                    <a:pt x="771740" y="498175"/>
                  </a:lnTo>
                  <a:lnTo>
                    <a:pt x="771740" y="74726"/>
                  </a:lnTo>
                  <a:lnTo>
                    <a:pt x="846425" y="74726"/>
                  </a:lnTo>
                  <a:lnTo>
                    <a:pt x="846425" y="498175"/>
                  </a:lnTo>
                  <a:close/>
                </a:path>
              </a:pathLst>
            </a:custGeom>
            <a:solidFill>
              <a:srgbClr val="18496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" name="object 9"/>
            <p:cNvSpPr/>
            <p:nvPr/>
          </p:nvSpPr>
          <p:spPr>
            <a:xfrm>
              <a:off x="3613738" y="2089141"/>
              <a:ext cx="846455" cy="573405"/>
            </a:xfrm>
            <a:custGeom>
              <a:avLst/>
              <a:gdLst/>
              <a:ahLst/>
              <a:cxnLst/>
              <a:rect l="l" t="t" r="r" b="b"/>
              <a:pathLst>
                <a:path w="846454" h="573405">
                  <a:moveTo>
                    <a:pt x="771740" y="498175"/>
                  </a:moveTo>
                  <a:lnTo>
                    <a:pt x="74684" y="498175"/>
                  </a:lnTo>
                  <a:lnTo>
                    <a:pt x="74684" y="74726"/>
                  </a:lnTo>
                  <a:lnTo>
                    <a:pt x="771740" y="74726"/>
                  </a:lnTo>
                  <a:lnTo>
                    <a:pt x="771740" y="498175"/>
                  </a:lnTo>
                </a:path>
                <a:path w="846454" h="573405">
                  <a:moveTo>
                    <a:pt x="846425" y="49817"/>
                  </a:moveTo>
                  <a:lnTo>
                    <a:pt x="842512" y="30427"/>
                  </a:lnTo>
                  <a:lnTo>
                    <a:pt x="831841" y="14591"/>
                  </a:lnTo>
                  <a:lnTo>
                    <a:pt x="816015" y="3915"/>
                  </a:lnTo>
                  <a:lnTo>
                    <a:pt x="796635" y="0"/>
                  </a:lnTo>
                  <a:lnTo>
                    <a:pt x="49789" y="0"/>
                  </a:lnTo>
                  <a:lnTo>
                    <a:pt x="30404" y="3915"/>
                  </a:lnTo>
                  <a:lnTo>
                    <a:pt x="14579" y="14591"/>
                  </a:lnTo>
                  <a:lnTo>
                    <a:pt x="3911" y="30427"/>
                  </a:lnTo>
                  <a:lnTo>
                    <a:pt x="0" y="49817"/>
                  </a:lnTo>
                  <a:lnTo>
                    <a:pt x="0" y="572901"/>
                  </a:lnTo>
                  <a:lnTo>
                    <a:pt x="846425" y="572901"/>
                  </a:lnTo>
                  <a:lnTo>
                    <a:pt x="846425" y="49817"/>
                  </a:lnTo>
                </a:path>
              </a:pathLst>
            </a:custGeom>
            <a:ln w="12450">
              <a:solidFill>
                <a:srgbClr val="18496B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" name="object 10"/>
            <p:cNvSpPr/>
            <p:nvPr/>
          </p:nvSpPr>
          <p:spPr>
            <a:xfrm>
              <a:off x="3496070" y="2711860"/>
              <a:ext cx="1070610" cy="74930"/>
            </a:xfrm>
            <a:custGeom>
              <a:avLst/>
              <a:gdLst/>
              <a:ahLst/>
              <a:cxnLst/>
              <a:rect l="l" t="t" r="r" b="b"/>
              <a:pathLst>
                <a:path w="1070610" h="74930">
                  <a:moveTo>
                    <a:pt x="1024123" y="74726"/>
                  </a:moveTo>
                  <a:lnTo>
                    <a:pt x="46382" y="74726"/>
                  </a:lnTo>
                  <a:lnTo>
                    <a:pt x="37279" y="62494"/>
                  </a:lnTo>
                  <a:lnTo>
                    <a:pt x="13455" y="25047"/>
                  </a:lnTo>
                  <a:lnTo>
                    <a:pt x="0" y="0"/>
                  </a:lnTo>
                  <a:lnTo>
                    <a:pt x="466192" y="0"/>
                  </a:lnTo>
                  <a:lnTo>
                    <a:pt x="466192" y="13998"/>
                  </a:lnTo>
                  <a:lnTo>
                    <a:pt x="466514" y="18905"/>
                  </a:lnTo>
                  <a:lnTo>
                    <a:pt x="466615" y="20450"/>
                  </a:lnTo>
                  <a:lnTo>
                    <a:pt x="472191" y="25332"/>
                  </a:lnTo>
                  <a:lnTo>
                    <a:pt x="1056870" y="25332"/>
                  </a:lnTo>
                  <a:lnTo>
                    <a:pt x="1033227" y="62494"/>
                  </a:lnTo>
                  <a:lnTo>
                    <a:pt x="1024123" y="74726"/>
                  </a:lnTo>
                  <a:close/>
                </a:path>
                <a:path w="1070610" h="74930">
                  <a:moveTo>
                    <a:pt x="1056870" y="25332"/>
                  </a:moveTo>
                  <a:lnTo>
                    <a:pt x="472191" y="25332"/>
                  </a:lnTo>
                  <a:lnTo>
                    <a:pt x="478639" y="24908"/>
                  </a:lnTo>
                  <a:lnTo>
                    <a:pt x="604657" y="24908"/>
                  </a:lnTo>
                  <a:lnTo>
                    <a:pt x="611105" y="24485"/>
                  </a:lnTo>
                  <a:lnTo>
                    <a:pt x="615984" y="18905"/>
                  </a:lnTo>
                  <a:lnTo>
                    <a:pt x="615662" y="13998"/>
                  </a:lnTo>
                  <a:lnTo>
                    <a:pt x="615561" y="0"/>
                  </a:lnTo>
                  <a:lnTo>
                    <a:pt x="1070506" y="0"/>
                  </a:lnTo>
                  <a:lnTo>
                    <a:pt x="1057125" y="24908"/>
                  </a:lnTo>
                  <a:lnTo>
                    <a:pt x="1056870" y="25332"/>
                  </a:lnTo>
                  <a:close/>
                </a:path>
              </a:pathLst>
            </a:custGeom>
            <a:solidFill>
              <a:srgbClr val="18496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" name="object 11"/>
            <p:cNvSpPr/>
            <p:nvPr/>
          </p:nvSpPr>
          <p:spPr>
            <a:xfrm>
              <a:off x="3496070" y="2711860"/>
              <a:ext cx="1070610" cy="74930"/>
            </a:xfrm>
            <a:custGeom>
              <a:avLst/>
              <a:gdLst/>
              <a:ahLst/>
              <a:cxnLst/>
              <a:rect l="l" t="t" r="r" b="b"/>
              <a:pathLst>
                <a:path w="1070610" h="74930">
                  <a:moveTo>
                    <a:pt x="46382" y="74726"/>
                  </a:moveTo>
                  <a:lnTo>
                    <a:pt x="1024123" y="74726"/>
                  </a:lnTo>
                </a:path>
                <a:path w="1070610" h="74930">
                  <a:moveTo>
                    <a:pt x="1070506" y="0"/>
                  </a:moveTo>
                  <a:lnTo>
                    <a:pt x="615561" y="0"/>
                  </a:lnTo>
                  <a:lnTo>
                    <a:pt x="615561" y="12454"/>
                  </a:lnTo>
                  <a:lnTo>
                    <a:pt x="615984" y="18905"/>
                  </a:lnTo>
                  <a:lnTo>
                    <a:pt x="611105" y="24485"/>
                  </a:lnTo>
                  <a:lnTo>
                    <a:pt x="604657" y="24908"/>
                  </a:lnTo>
                  <a:lnTo>
                    <a:pt x="604147" y="24946"/>
                  </a:lnTo>
                  <a:lnTo>
                    <a:pt x="603624" y="24946"/>
                  </a:lnTo>
                  <a:lnTo>
                    <a:pt x="603113" y="24908"/>
                  </a:lnTo>
                  <a:lnTo>
                    <a:pt x="478639" y="24908"/>
                  </a:lnTo>
                  <a:lnTo>
                    <a:pt x="472191" y="25332"/>
                  </a:lnTo>
                  <a:lnTo>
                    <a:pt x="466615" y="20450"/>
                  </a:lnTo>
                  <a:lnTo>
                    <a:pt x="466192" y="13998"/>
                  </a:lnTo>
                  <a:lnTo>
                    <a:pt x="466154" y="13488"/>
                  </a:lnTo>
                  <a:lnTo>
                    <a:pt x="466154" y="12965"/>
                  </a:lnTo>
                  <a:lnTo>
                    <a:pt x="466192" y="12454"/>
                  </a:lnTo>
                  <a:lnTo>
                    <a:pt x="466192" y="0"/>
                  </a:lnTo>
                  <a:lnTo>
                    <a:pt x="0" y="0"/>
                  </a:lnTo>
                </a:path>
              </a:pathLst>
            </a:custGeom>
            <a:ln w="12450">
              <a:solidFill>
                <a:srgbClr val="18496B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" name="object 12"/>
            <p:cNvSpPr/>
            <p:nvPr/>
          </p:nvSpPr>
          <p:spPr>
            <a:xfrm>
              <a:off x="3862682" y="2201231"/>
              <a:ext cx="348615" cy="349250"/>
            </a:xfrm>
            <a:custGeom>
              <a:avLst/>
              <a:gdLst/>
              <a:ahLst/>
              <a:cxnLst/>
              <a:rect l="l" t="t" r="r" b="b"/>
              <a:pathLst>
                <a:path w="348614" h="349250">
                  <a:moveTo>
                    <a:pt x="174264" y="348722"/>
                  </a:moveTo>
                  <a:lnTo>
                    <a:pt x="127937" y="342494"/>
                  </a:lnTo>
                  <a:lnTo>
                    <a:pt x="86309" y="324917"/>
                  </a:lnTo>
                  <a:lnTo>
                    <a:pt x="51040" y="297653"/>
                  </a:lnTo>
                  <a:lnTo>
                    <a:pt x="23792" y="262364"/>
                  </a:lnTo>
                  <a:lnTo>
                    <a:pt x="6224" y="220713"/>
                  </a:lnTo>
                  <a:lnTo>
                    <a:pt x="0" y="174361"/>
                  </a:lnTo>
                  <a:lnTo>
                    <a:pt x="6224" y="128009"/>
                  </a:lnTo>
                  <a:lnTo>
                    <a:pt x="23792" y="86357"/>
                  </a:lnTo>
                  <a:lnTo>
                    <a:pt x="51040" y="51069"/>
                  </a:lnTo>
                  <a:lnTo>
                    <a:pt x="86309" y="23805"/>
                  </a:lnTo>
                  <a:lnTo>
                    <a:pt x="127937" y="6228"/>
                  </a:lnTo>
                  <a:lnTo>
                    <a:pt x="174264" y="0"/>
                  </a:lnTo>
                  <a:lnTo>
                    <a:pt x="220590" y="6228"/>
                  </a:lnTo>
                  <a:lnTo>
                    <a:pt x="262218" y="23805"/>
                  </a:lnTo>
                  <a:lnTo>
                    <a:pt x="270895" y="30513"/>
                  </a:lnTo>
                  <a:lnTo>
                    <a:pt x="146132" y="30513"/>
                  </a:lnTo>
                  <a:lnTo>
                    <a:pt x="101395" y="47150"/>
                  </a:lnTo>
                  <a:lnTo>
                    <a:pt x="65180" y="76440"/>
                  </a:lnTo>
                  <a:lnTo>
                    <a:pt x="39973" y="115615"/>
                  </a:lnTo>
                  <a:lnTo>
                    <a:pt x="28255" y="161906"/>
                  </a:lnTo>
                  <a:lnTo>
                    <a:pt x="346855" y="161906"/>
                  </a:lnTo>
                  <a:lnTo>
                    <a:pt x="348528" y="174361"/>
                  </a:lnTo>
                  <a:lnTo>
                    <a:pt x="346855" y="186815"/>
                  </a:lnTo>
                  <a:lnTo>
                    <a:pt x="28255" y="186815"/>
                  </a:lnTo>
                  <a:lnTo>
                    <a:pt x="40024" y="233165"/>
                  </a:lnTo>
                  <a:lnTo>
                    <a:pt x="65291" y="272382"/>
                  </a:lnTo>
                  <a:lnTo>
                    <a:pt x="101572" y="301695"/>
                  </a:lnTo>
                  <a:lnTo>
                    <a:pt x="146381" y="318334"/>
                  </a:lnTo>
                  <a:lnTo>
                    <a:pt x="270734" y="318334"/>
                  </a:lnTo>
                  <a:lnTo>
                    <a:pt x="262218" y="324917"/>
                  </a:lnTo>
                  <a:lnTo>
                    <a:pt x="220590" y="342494"/>
                  </a:lnTo>
                  <a:lnTo>
                    <a:pt x="174264" y="348722"/>
                  </a:lnTo>
                  <a:close/>
                </a:path>
                <a:path w="348614" h="349250">
                  <a:moveTo>
                    <a:pt x="106550" y="161906"/>
                  </a:moveTo>
                  <a:lnTo>
                    <a:pt x="81530" y="161906"/>
                  </a:lnTo>
                  <a:lnTo>
                    <a:pt x="89296" y="125543"/>
                  </a:lnTo>
                  <a:lnTo>
                    <a:pt x="89333" y="125368"/>
                  </a:lnTo>
                  <a:lnTo>
                    <a:pt x="102797" y="91158"/>
                  </a:lnTo>
                  <a:lnTo>
                    <a:pt x="102923" y="90839"/>
                  </a:lnTo>
                  <a:lnTo>
                    <a:pt x="121967" y="58994"/>
                  </a:lnTo>
                  <a:lnTo>
                    <a:pt x="146132" y="30513"/>
                  </a:lnTo>
                  <a:lnTo>
                    <a:pt x="270895" y="30513"/>
                  </a:lnTo>
                  <a:lnTo>
                    <a:pt x="271540" y="31011"/>
                  </a:lnTo>
                  <a:lnTo>
                    <a:pt x="204760" y="31011"/>
                  </a:lnTo>
                  <a:lnTo>
                    <a:pt x="219365" y="48323"/>
                  </a:lnTo>
                  <a:lnTo>
                    <a:pt x="186711" y="48323"/>
                  </a:lnTo>
                  <a:lnTo>
                    <a:pt x="186711" y="49817"/>
                  </a:lnTo>
                  <a:lnTo>
                    <a:pt x="161816" y="49817"/>
                  </a:lnTo>
                  <a:lnTo>
                    <a:pt x="141505" y="74310"/>
                  </a:lnTo>
                  <a:lnTo>
                    <a:pt x="125351" y="101504"/>
                  </a:lnTo>
                  <a:lnTo>
                    <a:pt x="113613" y="130877"/>
                  </a:lnTo>
                  <a:lnTo>
                    <a:pt x="106550" y="161906"/>
                  </a:lnTo>
                  <a:close/>
                </a:path>
                <a:path w="348614" h="349250">
                  <a:moveTo>
                    <a:pt x="346855" y="161906"/>
                  </a:moveTo>
                  <a:lnTo>
                    <a:pt x="320272" y="161906"/>
                  </a:lnTo>
                  <a:lnTo>
                    <a:pt x="308801" y="116194"/>
                  </a:lnTo>
                  <a:lnTo>
                    <a:pt x="284146" y="77352"/>
                  </a:lnTo>
                  <a:lnTo>
                    <a:pt x="248676" y="48064"/>
                  </a:lnTo>
                  <a:lnTo>
                    <a:pt x="204760" y="31011"/>
                  </a:lnTo>
                  <a:lnTo>
                    <a:pt x="271540" y="31011"/>
                  </a:lnTo>
                  <a:lnTo>
                    <a:pt x="297487" y="51069"/>
                  </a:lnTo>
                  <a:lnTo>
                    <a:pt x="324736" y="86357"/>
                  </a:lnTo>
                  <a:lnTo>
                    <a:pt x="342303" y="128009"/>
                  </a:lnTo>
                  <a:lnTo>
                    <a:pt x="346855" y="161906"/>
                  </a:lnTo>
                  <a:close/>
                </a:path>
                <a:path w="348614" h="349250">
                  <a:moveTo>
                    <a:pt x="268864" y="161906"/>
                  </a:moveTo>
                  <a:lnTo>
                    <a:pt x="243845" y="161906"/>
                  </a:lnTo>
                  <a:lnTo>
                    <a:pt x="236617" y="130877"/>
                  </a:lnTo>
                  <a:lnTo>
                    <a:pt x="236496" y="130360"/>
                  </a:lnTo>
                  <a:lnTo>
                    <a:pt x="224343" y="100552"/>
                  </a:lnTo>
                  <a:lnTo>
                    <a:pt x="207657" y="73025"/>
                  </a:lnTo>
                  <a:lnTo>
                    <a:pt x="186711" y="48323"/>
                  </a:lnTo>
                  <a:lnTo>
                    <a:pt x="219365" y="48323"/>
                  </a:lnTo>
                  <a:lnTo>
                    <a:pt x="228730" y="59423"/>
                  </a:lnTo>
                  <a:lnTo>
                    <a:pt x="247623" y="91158"/>
                  </a:lnTo>
                  <a:lnTo>
                    <a:pt x="261041" y="125368"/>
                  </a:lnTo>
                  <a:lnTo>
                    <a:pt x="261109" y="125543"/>
                  </a:lnTo>
                  <a:lnTo>
                    <a:pt x="268864" y="161906"/>
                  </a:lnTo>
                  <a:close/>
                </a:path>
                <a:path w="348614" h="349250">
                  <a:moveTo>
                    <a:pt x="186711" y="161906"/>
                  </a:moveTo>
                  <a:lnTo>
                    <a:pt x="161816" y="161906"/>
                  </a:lnTo>
                  <a:lnTo>
                    <a:pt x="161816" y="49817"/>
                  </a:lnTo>
                  <a:lnTo>
                    <a:pt x="186711" y="49817"/>
                  </a:lnTo>
                  <a:lnTo>
                    <a:pt x="186711" y="161906"/>
                  </a:lnTo>
                  <a:close/>
                </a:path>
                <a:path w="348614" h="349250">
                  <a:moveTo>
                    <a:pt x="270734" y="318334"/>
                  </a:moveTo>
                  <a:lnTo>
                    <a:pt x="146381" y="318334"/>
                  </a:lnTo>
                  <a:lnTo>
                    <a:pt x="122114" y="289853"/>
                  </a:lnTo>
                  <a:lnTo>
                    <a:pt x="102991" y="257983"/>
                  </a:lnTo>
                  <a:lnTo>
                    <a:pt x="89351" y="223408"/>
                  </a:lnTo>
                  <a:lnTo>
                    <a:pt x="81530" y="186815"/>
                  </a:lnTo>
                  <a:lnTo>
                    <a:pt x="106550" y="186815"/>
                  </a:lnTo>
                  <a:lnTo>
                    <a:pt x="113652" y="217834"/>
                  </a:lnTo>
                  <a:lnTo>
                    <a:pt x="125398" y="247199"/>
                  </a:lnTo>
                  <a:lnTo>
                    <a:pt x="141537" y="274394"/>
                  </a:lnTo>
                  <a:lnTo>
                    <a:pt x="161816" y="298905"/>
                  </a:lnTo>
                  <a:lnTo>
                    <a:pt x="186711" y="298905"/>
                  </a:lnTo>
                  <a:lnTo>
                    <a:pt x="186711" y="300275"/>
                  </a:lnTo>
                  <a:lnTo>
                    <a:pt x="219331" y="300275"/>
                  </a:lnTo>
                  <a:lnTo>
                    <a:pt x="204386" y="317835"/>
                  </a:lnTo>
                  <a:lnTo>
                    <a:pt x="271379" y="317835"/>
                  </a:lnTo>
                  <a:lnTo>
                    <a:pt x="270734" y="318334"/>
                  </a:lnTo>
                  <a:close/>
                </a:path>
                <a:path w="348614" h="349250">
                  <a:moveTo>
                    <a:pt x="186711" y="298905"/>
                  </a:moveTo>
                  <a:lnTo>
                    <a:pt x="161816" y="298905"/>
                  </a:lnTo>
                  <a:lnTo>
                    <a:pt x="161816" y="186815"/>
                  </a:lnTo>
                  <a:lnTo>
                    <a:pt x="186711" y="186815"/>
                  </a:lnTo>
                  <a:lnTo>
                    <a:pt x="186711" y="298905"/>
                  </a:lnTo>
                  <a:close/>
                </a:path>
                <a:path w="348614" h="349250">
                  <a:moveTo>
                    <a:pt x="219331" y="300275"/>
                  </a:moveTo>
                  <a:lnTo>
                    <a:pt x="186711" y="300275"/>
                  </a:lnTo>
                  <a:lnTo>
                    <a:pt x="207641" y="275595"/>
                  </a:lnTo>
                  <a:lnTo>
                    <a:pt x="224319" y="248099"/>
                  </a:lnTo>
                  <a:lnTo>
                    <a:pt x="236477" y="218325"/>
                  </a:lnTo>
                  <a:lnTo>
                    <a:pt x="243845" y="186815"/>
                  </a:lnTo>
                  <a:lnTo>
                    <a:pt x="268864" y="186815"/>
                  </a:lnTo>
                  <a:lnTo>
                    <a:pt x="261109" y="223265"/>
                  </a:lnTo>
                  <a:lnTo>
                    <a:pt x="247553" y="257710"/>
                  </a:lnTo>
                  <a:lnTo>
                    <a:pt x="228533" y="289463"/>
                  </a:lnTo>
                  <a:lnTo>
                    <a:pt x="219331" y="300275"/>
                  </a:lnTo>
                  <a:close/>
                </a:path>
                <a:path w="348614" h="349250">
                  <a:moveTo>
                    <a:pt x="271379" y="317835"/>
                  </a:moveTo>
                  <a:lnTo>
                    <a:pt x="204386" y="317835"/>
                  </a:lnTo>
                  <a:lnTo>
                    <a:pt x="248440" y="300843"/>
                  </a:lnTo>
                  <a:lnTo>
                    <a:pt x="284030" y="271544"/>
                  </a:lnTo>
                  <a:lnTo>
                    <a:pt x="308769" y="232635"/>
                  </a:lnTo>
                  <a:lnTo>
                    <a:pt x="320272" y="186815"/>
                  </a:lnTo>
                  <a:lnTo>
                    <a:pt x="346855" y="186815"/>
                  </a:lnTo>
                  <a:lnTo>
                    <a:pt x="342303" y="220713"/>
                  </a:lnTo>
                  <a:lnTo>
                    <a:pt x="324736" y="262364"/>
                  </a:lnTo>
                  <a:lnTo>
                    <a:pt x="297487" y="297653"/>
                  </a:lnTo>
                  <a:lnTo>
                    <a:pt x="271379" y="317835"/>
                  </a:lnTo>
                  <a:close/>
                </a:path>
              </a:pathLst>
            </a:custGeom>
            <a:solidFill>
              <a:srgbClr val="18496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" name="object 13"/>
            <p:cNvSpPr/>
            <p:nvPr/>
          </p:nvSpPr>
          <p:spPr>
            <a:xfrm>
              <a:off x="3862682" y="2201231"/>
              <a:ext cx="348615" cy="349250"/>
            </a:xfrm>
            <a:custGeom>
              <a:avLst/>
              <a:gdLst/>
              <a:ahLst/>
              <a:cxnLst/>
              <a:rect l="l" t="t" r="r" b="b"/>
              <a:pathLst>
                <a:path w="348614" h="349250">
                  <a:moveTo>
                    <a:pt x="174264" y="0"/>
                  </a:moveTo>
                  <a:lnTo>
                    <a:pt x="127937" y="6228"/>
                  </a:lnTo>
                  <a:lnTo>
                    <a:pt x="86309" y="23805"/>
                  </a:lnTo>
                  <a:lnTo>
                    <a:pt x="51040" y="51069"/>
                  </a:lnTo>
                  <a:lnTo>
                    <a:pt x="23792" y="86357"/>
                  </a:lnTo>
                  <a:lnTo>
                    <a:pt x="6224" y="128009"/>
                  </a:lnTo>
                  <a:lnTo>
                    <a:pt x="0" y="174361"/>
                  </a:lnTo>
                  <a:lnTo>
                    <a:pt x="6224" y="220713"/>
                  </a:lnTo>
                  <a:lnTo>
                    <a:pt x="23792" y="262364"/>
                  </a:lnTo>
                  <a:lnTo>
                    <a:pt x="51040" y="297653"/>
                  </a:lnTo>
                  <a:lnTo>
                    <a:pt x="86309" y="324917"/>
                  </a:lnTo>
                  <a:lnTo>
                    <a:pt x="127937" y="342494"/>
                  </a:lnTo>
                  <a:lnTo>
                    <a:pt x="174264" y="348722"/>
                  </a:lnTo>
                  <a:lnTo>
                    <a:pt x="220590" y="342494"/>
                  </a:lnTo>
                  <a:lnTo>
                    <a:pt x="262218" y="324917"/>
                  </a:lnTo>
                  <a:lnTo>
                    <a:pt x="297487" y="297653"/>
                  </a:lnTo>
                  <a:lnTo>
                    <a:pt x="324736" y="262364"/>
                  </a:lnTo>
                  <a:lnTo>
                    <a:pt x="342303" y="220713"/>
                  </a:lnTo>
                  <a:lnTo>
                    <a:pt x="348528" y="174361"/>
                  </a:lnTo>
                  <a:lnTo>
                    <a:pt x="342303" y="128009"/>
                  </a:lnTo>
                  <a:lnTo>
                    <a:pt x="324736" y="86357"/>
                  </a:lnTo>
                  <a:lnTo>
                    <a:pt x="297487" y="51069"/>
                  </a:lnTo>
                  <a:lnTo>
                    <a:pt x="262218" y="23805"/>
                  </a:lnTo>
                  <a:lnTo>
                    <a:pt x="220590" y="6228"/>
                  </a:lnTo>
                  <a:lnTo>
                    <a:pt x="174264" y="0"/>
                  </a:lnTo>
                </a:path>
              </a:pathLst>
            </a:custGeom>
            <a:ln w="12450">
              <a:solidFill>
                <a:srgbClr val="18496B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84712" y="2225519"/>
              <a:ext cx="304467" cy="300271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3427022" y="1827598"/>
              <a:ext cx="1209040" cy="1209040"/>
            </a:xfrm>
            <a:custGeom>
              <a:avLst/>
              <a:gdLst/>
              <a:ahLst/>
              <a:cxnLst/>
              <a:rect l="l" t="t" r="r" b="b"/>
              <a:pathLst>
                <a:path w="1209039" h="1209039">
                  <a:moveTo>
                    <a:pt x="0" y="604304"/>
                  </a:moveTo>
                  <a:lnTo>
                    <a:pt x="1818" y="557078"/>
                  </a:lnTo>
                  <a:lnTo>
                    <a:pt x="7183" y="510847"/>
                  </a:lnTo>
                  <a:lnTo>
                    <a:pt x="15960" y="465744"/>
                  </a:lnTo>
                  <a:lnTo>
                    <a:pt x="28015" y="421903"/>
                  </a:lnTo>
                  <a:lnTo>
                    <a:pt x="43214" y="379460"/>
                  </a:lnTo>
                  <a:lnTo>
                    <a:pt x="61422" y="338548"/>
                  </a:lnTo>
                  <a:lnTo>
                    <a:pt x="82506" y="299302"/>
                  </a:lnTo>
                  <a:lnTo>
                    <a:pt x="106330" y="261856"/>
                  </a:lnTo>
                  <a:lnTo>
                    <a:pt x="132760" y="226344"/>
                  </a:lnTo>
                  <a:lnTo>
                    <a:pt x="161662" y="192901"/>
                  </a:lnTo>
                  <a:lnTo>
                    <a:pt x="192901" y="161662"/>
                  </a:lnTo>
                  <a:lnTo>
                    <a:pt x="226344" y="132760"/>
                  </a:lnTo>
                  <a:lnTo>
                    <a:pt x="261856" y="106330"/>
                  </a:lnTo>
                  <a:lnTo>
                    <a:pt x="299302" y="82506"/>
                  </a:lnTo>
                  <a:lnTo>
                    <a:pt x="338548" y="61422"/>
                  </a:lnTo>
                  <a:lnTo>
                    <a:pt x="379460" y="43214"/>
                  </a:lnTo>
                  <a:lnTo>
                    <a:pt x="421903" y="28015"/>
                  </a:lnTo>
                  <a:lnTo>
                    <a:pt x="465744" y="15960"/>
                  </a:lnTo>
                  <a:lnTo>
                    <a:pt x="510847" y="7183"/>
                  </a:lnTo>
                  <a:lnTo>
                    <a:pt x="557078" y="1818"/>
                  </a:lnTo>
                  <a:lnTo>
                    <a:pt x="604304" y="0"/>
                  </a:lnTo>
                  <a:lnTo>
                    <a:pt x="651531" y="1818"/>
                  </a:lnTo>
                  <a:lnTo>
                    <a:pt x="697763" y="7183"/>
                  </a:lnTo>
                  <a:lnTo>
                    <a:pt x="742868" y="15960"/>
                  </a:lnTo>
                  <a:lnTo>
                    <a:pt x="786709" y="28015"/>
                  </a:lnTo>
                  <a:lnTo>
                    <a:pt x="829153" y="43214"/>
                  </a:lnTo>
                  <a:lnTo>
                    <a:pt x="870065" y="61422"/>
                  </a:lnTo>
                  <a:lnTo>
                    <a:pt x="909311" y="82506"/>
                  </a:lnTo>
                  <a:lnTo>
                    <a:pt x="946757" y="106330"/>
                  </a:lnTo>
                  <a:lnTo>
                    <a:pt x="982268" y="132760"/>
                  </a:lnTo>
                  <a:lnTo>
                    <a:pt x="1015711" y="161662"/>
                  </a:lnTo>
                  <a:lnTo>
                    <a:pt x="1046950" y="192901"/>
                  </a:lnTo>
                  <a:lnTo>
                    <a:pt x="1075851" y="226344"/>
                  </a:lnTo>
                  <a:lnTo>
                    <a:pt x="1102281" y="261856"/>
                  </a:lnTo>
                  <a:lnTo>
                    <a:pt x="1126104" y="299302"/>
                  </a:lnTo>
                  <a:lnTo>
                    <a:pt x="1147187" y="338548"/>
                  </a:lnTo>
                  <a:lnTo>
                    <a:pt x="1165395" y="379460"/>
                  </a:lnTo>
                  <a:lnTo>
                    <a:pt x="1180593" y="421903"/>
                  </a:lnTo>
                  <a:lnTo>
                    <a:pt x="1192648" y="465744"/>
                  </a:lnTo>
                  <a:lnTo>
                    <a:pt x="1201425" y="510847"/>
                  </a:lnTo>
                  <a:lnTo>
                    <a:pt x="1206790" y="557078"/>
                  </a:lnTo>
                  <a:lnTo>
                    <a:pt x="1208608" y="604304"/>
                  </a:lnTo>
                  <a:lnTo>
                    <a:pt x="1206790" y="651529"/>
                  </a:lnTo>
                  <a:lnTo>
                    <a:pt x="1201425" y="697760"/>
                  </a:lnTo>
                  <a:lnTo>
                    <a:pt x="1192648" y="742864"/>
                  </a:lnTo>
                  <a:lnTo>
                    <a:pt x="1180593" y="786704"/>
                  </a:lnTo>
                  <a:lnTo>
                    <a:pt x="1165395" y="829147"/>
                  </a:lnTo>
                  <a:lnTo>
                    <a:pt x="1147187" y="870059"/>
                  </a:lnTo>
                  <a:lnTo>
                    <a:pt x="1126104" y="909305"/>
                  </a:lnTo>
                  <a:lnTo>
                    <a:pt x="1102281" y="946751"/>
                  </a:lnTo>
                  <a:lnTo>
                    <a:pt x="1075851" y="982263"/>
                  </a:lnTo>
                  <a:lnTo>
                    <a:pt x="1046950" y="1015706"/>
                  </a:lnTo>
                  <a:lnTo>
                    <a:pt x="1015711" y="1046945"/>
                  </a:lnTo>
                  <a:lnTo>
                    <a:pt x="982268" y="1075847"/>
                  </a:lnTo>
                  <a:lnTo>
                    <a:pt x="946757" y="1102278"/>
                  </a:lnTo>
                  <a:lnTo>
                    <a:pt x="909311" y="1126101"/>
                  </a:lnTo>
                  <a:lnTo>
                    <a:pt x="870065" y="1147185"/>
                  </a:lnTo>
                  <a:lnTo>
                    <a:pt x="829153" y="1165393"/>
                  </a:lnTo>
                  <a:lnTo>
                    <a:pt x="786709" y="1180592"/>
                  </a:lnTo>
                  <a:lnTo>
                    <a:pt x="742868" y="1192647"/>
                  </a:lnTo>
                  <a:lnTo>
                    <a:pt x="697763" y="1201425"/>
                  </a:lnTo>
                  <a:lnTo>
                    <a:pt x="651531" y="1206790"/>
                  </a:lnTo>
                  <a:lnTo>
                    <a:pt x="604304" y="1208608"/>
                  </a:lnTo>
                  <a:lnTo>
                    <a:pt x="557078" y="1206790"/>
                  </a:lnTo>
                  <a:lnTo>
                    <a:pt x="510847" y="1201425"/>
                  </a:lnTo>
                  <a:lnTo>
                    <a:pt x="465744" y="1192647"/>
                  </a:lnTo>
                  <a:lnTo>
                    <a:pt x="421903" y="1180592"/>
                  </a:lnTo>
                  <a:lnTo>
                    <a:pt x="379460" y="1165393"/>
                  </a:lnTo>
                  <a:lnTo>
                    <a:pt x="338548" y="1147185"/>
                  </a:lnTo>
                  <a:lnTo>
                    <a:pt x="299302" y="1126101"/>
                  </a:lnTo>
                  <a:lnTo>
                    <a:pt x="261856" y="1102278"/>
                  </a:lnTo>
                  <a:lnTo>
                    <a:pt x="226344" y="1075847"/>
                  </a:lnTo>
                  <a:lnTo>
                    <a:pt x="192901" y="1046945"/>
                  </a:lnTo>
                  <a:lnTo>
                    <a:pt x="161662" y="1015706"/>
                  </a:lnTo>
                  <a:lnTo>
                    <a:pt x="132760" y="982263"/>
                  </a:lnTo>
                  <a:lnTo>
                    <a:pt x="106330" y="946751"/>
                  </a:lnTo>
                  <a:lnTo>
                    <a:pt x="82506" y="909305"/>
                  </a:lnTo>
                  <a:lnTo>
                    <a:pt x="61422" y="870059"/>
                  </a:lnTo>
                  <a:lnTo>
                    <a:pt x="43214" y="829147"/>
                  </a:lnTo>
                  <a:lnTo>
                    <a:pt x="28015" y="786704"/>
                  </a:lnTo>
                  <a:lnTo>
                    <a:pt x="15960" y="742864"/>
                  </a:lnTo>
                  <a:lnTo>
                    <a:pt x="7183" y="697760"/>
                  </a:lnTo>
                  <a:lnTo>
                    <a:pt x="1818" y="651529"/>
                  </a:lnTo>
                  <a:lnTo>
                    <a:pt x="0" y="604304"/>
                  </a:lnTo>
                  <a:close/>
                </a:path>
              </a:pathLst>
            </a:custGeom>
            <a:ln w="12700">
              <a:solidFill>
                <a:srgbClr val="18496B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3420672" y="3390639"/>
            <a:ext cx="5351145" cy="1221740"/>
            <a:chOff x="3420672" y="3390639"/>
            <a:chExt cx="5351145" cy="1221740"/>
          </a:xfrm>
        </p:grpSpPr>
        <p:sp>
          <p:nvSpPr>
            <p:cNvPr id="17" name="object 17"/>
            <p:cNvSpPr/>
            <p:nvPr/>
          </p:nvSpPr>
          <p:spPr>
            <a:xfrm>
              <a:off x="4031330" y="3396990"/>
              <a:ext cx="4733925" cy="1209040"/>
            </a:xfrm>
            <a:custGeom>
              <a:avLst/>
              <a:gdLst/>
              <a:ahLst/>
              <a:cxnLst/>
              <a:rect l="l" t="t" r="r" b="b"/>
              <a:pathLst>
                <a:path w="4733925" h="1209039">
                  <a:moveTo>
                    <a:pt x="4733645" y="1208608"/>
                  </a:moveTo>
                  <a:lnTo>
                    <a:pt x="604304" y="1208608"/>
                  </a:lnTo>
                  <a:lnTo>
                    <a:pt x="0" y="604304"/>
                  </a:lnTo>
                  <a:lnTo>
                    <a:pt x="604304" y="0"/>
                  </a:lnTo>
                  <a:lnTo>
                    <a:pt x="4733645" y="0"/>
                  </a:lnTo>
                  <a:lnTo>
                    <a:pt x="4733645" y="1208608"/>
                  </a:lnTo>
                  <a:close/>
                </a:path>
              </a:pathLst>
            </a:custGeom>
            <a:ln w="12700">
              <a:solidFill>
                <a:srgbClr val="18496B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8" name="object 18"/>
            <p:cNvSpPr/>
            <p:nvPr/>
          </p:nvSpPr>
          <p:spPr>
            <a:xfrm>
              <a:off x="3661033" y="3509077"/>
              <a:ext cx="282575" cy="283210"/>
            </a:xfrm>
            <a:custGeom>
              <a:avLst/>
              <a:gdLst/>
              <a:ahLst/>
              <a:cxnLst/>
              <a:rect l="l" t="t" r="r" b="b"/>
              <a:pathLst>
                <a:path w="282575" h="283210">
                  <a:moveTo>
                    <a:pt x="247703" y="282714"/>
                  </a:moveTo>
                  <a:lnTo>
                    <a:pt x="0" y="34872"/>
                  </a:lnTo>
                  <a:lnTo>
                    <a:pt x="18671" y="16190"/>
                  </a:lnTo>
                  <a:lnTo>
                    <a:pt x="26975" y="9457"/>
                  </a:lnTo>
                  <a:lnTo>
                    <a:pt x="36564" y="4359"/>
                  </a:lnTo>
                  <a:lnTo>
                    <a:pt x="46852" y="1128"/>
                  </a:lnTo>
                  <a:lnTo>
                    <a:pt x="57258" y="0"/>
                  </a:lnTo>
                  <a:lnTo>
                    <a:pt x="67468" y="1128"/>
                  </a:lnTo>
                  <a:lnTo>
                    <a:pt x="266375" y="186815"/>
                  </a:lnTo>
                  <a:lnTo>
                    <a:pt x="282556" y="225424"/>
                  </a:lnTo>
                  <a:lnTo>
                    <a:pt x="281428" y="236360"/>
                  </a:lnTo>
                  <a:lnTo>
                    <a:pt x="278200" y="246596"/>
                  </a:lnTo>
                  <a:lnTo>
                    <a:pt x="273104" y="255898"/>
                  </a:lnTo>
                  <a:lnTo>
                    <a:pt x="266375" y="264032"/>
                  </a:lnTo>
                  <a:lnTo>
                    <a:pt x="247703" y="282714"/>
                  </a:lnTo>
                  <a:close/>
                </a:path>
              </a:pathLst>
            </a:custGeom>
            <a:solidFill>
              <a:srgbClr val="18496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" name="object 19"/>
            <p:cNvSpPr/>
            <p:nvPr/>
          </p:nvSpPr>
          <p:spPr>
            <a:xfrm>
              <a:off x="3661033" y="3509078"/>
              <a:ext cx="282575" cy="283210"/>
            </a:xfrm>
            <a:custGeom>
              <a:avLst/>
              <a:gdLst/>
              <a:ahLst/>
              <a:cxnLst/>
              <a:rect l="l" t="t" r="r" b="b"/>
              <a:pathLst>
                <a:path w="282575" h="283210">
                  <a:moveTo>
                    <a:pt x="266375" y="264032"/>
                  </a:moveTo>
                  <a:lnTo>
                    <a:pt x="273104" y="255898"/>
                  </a:lnTo>
                  <a:lnTo>
                    <a:pt x="278200" y="246596"/>
                  </a:lnTo>
                  <a:lnTo>
                    <a:pt x="281428" y="236360"/>
                  </a:lnTo>
                  <a:lnTo>
                    <a:pt x="282556" y="225424"/>
                  </a:lnTo>
                  <a:lnTo>
                    <a:pt x="281428" y="214487"/>
                  </a:lnTo>
                  <a:lnTo>
                    <a:pt x="94600" y="16190"/>
                  </a:lnTo>
                  <a:lnTo>
                    <a:pt x="57258" y="0"/>
                  </a:lnTo>
                  <a:lnTo>
                    <a:pt x="46852" y="1128"/>
                  </a:lnTo>
                  <a:lnTo>
                    <a:pt x="36564" y="4359"/>
                  </a:lnTo>
                  <a:lnTo>
                    <a:pt x="26975" y="9457"/>
                  </a:lnTo>
                  <a:lnTo>
                    <a:pt x="18671" y="16190"/>
                  </a:lnTo>
                  <a:lnTo>
                    <a:pt x="0" y="34872"/>
                  </a:lnTo>
                  <a:lnTo>
                    <a:pt x="247703" y="282714"/>
                  </a:lnTo>
                  <a:lnTo>
                    <a:pt x="266375" y="264032"/>
                  </a:lnTo>
                </a:path>
              </a:pathLst>
            </a:custGeom>
            <a:ln w="12450">
              <a:solidFill>
                <a:srgbClr val="18496B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0" name="object 20"/>
            <p:cNvSpPr/>
            <p:nvPr/>
          </p:nvSpPr>
          <p:spPr>
            <a:xfrm>
              <a:off x="3540294" y="3582559"/>
              <a:ext cx="921385" cy="923290"/>
            </a:xfrm>
            <a:custGeom>
              <a:avLst/>
              <a:gdLst/>
              <a:ahLst/>
              <a:cxnLst/>
              <a:rect l="l" t="t" r="r" b="b"/>
              <a:pathLst>
                <a:path w="921385" h="923289">
                  <a:moveTo>
                    <a:pt x="760538" y="922869"/>
                  </a:moveTo>
                  <a:lnTo>
                    <a:pt x="708239" y="916000"/>
                  </a:lnTo>
                  <a:lnTo>
                    <a:pt x="657691" y="903409"/>
                  </a:lnTo>
                  <a:lnTo>
                    <a:pt x="608776" y="885915"/>
                  </a:lnTo>
                  <a:lnTo>
                    <a:pt x="561379" y="864334"/>
                  </a:lnTo>
                  <a:lnTo>
                    <a:pt x="521236" y="840826"/>
                  </a:lnTo>
                  <a:lnTo>
                    <a:pt x="482960" y="814516"/>
                  </a:lnTo>
                  <a:lnTo>
                    <a:pt x="442751" y="784971"/>
                  </a:lnTo>
                  <a:lnTo>
                    <a:pt x="403614" y="754101"/>
                  </a:lnTo>
                  <a:lnTo>
                    <a:pt x="365572" y="721939"/>
                  </a:lnTo>
                  <a:lnTo>
                    <a:pt x="328645" y="688520"/>
                  </a:lnTo>
                  <a:lnTo>
                    <a:pt x="292858" y="653877"/>
                  </a:lnTo>
                  <a:lnTo>
                    <a:pt x="258233" y="618044"/>
                  </a:lnTo>
                  <a:lnTo>
                    <a:pt x="224791" y="581054"/>
                  </a:lnTo>
                  <a:lnTo>
                    <a:pt x="192556" y="542941"/>
                  </a:lnTo>
                  <a:lnTo>
                    <a:pt x="161550" y="503739"/>
                  </a:lnTo>
                  <a:lnTo>
                    <a:pt x="131795" y="463482"/>
                  </a:lnTo>
                  <a:lnTo>
                    <a:pt x="103313" y="422203"/>
                  </a:lnTo>
                  <a:lnTo>
                    <a:pt x="62703" y="358686"/>
                  </a:lnTo>
                  <a:lnTo>
                    <a:pt x="28629" y="291432"/>
                  </a:lnTo>
                  <a:lnTo>
                    <a:pt x="15753" y="251948"/>
                  </a:lnTo>
                  <a:lnTo>
                    <a:pt x="5912" y="211880"/>
                  </a:lnTo>
                  <a:lnTo>
                    <a:pt x="272" y="171111"/>
                  </a:lnTo>
                  <a:lnTo>
                    <a:pt x="0" y="129525"/>
                  </a:lnTo>
                  <a:lnTo>
                    <a:pt x="3442" y="104850"/>
                  </a:lnTo>
                  <a:lnTo>
                    <a:pt x="11669" y="81576"/>
                  </a:lnTo>
                  <a:lnTo>
                    <a:pt x="24330" y="60170"/>
                  </a:lnTo>
                  <a:lnTo>
                    <a:pt x="41076" y="41099"/>
                  </a:lnTo>
                  <a:lnTo>
                    <a:pt x="82153" y="0"/>
                  </a:lnTo>
                  <a:lnTo>
                    <a:pt x="329857" y="247842"/>
                  </a:lnTo>
                  <a:lnTo>
                    <a:pt x="286290" y="290187"/>
                  </a:lnTo>
                  <a:lnTo>
                    <a:pt x="283801" y="297659"/>
                  </a:lnTo>
                  <a:lnTo>
                    <a:pt x="283801" y="310114"/>
                  </a:lnTo>
                  <a:lnTo>
                    <a:pt x="286290" y="317586"/>
                  </a:lnTo>
                  <a:lnTo>
                    <a:pt x="604945" y="635173"/>
                  </a:lnTo>
                  <a:lnTo>
                    <a:pt x="612413" y="637664"/>
                  </a:lnTo>
                  <a:lnTo>
                    <a:pt x="624861" y="637664"/>
                  </a:lnTo>
                  <a:lnTo>
                    <a:pt x="632329" y="635173"/>
                  </a:lnTo>
                  <a:lnTo>
                    <a:pt x="637308" y="630191"/>
                  </a:lnTo>
                  <a:lnTo>
                    <a:pt x="674650" y="591583"/>
                  </a:lnTo>
                  <a:lnTo>
                    <a:pt x="921110" y="839425"/>
                  </a:lnTo>
                  <a:lnTo>
                    <a:pt x="887502" y="873052"/>
                  </a:lnTo>
                  <a:lnTo>
                    <a:pt x="860662" y="896073"/>
                  </a:lnTo>
                  <a:lnTo>
                    <a:pt x="829621" y="912439"/>
                  </a:lnTo>
                  <a:lnTo>
                    <a:pt x="795780" y="921565"/>
                  </a:lnTo>
                  <a:lnTo>
                    <a:pt x="760538" y="922869"/>
                  </a:lnTo>
                  <a:close/>
                </a:path>
              </a:pathLst>
            </a:custGeom>
            <a:solidFill>
              <a:srgbClr val="18496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1" name="object 21"/>
            <p:cNvSpPr/>
            <p:nvPr/>
          </p:nvSpPr>
          <p:spPr>
            <a:xfrm>
              <a:off x="3540294" y="3582559"/>
              <a:ext cx="921385" cy="923290"/>
            </a:xfrm>
            <a:custGeom>
              <a:avLst/>
              <a:gdLst/>
              <a:ahLst/>
              <a:cxnLst/>
              <a:rect l="l" t="t" r="r" b="b"/>
              <a:pathLst>
                <a:path w="921385" h="923289">
                  <a:moveTo>
                    <a:pt x="637308" y="630191"/>
                  </a:moveTo>
                  <a:lnTo>
                    <a:pt x="632329" y="635173"/>
                  </a:lnTo>
                  <a:lnTo>
                    <a:pt x="624861" y="637664"/>
                  </a:lnTo>
                  <a:lnTo>
                    <a:pt x="618637" y="637664"/>
                  </a:lnTo>
                  <a:lnTo>
                    <a:pt x="612413" y="637664"/>
                  </a:lnTo>
                  <a:lnTo>
                    <a:pt x="604945" y="635173"/>
                  </a:lnTo>
                  <a:lnTo>
                    <a:pt x="599966" y="630191"/>
                  </a:lnTo>
                  <a:lnTo>
                    <a:pt x="291269" y="322568"/>
                  </a:lnTo>
                  <a:lnTo>
                    <a:pt x="286290" y="317586"/>
                  </a:lnTo>
                  <a:lnTo>
                    <a:pt x="283801" y="310114"/>
                  </a:lnTo>
                  <a:lnTo>
                    <a:pt x="283801" y="303886"/>
                  </a:lnTo>
                  <a:lnTo>
                    <a:pt x="283801" y="297659"/>
                  </a:lnTo>
                  <a:lnTo>
                    <a:pt x="286290" y="290187"/>
                  </a:lnTo>
                  <a:lnTo>
                    <a:pt x="291269" y="285205"/>
                  </a:lnTo>
                  <a:lnTo>
                    <a:pt x="329857" y="247842"/>
                  </a:lnTo>
                  <a:lnTo>
                    <a:pt x="82153" y="0"/>
                  </a:lnTo>
                  <a:lnTo>
                    <a:pt x="41076" y="41099"/>
                  </a:lnTo>
                  <a:lnTo>
                    <a:pt x="11669" y="81576"/>
                  </a:lnTo>
                  <a:lnTo>
                    <a:pt x="0" y="129525"/>
                  </a:lnTo>
                  <a:lnTo>
                    <a:pt x="272" y="171111"/>
                  </a:lnTo>
                  <a:lnTo>
                    <a:pt x="5912" y="211880"/>
                  </a:lnTo>
                  <a:lnTo>
                    <a:pt x="15753" y="251948"/>
                  </a:lnTo>
                  <a:lnTo>
                    <a:pt x="28629" y="291432"/>
                  </a:lnTo>
                  <a:lnTo>
                    <a:pt x="62703" y="358686"/>
                  </a:lnTo>
                  <a:lnTo>
                    <a:pt x="103313" y="422203"/>
                  </a:lnTo>
                  <a:lnTo>
                    <a:pt x="131795" y="463482"/>
                  </a:lnTo>
                  <a:lnTo>
                    <a:pt x="161550" y="503739"/>
                  </a:lnTo>
                  <a:lnTo>
                    <a:pt x="192556" y="542941"/>
                  </a:lnTo>
                  <a:lnTo>
                    <a:pt x="224791" y="581054"/>
                  </a:lnTo>
                  <a:lnTo>
                    <a:pt x="258233" y="618044"/>
                  </a:lnTo>
                  <a:lnTo>
                    <a:pt x="292858" y="653877"/>
                  </a:lnTo>
                  <a:lnTo>
                    <a:pt x="328645" y="688520"/>
                  </a:lnTo>
                  <a:lnTo>
                    <a:pt x="365572" y="721939"/>
                  </a:lnTo>
                  <a:lnTo>
                    <a:pt x="403614" y="754101"/>
                  </a:lnTo>
                  <a:lnTo>
                    <a:pt x="442751" y="784971"/>
                  </a:lnTo>
                  <a:lnTo>
                    <a:pt x="482960" y="814516"/>
                  </a:lnTo>
                  <a:lnTo>
                    <a:pt x="521236" y="840826"/>
                  </a:lnTo>
                  <a:lnTo>
                    <a:pt x="561379" y="864334"/>
                  </a:lnTo>
                  <a:lnTo>
                    <a:pt x="608776" y="885915"/>
                  </a:lnTo>
                  <a:lnTo>
                    <a:pt x="657691" y="903409"/>
                  </a:lnTo>
                  <a:lnTo>
                    <a:pt x="708239" y="916000"/>
                  </a:lnTo>
                  <a:lnTo>
                    <a:pt x="760538" y="922869"/>
                  </a:lnTo>
                  <a:lnTo>
                    <a:pt x="795780" y="921565"/>
                  </a:lnTo>
                  <a:lnTo>
                    <a:pt x="829621" y="912439"/>
                  </a:lnTo>
                  <a:lnTo>
                    <a:pt x="860662" y="896073"/>
                  </a:lnTo>
                  <a:lnTo>
                    <a:pt x="887502" y="873052"/>
                  </a:lnTo>
                  <a:lnTo>
                    <a:pt x="921110" y="839425"/>
                  </a:lnTo>
                  <a:lnTo>
                    <a:pt x="674650" y="591583"/>
                  </a:lnTo>
                  <a:lnTo>
                    <a:pt x="637308" y="630191"/>
                  </a:lnTo>
                </a:path>
              </a:pathLst>
            </a:custGeom>
            <a:ln w="12450">
              <a:solidFill>
                <a:srgbClr val="18496B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2" name="object 22"/>
            <p:cNvSpPr/>
            <p:nvPr/>
          </p:nvSpPr>
          <p:spPr>
            <a:xfrm>
              <a:off x="4251042" y="4100661"/>
              <a:ext cx="282575" cy="283845"/>
            </a:xfrm>
            <a:custGeom>
              <a:avLst/>
              <a:gdLst/>
              <a:ahLst/>
              <a:cxnLst/>
              <a:rect l="l" t="t" r="r" b="b"/>
              <a:pathLst>
                <a:path w="282575" h="283845">
                  <a:moveTo>
                    <a:pt x="247427" y="283683"/>
                  </a:moveTo>
                  <a:lnTo>
                    <a:pt x="0" y="36117"/>
                  </a:lnTo>
                  <a:lnTo>
                    <a:pt x="18671" y="16190"/>
                  </a:lnTo>
                  <a:lnTo>
                    <a:pt x="26800" y="9457"/>
                  </a:lnTo>
                  <a:lnTo>
                    <a:pt x="36097" y="4359"/>
                  </a:lnTo>
                  <a:lnTo>
                    <a:pt x="46327" y="1128"/>
                  </a:lnTo>
                  <a:lnTo>
                    <a:pt x="57258" y="0"/>
                  </a:lnTo>
                  <a:lnTo>
                    <a:pt x="68188" y="1128"/>
                  </a:lnTo>
                  <a:lnTo>
                    <a:pt x="267619" y="188061"/>
                  </a:lnTo>
                  <a:lnTo>
                    <a:pt x="282556" y="226669"/>
                  </a:lnTo>
                  <a:lnTo>
                    <a:pt x="281428" y="237606"/>
                  </a:lnTo>
                  <a:lnTo>
                    <a:pt x="281123" y="238573"/>
                  </a:lnTo>
                  <a:lnTo>
                    <a:pt x="278254" y="243082"/>
                  </a:lnTo>
                  <a:lnTo>
                    <a:pt x="251824" y="278595"/>
                  </a:lnTo>
                  <a:lnTo>
                    <a:pt x="247427" y="283683"/>
                  </a:lnTo>
                  <a:close/>
                </a:path>
              </a:pathLst>
            </a:custGeom>
            <a:solidFill>
              <a:srgbClr val="18496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3" name="object 23"/>
            <p:cNvSpPr/>
            <p:nvPr/>
          </p:nvSpPr>
          <p:spPr>
            <a:xfrm>
              <a:off x="4251042" y="4100661"/>
              <a:ext cx="282575" cy="283845"/>
            </a:xfrm>
            <a:custGeom>
              <a:avLst/>
              <a:gdLst/>
              <a:ahLst/>
              <a:cxnLst/>
              <a:rect l="l" t="t" r="r" b="b"/>
              <a:pathLst>
                <a:path w="282575" h="283845">
                  <a:moveTo>
                    <a:pt x="281123" y="238573"/>
                  </a:moveTo>
                  <a:lnTo>
                    <a:pt x="281428" y="237606"/>
                  </a:lnTo>
                  <a:lnTo>
                    <a:pt x="282556" y="226669"/>
                  </a:lnTo>
                  <a:lnTo>
                    <a:pt x="281623" y="215733"/>
                  </a:lnTo>
                  <a:lnTo>
                    <a:pt x="95845" y="16190"/>
                  </a:lnTo>
                  <a:lnTo>
                    <a:pt x="57258" y="0"/>
                  </a:lnTo>
                  <a:lnTo>
                    <a:pt x="46327" y="1128"/>
                  </a:lnTo>
                  <a:lnTo>
                    <a:pt x="36097" y="4359"/>
                  </a:lnTo>
                  <a:lnTo>
                    <a:pt x="26800" y="9457"/>
                  </a:lnTo>
                  <a:lnTo>
                    <a:pt x="18671" y="16190"/>
                  </a:lnTo>
                  <a:lnTo>
                    <a:pt x="0" y="36117"/>
                  </a:lnTo>
                  <a:lnTo>
                    <a:pt x="247427" y="283683"/>
                  </a:lnTo>
                </a:path>
              </a:pathLst>
            </a:custGeom>
            <a:ln w="12450">
              <a:solidFill>
                <a:srgbClr val="18496B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4" name="object 24"/>
            <p:cNvSpPr/>
            <p:nvPr/>
          </p:nvSpPr>
          <p:spPr>
            <a:xfrm>
              <a:off x="3427022" y="3396989"/>
              <a:ext cx="1209040" cy="1209040"/>
            </a:xfrm>
            <a:custGeom>
              <a:avLst/>
              <a:gdLst/>
              <a:ahLst/>
              <a:cxnLst/>
              <a:rect l="l" t="t" r="r" b="b"/>
              <a:pathLst>
                <a:path w="1209039" h="1209039">
                  <a:moveTo>
                    <a:pt x="0" y="604304"/>
                  </a:moveTo>
                  <a:lnTo>
                    <a:pt x="1818" y="557078"/>
                  </a:lnTo>
                  <a:lnTo>
                    <a:pt x="7183" y="510847"/>
                  </a:lnTo>
                  <a:lnTo>
                    <a:pt x="15960" y="465744"/>
                  </a:lnTo>
                  <a:lnTo>
                    <a:pt x="28015" y="421903"/>
                  </a:lnTo>
                  <a:lnTo>
                    <a:pt x="43214" y="379460"/>
                  </a:lnTo>
                  <a:lnTo>
                    <a:pt x="61422" y="338548"/>
                  </a:lnTo>
                  <a:lnTo>
                    <a:pt x="82506" y="299302"/>
                  </a:lnTo>
                  <a:lnTo>
                    <a:pt x="106330" y="261856"/>
                  </a:lnTo>
                  <a:lnTo>
                    <a:pt x="132760" y="226344"/>
                  </a:lnTo>
                  <a:lnTo>
                    <a:pt x="161662" y="192901"/>
                  </a:lnTo>
                  <a:lnTo>
                    <a:pt x="192901" y="161662"/>
                  </a:lnTo>
                  <a:lnTo>
                    <a:pt x="226344" y="132760"/>
                  </a:lnTo>
                  <a:lnTo>
                    <a:pt x="261856" y="106330"/>
                  </a:lnTo>
                  <a:lnTo>
                    <a:pt x="299302" y="82506"/>
                  </a:lnTo>
                  <a:lnTo>
                    <a:pt x="338548" y="61422"/>
                  </a:lnTo>
                  <a:lnTo>
                    <a:pt x="379460" y="43214"/>
                  </a:lnTo>
                  <a:lnTo>
                    <a:pt x="421903" y="28015"/>
                  </a:lnTo>
                  <a:lnTo>
                    <a:pt x="465744" y="15960"/>
                  </a:lnTo>
                  <a:lnTo>
                    <a:pt x="510847" y="7183"/>
                  </a:lnTo>
                  <a:lnTo>
                    <a:pt x="557078" y="1818"/>
                  </a:lnTo>
                  <a:lnTo>
                    <a:pt x="604304" y="0"/>
                  </a:lnTo>
                  <a:lnTo>
                    <a:pt x="651531" y="1818"/>
                  </a:lnTo>
                  <a:lnTo>
                    <a:pt x="697763" y="7183"/>
                  </a:lnTo>
                  <a:lnTo>
                    <a:pt x="742868" y="15960"/>
                  </a:lnTo>
                  <a:lnTo>
                    <a:pt x="786709" y="28015"/>
                  </a:lnTo>
                  <a:lnTo>
                    <a:pt x="829153" y="43214"/>
                  </a:lnTo>
                  <a:lnTo>
                    <a:pt x="870065" y="61422"/>
                  </a:lnTo>
                  <a:lnTo>
                    <a:pt x="909311" y="82506"/>
                  </a:lnTo>
                  <a:lnTo>
                    <a:pt x="946757" y="106330"/>
                  </a:lnTo>
                  <a:lnTo>
                    <a:pt x="982268" y="132760"/>
                  </a:lnTo>
                  <a:lnTo>
                    <a:pt x="1015711" y="161662"/>
                  </a:lnTo>
                  <a:lnTo>
                    <a:pt x="1046950" y="192901"/>
                  </a:lnTo>
                  <a:lnTo>
                    <a:pt x="1075851" y="226344"/>
                  </a:lnTo>
                  <a:lnTo>
                    <a:pt x="1102281" y="261856"/>
                  </a:lnTo>
                  <a:lnTo>
                    <a:pt x="1126104" y="299302"/>
                  </a:lnTo>
                  <a:lnTo>
                    <a:pt x="1147187" y="338548"/>
                  </a:lnTo>
                  <a:lnTo>
                    <a:pt x="1165395" y="379460"/>
                  </a:lnTo>
                  <a:lnTo>
                    <a:pt x="1180593" y="421903"/>
                  </a:lnTo>
                  <a:lnTo>
                    <a:pt x="1192648" y="465744"/>
                  </a:lnTo>
                  <a:lnTo>
                    <a:pt x="1201425" y="510847"/>
                  </a:lnTo>
                  <a:lnTo>
                    <a:pt x="1206790" y="557078"/>
                  </a:lnTo>
                  <a:lnTo>
                    <a:pt x="1208608" y="604304"/>
                  </a:lnTo>
                  <a:lnTo>
                    <a:pt x="1206790" y="651529"/>
                  </a:lnTo>
                  <a:lnTo>
                    <a:pt x="1201425" y="697760"/>
                  </a:lnTo>
                  <a:lnTo>
                    <a:pt x="1192648" y="742864"/>
                  </a:lnTo>
                  <a:lnTo>
                    <a:pt x="1180593" y="786704"/>
                  </a:lnTo>
                  <a:lnTo>
                    <a:pt x="1165395" y="829147"/>
                  </a:lnTo>
                  <a:lnTo>
                    <a:pt x="1147187" y="870059"/>
                  </a:lnTo>
                  <a:lnTo>
                    <a:pt x="1126104" y="909305"/>
                  </a:lnTo>
                  <a:lnTo>
                    <a:pt x="1102281" y="946751"/>
                  </a:lnTo>
                  <a:lnTo>
                    <a:pt x="1075851" y="982263"/>
                  </a:lnTo>
                  <a:lnTo>
                    <a:pt x="1046950" y="1015706"/>
                  </a:lnTo>
                  <a:lnTo>
                    <a:pt x="1015711" y="1046945"/>
                  </a:lnTo>
                  <a:lnTo>
                    <a:pt x="982268" y="1075847"/>
                  </a:lnTo>
                  <a:lnTo>
                    <a:pt x="946757" y="1102278"/>
                  </a:lnTo>
                  <a:lnTo>
                    <a:pt x="909311" y="1126101"/>
                  </a:lnTo>
                  <a:lnTo>
                    <a:pt x="870065" y="1147185"/>
                  </a:lnTo>
                  <a:lnTo>
                    <a:pt x="829153" y="1165393"/>
                  </a:lnTo>
                  <a:lnTo>
                    <a:pt x="786709" y="1180592"/>
                  </a:lnTo>
                  <a:lnTo>
                    <a:pt x="742868" y="1192647"/>
                  </a:lnTo>
                  <a:lnTo>
                    <a:pt x="697763" y="1201425"/>
                  </a:lnTo>
                  <a:lnTo>
                    <a:pt x="651531" y="1206790"/>
                  </a:lnTo>
                  <a:lnTo>
                    <a:pt x="604304" y="1208608"/>
                  </a:lnTo>
                  <a:lnTo>
                    <a:pt x="557078" y="1206790"/>
                  </a:lnTo>
                  <a:lnTo>
                    <a:pt x="510847" y="1201425"/>
                  </a:lnTo>
                  <a:lnTo>
                    <a:pt x="465744" y="1192647"/>
                  </a:lnTo>
                  <a:lnTo>
                    <a:pt x="421903" y="1180592"/>
                  </a:lnTo>
                  <a:lnTo>
                    <a:pt x="379460" y="1165393"/>
                  </a:lnTo>
                  <a:lnTo>
                    <a:pt x="338548" y="1147185"/>
                  </a:lnTo>
                  <a:lnTo>
                    <a:pt x="299302" y="1126101"/>
                  </a:lnTo>
                  <a:lnTo>
                    <a:pt x="261856" y="1102278"/>
                  </a:lnTo>
                  <a:lnTo>
                    <a:pt x="226344" y="1075847"/>
                  </a:lnTo>
                  <a:lnTo>
                    <a:pt x="192901" y="1046945"/>
                  </a:lnTo>
                  <a:lnTo>
                    <a:pt x="161662" y="1015706"/>
                  </a:lnTo>
                  <a:lnTo>
                    <a:pt x="132760" y="982263"/>
                  </a:lnTo>
                  <a:lnTo>
                    <a:pt x="106330" y="946751"/>
                  </a:lnTo>
                  <a:lnTo>
                    <a:pt x="82506" y="909305"/>
                  </a:lnTo>
                  <a:lnTo>
                    <a:pt x="61422" y="870059"/>
                  </a:lnTo>
                  <a:lnTo>
                    <a:pt x="43214" y="829147"/>
                  </a:lnTo>
                  <a:lnTo>
                    <a:pt x="28015" y="786704"/>
                  </a:lnTo>
                  <a:lnTo>
                    <a:pt x="15960" y="742864"/>
                  </a:lnTo>
                  <a:lnTo>
                    <a:pt x="7183" y="697760"/>
                  </a:lnTo>
                  <a:lnTo>
                    <a:pt x="1818" y="651529"/>
                  </a:lnTo>
                  <a:lnTo>
                    <a:pt x="0" y="604304"/>
                  </a:lnTo>
                  <a:close/>
                </a:path>
              </a:pathLst>
            </a:custGeom>
            <a:ln w="12700">
              <a:solidFill>
                <a:srgbClr val="18496B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5" name="object 25"/>
          <p:cNvSpPr/>
          <p:nvPr/>
        </p:nvSpPr>
        <p:spPr>
          <a:xfrm>
            <a:off x="4031330" y="4966380"/>
            <a:ext cx="4733925" cy="1209040"/>
          </a:xfrm>
          <a:custGeom>
            <a:avLst/>
            <a:gdLst/>
            <a:ahLst/>
            <a:cxnLst/>
            <a:rect l="l" t="t" r="r" b="b"/>
            <a:pathLst>
              <a:path w="4733925" h="1209039">
                <a:moveTo>
                  <a:pt x="4733645" y="1208608"/>
                </a:moveTo>
                <a:lnTo>
                  <a:pt x="604304" y="1208608"/>
                </a:lnTo>
                <a:lnTo>
                  <a:pt x="0" y="604304"/>
                </a:lnTo>
                <a:lnTo>
                  <a:pt x="604304" y="0"/>
                </a:lnTo>
                <a:lnTo>
                  <a:pt x="4733645" y="0"/>
                </a:lnTo>
                <a:lnTo>
                  <a:pt x="4733645" y="1208608"/>
                </a:lnTo>
                <a:close/>
              </a:path>
            </a:pathLst>
          </a:custGeom>
          <a:ln w="12700">
            <a:solidFill>
              <a:srgbClr val="18496B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26"/>
          <p:cNvSpPr txBox="1"/>
          <p:nvPr/>
        </p:nvSpPr>
        <p:spPr>
          <a:xfrm>
            <a:off x="4853744" y="3285857"/>
            <a:ext cx="3644265" cy="2462530"/>
          </a:xfrm>
          <a:prstGeom prst="rect">
            <a:avLst/>
          </a:prstGeom>
        </p:spPr>
        <p:txBody>
          <a:bodyPr vert="horz" wrap="square" lIns="0" tIns="148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70"/>
              </a:spcBef>
            </a:pPr>
            <a:r>
              <a:rPr sz="2300" b="1" spc="-10" dirty="0">
                <a:latin typeface="Calibri"/>
                <a:cs typeface="Calibri"/>
              </a:rPr>
              <a:t>Phone</a:t>
            </a:r>
            <a:endParaRPr sz="2300" dirty="0"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spcBef>
                <a:spcPts val="840"/>
              </a:spcBef>
              <a:buChar char="•"/>
              <a:tabLst>
                <a:tab pos="184785" algn="l"/>
              </a:tabLst>
            </a:pPr>
            <a:r>
              <a:rPr sz="1800" dirty="0">
                <a:latin typeface="Calibri"/>
                <a:cs typeface="Calibri"/>
              </a:rPr>
              <a:t>Main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Line: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(907)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465-</a:t>
            </a:r>
            <a:r>
              <a:rPr sz="1800" spc="-20" dirty="0">
                <a:latin typeface="Calibri"/>
                <a:cs typeface="Calibri"/>
              </a:rPr>
              <a:t>2800</a:t>
            </a:r>
            <a:endParaRPr sz="1800" dirty="0"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spcBef>
                <a:spcPts val="140"/>
              </a:spcBef>
              <a:buChar char="•"/>
              <a:tabLst>
                <a:tab pos="184785" algn="l"/>
              </a:tabLst>
            </a:pPr>
            <a:r>
              <a:rPr sz="1800" spc="-25" dirty="0">
                <a:latin typeface="Calibri"/>
                <a:cs typeface="Calibri"/>
              </a:rPr>
              <a:t>Teacher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Certification: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(907)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465-</a:t>
            </a:r>
            <a:r>
              <a:rPr sz="1800" spc="-20" dirty="0">
                <a:latin typeface="Calibri"/>
                <a:cs typeface="Calibri"/>
              </a:rPr>
              <a:t>2831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100"/>
              </a:spcBef>
              <a:buFont typeface="Calibri"/>
              <a:buChar char="•"/>
            </a:pP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300" b="1" dirty="0">
                <a:latin typeface="Calibri"/>
                <a:cs typeface="Calibri"/>
              </a:rPr>
              <a:t>Social</a:t>
            </a:r>
            <a:r>
              <a:rPr sz="2300" b="1" spc="-25" dirty="0">
                <a:latin typeface="Calibri"/>
                <a:cs typeface="Calibri"/>
              </a:rPr>
              <a:t> </a:t>
            </a:r>
            <a:r>
              <a:rPr sz="2300" b="1" spc="-10" dirty="0">
                <a:latin typeface="Calibri"/>
                <a:cs typeface="Calibri"/>
              </a:rPr>
              <a:t>Media</a:t>
            </a:r>
            <a:endParaRPr sz="2300" dirty="0"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spcBef>
                <a:spcPts val="840"/>
              </a:spcBef>
              <a:buChar char="•"/>
              <a:tabLst>
                <a:tab pos="184785" algn="l"/>
              </a:tabLst>
            </a:pPr>
            <a:r>
              <a:rPr sz="1800" spc="-10" dirty="0">
                <a:latin typeface="Calibri"/>
                <a:cs typeface="Calibri"/>
              </a:rPr>
              <a:t>@AlaskaDEED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3420672" y="4960029"/>
            <a:ext cx="1221740" cy="1221740"/>
            <a:chOff x="3420672" y="4960029"/>
            <a:chExt cx="1221740" cy="1221740"/>
          </a:xfrm>
        </p:grpSpPr>
        <p:sp>
          <p:nvSpPr>
            <p:cNvPr id="28" name="object 28"/>
            <p:cNvSpPr/>
            <p:nvPr/>
          </p:nvSpPr>
          <p:spPr>
            <a:xfrm>
              <a:off x="3540393" y="5090921"/>
              <a:ext cx="995044" cy="971550"/>
            </a:xfrm>
            <a:custGeom>
              <a:avLst/>
              <a:gdLst/>
              <a:ahLst/>
              <a:cxnLst/>
              <a:rect l="l" t="t" r="r" b="b"/>
              <a:pathLst>
                <a:path w="995045" h="971550">
                  <a:moveTo>
                    <a:pt x="383156" y="264618"/>
                  </a:moveTo>
                  <a:lnTo>
                    <a:pt x="307775" y="264618"/>
                  </a:lnTo>
                  <a:lnTo>
                    <a:pt x="344221" y="0"/>
                  </a:lnTo>
                  <a:lnTo>
                    <a:pt x="419603" y="0"/>
                  </a:lnTo>
                  <a:lnTo>
                    <a:pt x="383156" y="264618"/>
                  </a:lnTo>
                  <a:close/>
                </a:path>
                <a:path w="995045" h="971550">
                  <a:moveTo>
                    <a:pt x="744132" y="264618"/>
                  </a:moveTo>
                  <a:lnTo>
                    <a:pt x="668750" y="264618"/>
                  </a:lnTo>
                  <a:lnTo>
                    <a:pt x="705196" y="0"/>
                  </a:lnTo>
                  <a:lnTo>
                    <a:pt x="780578" y="0"/>
                  </a:lnTo>
                  <a:lnTo>
                    <a:pt x="744132" y="264618"/>
                  </a:lnTo>
                  <a:close/>
                </a:path>
                <a:path w="995045" h="971550">
                  <a:moveTo>
                    <a:pt x="984156" y="339344"/>
                  </a:moveTo>
                  <a:lnTo>
                    <a:pt x="50598" y="339344"/>
                  </a:lnTo>
                  <a:lnTo>
                    <a:pt x="60892" y="264618"/>
                  </a:lnTo>
                  <a:lnTo>
                    <a:pt x="994450" y="264618"/>
                  </a:lnTo>
                  <a:lnTo>
                    <a:pt x="984156" y="339344"/>
                  </a:lnTo>
                  <a:close/>
                </a:path>
                <a:path w="995045" h="971550">
                  <a:moveTo>
                    <a:pt x="332558" y="632022"/>
                  </a:moveTo>
                  <a:lnTo>
                    <a:pt x="257176" y="632022"/>
                  </a:lnTo>
                  <a:lnTo>
                    <a:pt x="297481" y="339344"/>
                  </a:lnTo>
                  <a:lnTo>
                    <a:pt x="372875" y="339344"/>
                  </a:lnTo>
                  <a:lnTo>
                    <a:pt x="332558" y="632022"/>
                  </a:lnTo>
                  <a:close/>
                </a:path>
                <a:path w="995045" h="971550">
                  <a:moveTo>
                    <a:pt x="693533" y="632022"/>
                  </a:moveTo>
                  <a:lnTo>
                    <a:pt x="618201" y="632022"/>
                  </a:lnTo>
                  <a:lnTo>
                    <a:pt x="658456" y="339344"/>
                  </a:lnTo>
                  <a:lnTo>
                    <a:pt x="733850" y="339344"/>
                  </a:lnTo>
                  <a:lnTo>
                    <a:pt x="693533" y="632022"/>
                  </a:lnTo>
                  <a:close/>
                </a:path>
                <a:path w="995045" h="971550">
                  <a:moveTo>
                    <a:pt x="933582" y="706748"/>
                  </a:moveTo>
                  <a:lnTo>
                    <a:pt x="0" y="706748"/>
                  </a:lnTo>
                  <a:lnTo>
                    <a:pt x="10294" y="632022"/>
                  </a:lnTo>
                  <a:lnTo>
                    <a:pt x="943876" y="632022"/>
                  </a:lnTo>
                  <a:lnTo>
                    <a:pt x="933582" y="706748"/>
                  </a:lnTo>
                  <a:close/>
                </a:path>
                <a:path w="995045" h="971550">
                  <a:moveTo>
                    <a:pt x="285817" y="971442"/>
                  </a:moveTo>
                  <a:lnTo>
                    <a:pt x="210423" y="971442"/>
                  </a:lnTo>
                  <a:lnTo>
                    <a:pt x="246882" y="706748"/>
                  </a:lnTo>
                  <a:lnTo>
                    <a:pt x="322288" y="706748"/>
                  </a:lnTo>
                  <a:lnTo>
                    <a:pt x="285817" y="971442"/>
                  </a:lnTo>
                  <a:close/>
                </a:path>
                <a:path w="995045" h="971550">
                  <a:moveTo>
                    <a:pt x="646793" y="971442"/>
                  </a:moveTo>
                  <a:lnTo>
                    <a:pt x="571399" y="971442"/>
                  </a:lnTo>
                  <a:lnTo>
                    <a:pt x="607857" y="706748"/>
                  </a:lnTo>
                  <a:lnTo>
                    <a:pt x="683264" y="706748"/>
                  </a:lnTo>
                  <a:lnTo>
                    <a:pt x="646793" y="971442"/>
                  </a:lnTo>
                  <a:close/>
                </a:path>
              </a:pathLst>
            </a:custGeom>
            <a:solidFill>
              <a:srgbClr val="18496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9" name="object 29"/>
            <p:cNvSpPr/>
            <p:nvPr/>
          </p:nvSpPr>
          <p:spPr>
            <a:xfrm>
              <a:off x="3540393" y="5090922"/>
              <a:ext cx="995044" cy="971550"/>
            </a:xfrm>
            <a:custGeom>
              <a:avLst/>
              <a:gdLst/>
              <a:ahLst/>
              <a:cxnLst/>
              <a:rect l="l" t="t" r="r" b="b"/>
              <a:pathLst>
                <a:path w="995045" h="971550">
                  <a:moveTo>
                    <a:pt x="984156" y="339344"/>
                  </a:moveTo>
                  <a:lnTo>
                    <a:pt x="994450" y="264618"/>
                  </a:lnTo>
                  <a:lnTo>
                    <a:pt x="744132" y="264618"/>
                  </a:lnTo>
                  <a:lnTo>
                    <a:pt x="780578" y="0"/>
                  </a:lnTo>
                  <a:lnTo>
                    <a:pt x="705196" y="0"/>
                  </a:lnTo>
                  <a:lnTo>
                    <a:pt x="668750" y="264618"/>
                  </a:lnTo>
                  <a:lnTo>
                    <a:pt x="383156" y="264618"/>
                  </a:lnTo>
                  <a:lnTo>
                    <a:pt x="419602" y="0"/>
                  </a:lnTo>
                  <a:lnTo>
                    <a:pt x="344221" y="0"/>
                  </a:lnTo>
                  <a:lnTo>
                    <a:pt x="307775" y="264618"/>
                  </a:lnTo>
                  <a:lnTo>
                    <a:pt x="60892" y="264618"/>
                  </a:lnTo>
                  <a:lnTo>
                    <a:pt x="50598" y="339344"/>
                  </a:lnTo>
                  <a:lnTo>
                    <a:pt x="297481" y="339344"/>
                  </a:lnTo>
                  <a:lnTo>
                    <a:pt x="257176" y="632022"/>
                  </a:lnTo>
                  <a:lnTo>
                    <a:pt x="10294" y="632022"/>
                  </a:lnTo>
                  <a:lnTo>
                    <a:pt x="0" y="706748"/>
                  </a:lnTo>
                  <a:lnTo>
                    <a:pt x="246882" y="706748"/>
                  </a:lnTo>
                  <a:lnTo>
                    <a:pt x="210423" y="971441"/>
                  </a:lnTo>
                  <a:lnTo>
                    <a:pt x="285817" y="971441"/>
                  </a:lnTo>
                  <a:lnTo>
                    <a:pt x="322288" y="706748"/>
                  </a:lnTo>
                  <a:lnTo>
                    <a:pt x="607857" y="706748"/>
                  </a:lnTo>
                  <a:lnTo>
                    <a:pt x="571399" y="971441"/>
                  </a:lnTo>
                  <a:lnTo>
                    <a:pt x="646793" y="971441"/>
                  </a:lnTo>
                  <a:lnTo>
                    <a:pt x="683264" y="706748"/>
                  </a:lnTo>
                  <a:lnTo>
                    <a:pt x="933582" y="706748"/>
                  </a:lnTo>
                  <a:lnTo>
                    <a:pt x="943876" y="632022"/>
                  </a:lnTo>
                  <a:lnTo>
                    <a:pt x="693533" y="632022"/>
                  </a:lnTo>
                  <a:lnTo>
                    <a:pt x="733850" y="339344"/>
                  </a:lnTo>
                  <a:lnTo>
                    <a:pt x="984156" y="339344"/>
                  </a:lnTo>
                </a:path>
                <a:path w="995045" h="971550">
                  <a:moveTo>
                    <a:pt x="618201" y="632022"/>
                  </a:moveTo>
                  <a:lnTo>
                    <a:pt x="332558" y="632022"/>
                  </a:lnTo>
                  <a:lnTo>
                    <a:pt x="372875" y="339344"/>
                  </a:lnTo>
                  <a:lnTo>
                    <a:pt x="658456" y="339344"/>
                  </a:lnTo>
                  <a:lnTo>
                    <a:pt x="618201" y="632022"/>
                  </a:lnTo>
                </a:path>
              </a:pathLst>
            </a:custGeom>
            <a:ln w="12450">
              <a:solidFill>
                <a:srgbClr val="18496B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0" name="object 30"/>
            <p:cNvSpPr/>
            <p:nvPr/>
          </p:nvSpPr>
          <p:spPr>
            <a:xfrm>
              <a:off x="3427022" y="4966379"/>
              <a:ext cx="1209040" cy="1209040"/>
            </a:xfrm>
            <a:custGeom>
              <a:avLst/>
              <a:gdLst/>
              <a:ahLst/>
              <a:cxnLst/>
              <a:rect l="l" t="t" r="r" b="b"/>
              <a:pathLst>
                <a:path w="1209039" h="1209039">
                  <a:moveTo>
                    <a:pt x="0" y="604304"/>
                  </a:moveTo>
                  <a:lnTo>
                    <a:pt x="1818" y="557078"/>
                  </a:lnTo>
                  <a:lnTo>
                    <a:pt x="7183" y="510847"/>
                  </a:lnTo>
                  <a:lnTo>
                    <a:pt x="15960" y="465744"/>
                  </a:lnTo>
                  <a:lnTo>
                    <a:pt x="28015" y="421903"/>
                  </a:lnTo>
                  <a:lnTo>
                    <a:pt x="43214" y="379460"/>
                  </a:lnTo>
                  <a:lnTo>
                    <a:pt x="61422" y="338548"/>
                  </a:lnTo>
                  <a:lnTo>
                    <a:pt x="82506" y="299302"/>
                  </a:lnTo>
                  <a:lnTo>
                    <a:pt x="106330" y="261856"/>
                  </a:lnTo>
                  <a:lnTo>
                    <a:pt x="132760" y="226344"/>
                  </a:lnTo>
                  <a:lnTo>
                    <a:pt x="161662" y="192901"/>
                  </a:lnTo>
                  <a:lnTo>
                    <a:pt x="192901" y="161662"/>
                  </a:lnTo>
                  <a:lnTo>
                    <a:pt x="226344" y="132760"/>
                  </a:lnTo>
                  <a:lnTo>
                    <a:pt x="261856" y="106330"/>
                  </a:lnTo>
                  <a:lnTo>
                    <a:pt x="299302" y="82506"/>
                  </a:lnTo>
                  <a:lnTo>
                    <a:pt x="338548" y="61422"/>
                  </a:lnTo>
                  <a:lnTo>
                    <a:pt x="379460" y="43214"/>
                  </a:lnTo>
                  <a:lnTo>
                    <a:pt x="421903" y="28015"/>
                  </a:lnTo>
                  <a:lnTo>
                    <a:pt x="465744" y="15960"/>
                  </a:lnTo>
                  <a:lnTo>
                    <a:pt x="510847" y="7183"/>
                  </a:lnTo>
                  <a:lnTo>
                    <a:pt x="557078" y="1818"/>
                  </a:lnTo>
                  <a:lnTo>
                    <a:pt x="604304" y="0"/>
                  </a:lnTo>
                  <a:lnTo>
                    <a:pt x="651531" y="1818"/>
                  </a:lnTo>
                  <a:lnTo>
                    <a:pt x="697763" y="7183"/>
                  </a:lnTo>
                  <a:lnTo>
                    <a:pt x="742868" y="15960"/>
                  </a:lnTo>
                  <a:lnTo>
                    <a:pt x="786709" y="28015"/>
                  </a:lnTo>
                  <a:lnTo>
                    <a:pt x="829153" y="43214"/>
                  </a:lnTo>
                  <a:lnTo>
                    <a:pt x="870065" y="61422"/>
                  </a:lnTo>
                  <a:lnTo>
                    <a:pt x="909311" y="82506"/>
                  </a:lnTo>
                  <a:lnTo>
                    <a:pt x="946757" y="106330"/>
                  </a:lnTo>
                  <a:lnTo>
                    <a:pt x="982268" y="132760"/>
                  </a:lnTo>
                  <a:lnTo>
                    <a:pt x="1015711" y="161662"/>
                  </a:lnTo>
                  <a:lnTo>
                    <a:pt x="1046950" y="192901"/>
                  </a:lnTo>
                  <a:lnTo>
                    <a:pt x="1075851" y="226344"/>
                  </a:lnTo>
                  <a:lnTo>
                    <a:pt x="1102281" y="261856"/>
                  </a:lnTo>
                  <a:lnTo>
                    <a:pt x="1126104" y="299302"/>
                  </a:lnTo>
                  <a:lnTo>
                    <a:pt x="1147187" y="338548"/>
                  </a:lnTo>
                  <a:lnTo>
                    <a:pt x="1165395" y="379460"/>
                  </a:lnTo>
                  <a:lnTo>
                    <a:pt x="1180593" y="421903"/>
                  </a:lnTo>
                  <a:lnTo>
                    <a:pt x="1192648" y="465744"/>
                  </a:lnTo>
                  <a:lnTo>
                    <a:pt x="1201425" y="510847"/>
                  </a:lnTo>
                  <a:lnTo>
                    <a:pt x="1206790" y="557078"/>
                  </a:lnTo>
                  <a:lnTo>
                    <a:pt x="1208608" y="604304"/>
                  </a:lnTo>
                  <a:lnTo>
                    <a:pt x="1206790" y="651529"/>
                  </a:lnTo>
                  <a:lnTo>
                    <a:pt x="1201425" y="697760"/>
                  </a:lnTo>
                  <a:lnTo>
                    <a:pt x="1192648" y="742864"/>
                  </a:lnTo>
                  <a:lnTo>
                    <a:pt x="1180593" y="786704"/>
                  </a:lnTo>
                  <a:lnTo>
                    <a:pt x="1165395" y="829147"/>
                  </a:lnTo>
                  <a:lnTo>
                    <a:pt x="1147187" y="870059"/>
                  </a:lnTo>
                  <a:lnTo>
                    <a:pt x="1126104" y="909305"/>
                  </a:lnTo>
                  <a:lnTo>
                    <a:pt x="1102281" y="946751"/>
                  </a:lnTo>
                  <a:lnTo>
                    <a:pt x="1075851" y="982263"/>
                  </a:lnTo>
                  <a:lnTo>
                    <a:pt x="1046950" y="1015706"/>
                  </a:lnTo>
                  <a:lnTo>
                    <a:pt x="1015711" y="1046945"/>
                  </a:lnTo>
                  <a:lnTo>
                    <a:pt x="982268" y="1075847"/>
                  </a:lnTo>
                  <a:lnTo>
                    <a:pt x="946757" y="1102278"/>
                  </a:lnTo>
                  <a:lnTo>
                    <a:pt x="909311" y="1126101"/>
                  </a:lnTo>
                  <a:lnTo>
                    <a:pt x="870065" y="1147185"/>
                  </a:lnTo>
                  <a:lnTo>
                    <a:pt x="829153" y="1165393"/>
                  </a:lnTo>
                  <a:lnTo>
                    <a:pt x="786709" y="1180592"/>
                  </a:lnTo>
                  <a:lnTo>
                    <a:pt x="742868" y="1192647"/>
                  </a:lnTo>
                  <a:lnTo>
                    <a:pt x="697763" y="1201425"/>
                  </a:lnTo>
                  <a:lnTo>
                    <a:pt x="651531" y="1206790"/>
                  </a:lnTo>
                  <a:lnTo>
                    <a:pt x="604304" y="1208608"/>
                  </a:lnTo>
                  <a:lnTo>
                    <a:pt x="557078" y="1206790"/>
                  </a:lnTo>
                  <a:lnTo>
                    <a:pt x="510847" y="1201425"/>
                  </a:lnTo>
                  <a:lnTo>
                    <a:pt x="465744" y="1192647"/>
                  </a:lnTo>
                  <a:lnTo>
                    <a:pt x="421903" y="1180592"/>
                  </a:lnTo>
                  <a:lnTo>
                    <a:pt x="379460" y="1165393"/>
                  </a:lnTo>
                  <a:lnTo>
                    <a:pt x="338548" y="1147185"/>
                  </a:lnTo>
                  <a:lnTo>
                    <a:pt x="299302" y="1126101"/>
                  </a:lnTo>
                  <a:lnTo>
                    <a:pt x="261856" y="1102278"/>
                  </a:lnTo>
                  <a:lnTo>
                    <a:pt x="226344" y="1075847"/>
                  </a:lnTo>
                  <a:lnTo>
                    <a:pt x="192901" y="1046945"/>
                  </a:lnTo>
                  <a:lnTo>
                    <a:pt x="161662" y="1015706"/>
                  </a:lnTo>
                  <a:lnTo>
                    <a:pt x="132760" y="982263"/>
                  </a:lnTo>
                  <a:lnTo>
                    <a:pt x="106330" y="946751"/>
                  </a:lnTo>
                  <a:lnTo>
                    <a:pt x="82506" y="909305"/>
                  </a:lnTo>
                  <a:lnTo>
                    <a:pt x="61422" y="870059"/>
                  </a:lnTo>
                  <a:lnTo>
                    <a:pt x="43214" y="829147"/>
                  </a:lnTo>
                  <a:lnTo>
                    <a:pt x="28015" y="786704"/>
                  </a:lnTo>
                  <a:lnTo>
                    <a:pt x="15960" y="742864"/>
                  </a:lnTo>
                  <a:lnTo>
                    <a:pt x="7183" y="697760"/>
                  </a:lnTo>
                  <a:lnTo>
                    <a:pt x="1818" y="651529"/>
                  </a:lnTo>
                  <a:lnTo>
                    <a:pt x="0" y="604304"/>
                  </a:lnTo>
                  <a:close/>
                </a:path>
              </a:pathLst>
            </a:custGeom>
            <a:ln w="12700">
              <a:solidFill>
                <a:srgbClr val="18496B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31" name="object 3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5"/>
              </a:lnSpc>
            </a:pPr>
            <a:fld id="{81D60167-4931-47E6-BA6A-407CBD079E47}" type="slidenum">
              <a:rPr spc="-25" dirty="0"/>
              <a:t>32</a:t>
            </a:fld>
            <a:endParaRPr spc="-2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8819" y="622066"/>
            <a:ext cx="307530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10" dirty="0"/>
              <a:t>Legislation</a:t>
            </a:r>
            <a:endParaRPr sz="5400" dirty="0"/>
          </a:p>
        </p:txBody>
      </p:sp>
      <p:grpSp>
        <p:nvGrpSpPr>
          <p:cNvPr id="3" name="object 3"/>
          <p:cNvGrpSpPr/>
          <p:nvPr/>
        </p:nvGrpSpPr>
        <p:grpSpPr>
          <a:xfrm>
            <a:off x="617855" y="2552940"/>
            <a:ext cx="3519170" cy="90805"/>
            <a:chOff x="617855" y="2552940"/>
            <a:chExt cx="3519170" cy="90805"/>
          </a:xfrm>
        </p:grpSpPr>
        <p:sp>
          <p:nvSpPr>
            <p:cNvPr id="4" name="object 4"/>
            <p:cNvSpPr/>
            <p:nvPr/>
          </p:nvSpPr>
          <p:spPr>
            <a:xfrm>
              <a:off x="639381" y="2577164"/>
              <a:ext cx="3475990" cy="42545"/>
            </a:xfrm>
            <a:custGeom>
              <a:avLst/>
              <a:gdLst/>
              <a:ahLst/>
              <a:cxnLst/>
              <a:rect l="l" t="t" r="r" b="b"/>
              <a:pathLst>
                <a:path w="3475990" h="42544">
                  <a:moveTo>
                    <a:pt x="279523" y="0"/>
                  </a:moveTo>
                  <a:lnTo>
                    <a:pt x="233089" y="77"/>
                  </a:lnTo>
                  <a:lnTo>
                    <a:pt x="187724" y="733"/>
                  </a:lnTo>
                  <a:lnTo>
                    <a:pt x="142616" y="2003"/>
                  </a:lnTo>
                  <a:lnTo>
                    <a:pt x="96951" y="3920"/>
                  </a:lnTo>
                  <a:lnTo>
                    <a:pt x="49916" y="6518"/>
                  </a:lnTo>
                  <a:lnTo>
                    <a:pt x="698" y="9829"/>
                  </a:lnTo>
                  <a:lnTo>
                    <a:pt x="0" y="13576"/>
                  </a:lnTo>
                  <a:lnTo>
                    <a:pt x="888" y="24117"/>
                  </a:lnTo>
                  <a:lnTo>
                    <a:pt x="698" y="28117"/>
                  </a:lnTo>
                  <a:lnTo>
                    <a:pt x="112775" y="30208"/>
                  </a:lnTo>
                  <a:lnTo>
                    <a:pt x="222562" y="31370"/>
                  </a:lnTo>
                  <a:lnTo>
                    <a:pt x="329866" y="31742"/>
                  </a:lnTo>
                  <a:lnTo>
                    <a:pt x="434494" y="31463"/>
                  </a:lnTo>
                  <a:lnTo>
                    <a:pt x="585996" y="30130"/>
                  </a:lnTo>
                  <a:lnTo>
                    <a:pt x="774180" y="27328"/>
                  </a:lnTo>
                  <a:lnTo>
                    <a:pt x="1000027" y="22143"/>
                  </a:lnTo>
                  <a:lnTo>
                    <a:pt x="1097099" y="20706"/>
                  </a:lnTo>
                  <a:lnTo>
                    <a:pt x="1147831" y="20385"/>
                  </a:lnTo>
                  <a:lnTo>
                    <a:pt x="1200278" y="20415"/>
                  </a:lnTo>
                  <a:lnTo>
                    <a:pt x="1254628" y="20862"/>
                  </a:lnTo>
                  <a:lnTo>
                    <a:pt x="1311070" y="21791"/>
                  </a:lnTo>
                  <a:lnTo>
                    <a:pt x="1369791" y="23266"/>
                  </a:lnTo>
                  <a:lnTo>
                    <a:pt x="1430981" y="25353"/>
                  </a:lnTo>
                  <a:lnTo>
                    <a:pt x="1494828" y="28117"/>
                  </a:lnTo>
                  <a:lnTo>
                    <a:pt x="1567789" y="30716"/>
                  </a:lnTo>
                  <a:lnTo>
                    <a:pt x="1636270" y="31547"/>
                  </a:lnTo>
                  <a:lnTo>
                    <a:pt x="1700483" y="30973"/>
                  </a:lnTo>
                  <a:lnTo>
                    <a:pt x="1760643" y="29360"/>
                  </a:lnTo>
                  <a:lnTo>
                    <a:pt x="1816964" y="27070"/>
                  </a:lnTo>
                  <a:lnTo>
                    <a:pt x="1918945" y="21919"/>
                  </a:lnTo>
                  <a:lnTo>
                    <a:pt x="1965034" y="19786"/>
                  </a:lnTo>
                  <a:lnTo>
                    <a:pt x="2008141" y="18434"/>
                  </a:lnTo>
                  <a:lnTo>
                    <a:pt x="2048479" y="18227"/>
                  </a:lnTo>
                  <a:lnTo>
                    <a:pt x="2086263" y="19529"/>
                  </a:lnTo>
                  <a:lnTo>
                    <a:pt x="2121706" y="22705"/>
                  </a:lnTo>
                  <a:lnTo>
                    <a:pt x="2155024" y="28117"/>
                  </a:lnTo>
                  <a:lnTo>
                    <a:pt x="2188407" y="33879"/>
                  </a:lnTo>
                  <a:lnTo>
                    <a:pt x="2224023" y="37986"/>
                  </a:lnTo>
                  <a:lnTo>
                    <a:pt x="2262054" y="40628"/>
                  </a:lnTo>
                  <a:lnTo>
                    <a:pt x="2302682" y="41993"/>
                  </a:lnTo>
                  <a:lnTo>
                    <a:pt x="2346090" y="42272"/>
                  </a:lnTo>
                  <a:lnTo>
                    <a:pt x="2392458" y="41653"/>
                  </a:lnTo>
                  <a:lnTo>
                    <a:pt x="2441969" y="40327"/>
                  </a:lnTo>
                  <a:lnTo>
                    <a:pt x="2675080" y="31734"/>
                  </a:lnTo>
                  <a:lnTo>
                    <a:pt x="2743034" y="29711"/>
                  </a:lnTo>
                  <a:lnTo>
                    <a:pt x="2815221" y="28117"/>
                  </a:lnTo>
                  <a:lnTo>
                    <a:pt x="2887249" y="27055"/>
                  </a:lnTo>
                  <a:lnTo>
                    <a:pt x="2954776" y="26449"/>
                  </a:lnTo>
                  <a:lnTo>
                    <a:pt x="3018063" y="26223"/>
                  </a:lnTo>
                  <a:lnTo>
                    <a:pt x="3132970" y="26607"/>
                  </a:lnTo>
                  <a:lnTo>
                    <a:pt x="3323439" y="28586"/>
                  </a:lnTo>
                  <a:lnTo>
                    <a:pt x="3403192" y="28962"/>
                  </a:lnTo>
                  <a:lnTo>
                    <a:pt x="3440115" y="28731"/>
                  </a:lnTo>
                  <a:lnTo>
                    <a:pt x="3475418" y="28117"/>
                  </a:lnTo>
                  <a:lnTo>
                    <a:pt x="3475418" y="9829"/>
                  </a:lnTo>
                  <a:lnTo>
                    <a:pt x="3404508" y="8102"/>
                  </a:lnTo>
                  <a:lnTo>
                    <a:pt x="3336134" y="6895"/>
                  </a:lnTo>
                  <a:lnTo>
                    <a:pt x="3270279" y="6149"/>
                  </a:lnTo>
                  <a:lnTo>
                    <a:pt x="3206923" y="5804"/>
                  </a:lnTo>
                  <a:lnTo>
                    <a:pt x="3146049" y="5800"/>
                  </a:lnTo>
                  <a:lnTo>
                    <a:pt x="3087636" y="6079"/>
                  </a:lnTo>
                  <a:lnTo>
                    <a:pt x="2978124" y="7245"/>
                  </a:lnTo>
                  <a:lnTo>
                    <a:pt x="2746136" y="10947"/>
                  </a:lnTo>
                  <a:lnTo>
                    <a:pt x="2669666" y="11494"/>
                  </a:lnTo>
                  <a:lnTo>
                    <a:pt x="2634856" y="11329"/>
                  </a:lnTo>
                  <a:lnTo>
                    <a:pt x="2602304" y="10795"/>
                  </a:lnTo>
                  <a:lnTo>
                    <a:pt x="2526326" y="8585"/>
                  </a:lnTo>
                  <a:lnTo>
                    <a:pt x="2477446" y="8304"/>
                  </a:lnTo>
                  <a:lnTo>
                    <a:pt x="2426119" y="8765"/>
                  </a:lnTo>
                  <a:lnTo>
                    <a:pt x="2373117" y="9747"/>
                  </a:lnTo>
                  <a:lnTo>
                    <a:pt x="2211769" y="13611"/>
                  </a:lnTo>
                  <a:lnTo>
                    <a:pt x="2159774" y="14466"/>
                  </a:lnTo>
                  <a:lnTo>
                    <a:pt x="2109958" y="14737"/>
                  </a:lnTo>
                  <a:lnTo>
                    <a:pt x="2063091" y="14202"/>
                  </a:lnTo>
                  <a:lnTo>
                    <a:pt x="2019944" y="12640"/>
                  </a:lnTo>
                  <a:lnTo>
                    <a:pt x="1981288" y="9829"/>
                  </a:lnTo>
                  <a:lnTo>
                    <a:pt x="1944886" y="6784"/>
                  </a:lnTo>
                  <a:lnTo>
                    <a:pt x="1907681" y="4601"/>
                  </a:lnTo>
                  <a:lnTo>
                    <a:pt x="1869214" y="3189"/>
                  </a:lnTo>
                  <a:lnTo>
                    <a:pt x="1829027" y="2455"/>
                  </a:lnTo>
                  <a:lnTo>
                    <a:pt x="1786661" y="2305"/>
                  </a:lnTo>
                  <a:lnTo>
                    <a:pt x="1741658" y="2647"/>
                  </a:lnTo>
                  <a:lnTo>
                    <a:pt x="1693560" y="3389"/>
                  </a:lnTo>
                  <a:lnTo>
                    <a:pt x="1461040" y="8486"/>
                  </a:lnTo>
                  <a:lnTo>
                    <a:pt x="1127134" y="14658"/>
                  </a:lnTo>
                  <a:lnTo>
                    <a:pt x="1031769" y="15872"/>
                  </a:lnTo>
                  <a:lnTo>
                    <a:pt x="937243" y="16269"/>
                  </a:lnTo>
                  <a:lnTo>
                    <a:pt x="889277" y="16075"/>
                  </a:lnTo>
                  <a:lnTo>
                    <a:pt x="840301" y="15575"/>
                  </a:lnTo>
                  <a:lnTo>
                    <a:pt x="789907" y="14734"/>
                  </a:lnTo>
                  <a:lnTo>
                    <a:pt x="737688" y="13519"/>
                  </a:lnTo>
                  <a:lnTo>
                    <a:pt x="683237" y="11895"/>
                  </a:lnTo>
                  <a:lnTo>
                    <a:pt x="556213" y="7134"/>
                  </a:lnTo>
                  <a:lnTo>
                    <a:pt x="433381" y="2911"/>
                  </a:lnTo>
                  <a:lnTo>
                    <a:pt x="378856" y="1450"/>
                  </a:lnTo>
                  <a:lnTo>
                    <a:pt x="327841" y="469"/>
                  </a:lnTo>
                  <a:lnTo>
                    <a:pt x="279523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640080" y="2575165"/>
              <a:ext cx="3474720" cy="46355"/>
            </a:xfrm>
            <a:custGeom>
              <a:avLst/>
              <a:gdLst/>
              <a:ahLst/>
              <a:cxnLst/>
              <a:rect l="l" t="t" r="r" b="b"/>
              <a:pathLst>
                <a:path w="3474720" h="46355">
                  <a:moveTo>
                    <a:pt x="0" y="11827"/>
                  </a:moveTo>
                  <a:lnTo>
                    <a:pt x="48767" y="9518"/>
                  </a:lnTo>
                  <a:lnTo>
                    <a:pt x="98699" y="8642"/>
                  </a:lnTo>
                  <a:lnTo>
                    <a:pt x="149538" y="8929"/>
                  </a:lnTo>
                  <a:lnTo>
                    <a:pt x="201028" y="10111"/>
                  </a:lnTo>
                  <a:lnTo>
                    <a:pt x="252909" y="11918"/>
                  </a:lnTo>
                  <a:lnTo>
                    <a:pt x="304924" y="14080"/>
                  </a:lnTo>
                  <a:lnTo>
                    <a:pt x="356816" y="16328"/>
                  </a:lnTo>
                  <a:lnTo>
                    <a:pt x="408326" y="18392"/>
                  </a:lnTo>
                  <a:lnTo>
                    <a:pt x="459197" y="20003"/>
                  </a:lnTo>
                  <a:lnTo>
                    <a:pt x="509171" y="20891"/>
                  </a:lnTo>
                  <a:lnTo>
                    <a:pt x="557991" y="20788"/>
                  </a:lnTo>
                  <a:lnTo>
                    <a:pt x="605398" y="19422"/>
                  </a:lnTo>
                  <a:lnTo>
                    <a:pt x="651135" y="16525"/>
                  </a:lnTo>
                  <a:lnTo>
                    <a:pt x="694944" y="11827"/>
                  </a:lnTo>
                  <a:lnTo>
                    <a:pt x="741610" y="7013"/>
                  </a:lnTo>
                  <a:lnTo>
                    <a:pt x="789429" y="4541"/>
                  </a:lnTo>
                  <a:lnTo>
                    <a:pt x="838273" y="3991"/>
                  </a:lnTo>
                  <a:lnTo>
                    <a:pt x="888015" y="4944"/>
                  </a:lnTo>
                  <a:lnTo>
                    <a:pt x="938528" y="6979"/>
                  </a:lnTo>
                  <a:lnTo>
                    <a:pt x="989684" y="9676"/>
                  </a:lnTo>
                  <a:lnTo>
                    <a:pt x="1041358" y="12616"/>
                  </a:lnTo>
                  <a:lnTo>
                    <a:pt x="1093422" y="15378"/>
                  </a:lnTo>
                  <a:lnTo>
                    <a:pt x="1145748" y="17542"/>
                  </a:lnTo>
                  <a:lnTo>
                    <a:pt x="1198210" y="18690"/>
                  </a:lnTo>
                  <a:lnTo>
                    <a:pt x="1250681" y="18400"/>
                  </a:lnTo>
                  <a:lnTo>
                    <a:pt x="1303033" y="16252"/>
                  </a:lnTo>
                  <a:lnTo>
                    <a:pt x="1355140" y="11827"/>
                  </a:lnTo>
                  <a:lnTo>
                    <a:pt x="1407318" y="7405"/>
                  </a:lnTo>
                  <a:lnTo>
                    <a:pt x="1459858" y="5265"/>
                  </a:lnTo>
                  <a:lnTo>
                    <a:pt x="1512600" y="4984"/>
                  </a:lnTo>
                  <a:lnTo>
                    <a:pt x="1565379" y="6143"/>
                  </a:lnTo>
                  <a:lnTo>
                    <a:pt x="1618035" y="8319"/>
                  </a:lnTo>
                  <a:lnTo>
                    <a:pt x="1670404" y="11092"/>
                  </a:lnTo>
                  <a:lnTo>
                    <a:pt x="1722325" y="14040"/>
                  </a:lnTo>
                  <a:lnTo>
                    <a:pt x="1773634" y="16743"/>
                  </a:lnTo>
                  <a:lnTo>
                    <a:pt x="1824171" y="18778"/>
                  </a:lnTo>
                  <a:lnTo>
                    <a:pt x="1873771" y="19726"/>
                  </a:lnTo>
                  <a:lnTo>
                    <a:pt x="1922274" y="19164"/>
                  </a:lnTo>
                  <a:lnTo>
                    <a:pt x="1969517" y="16672"/>
                  </a:lnTo>
                  <a:lnTo>
                    <a:pt x="2015337" y="11827"/>
                  </a:lnTo>
                  <a:lnTo>
                    <a:pt x="2054391" y="7179"/>
                  </a:lnTo>
                  <a:lnTo>
                    <a:pt x="2093681" y="3815"/>
                  </a:lnTo>
                  <a:lnTo>
                    <a:pt x="2133547" y="1592"/>
                  </a:lnTo>
                  <a:lnTo>
                    <a:pt x="2174326" y="368"/>
                  </a:lnTo>
                  <a:lnTo>
                    <a:pt x="2216356" y="0"/>
                  </a:lnTo>
                  <a:lnTo>
                    <a:pt x="2259974" y="343"/>
                  </a:lnTo>
                  <a:lnTo>
                    <a:pt x="2305519" y="1254"/>
                  </a:lnTo>
                  <a:lnTo>
                    <a:pt x="2353328" y="2591"/>
                  </a:lnTo>
                  <a:lnTo>
                    <a:pt x="2403739" y="4210"/>
                  </a:lnTo>
                  <a:lnTo>
                    <a:pt x="2457091" y="5968"/>
                  </a:lnTo>
                  <a:lnTo>
                    <a:pt x="2513721" y="7722"/>
                  </a:lnTo>
                  <a:lnTo>
                    <a:pt x="2573966" y="9328"/>
                  </a:lnTo>
                  <a:lnTo>
                    <a:pt x="2638165" y="10643"/>
                  </a:lnTo>
                  <a:lnTo>
                    <a:pt x="2706656" y="11524"/>
                  </a:lnTo>
                  <a:lnTo>
                    <a:pt x="2779776" y="11827"/>
                  </a:lnTo>
                  <a:lnTo>
                    <a:pt x="2857029" y="11576"/>
                  </a:lnTo>
                  <a:lnTo>
                    <a:pt x="2927350" y="10958"/>
                  </a:lnTo>
                  <a:lnTo>
                    <a:pt x="2991409" y="10077"/>
                  </a:lnTo>
                  <a:lnTo>
                    <a:pt x="3049878" y="9032"/>
                  </a:lnTo>
                  <a:lnTo>
                    <a:pt x="3103427" y="7924"/>
                  </a:lnTo>
                  <a:lnTo>
                    <a:pt x="3152728" y="6856"/>
                  </a:lnTo>
                  <a:lnTo>
                    <a:pt x="3198452" y="5927"/>
                  </a:lnTo>
                  <a:lnTo>
                    <a:pt x="3241269" y="5239"/>
                  </a:lnTo>
                  <a:lnTo>
                    <a:pt x="3281851" y="4893"/>
                  </a:lnTo>
                  <a:lnTo>
                    <a:pt x="3320869" y="4989"/>
                  </a:lnTo>
                  <a:lnTo>
                    <a:pt x="3358994" y="5630"/>
                  </a:lnTo>
                  <a:lnTo>
                    <a:pt x="3396896" y="6916"/>
                  </a:lnTo>
                  <a:lnTo>
                    <a:pt x="3435248" y="8948"/>
                  </a:lnTo>
                  <a:lnTo>
                    <a:pt x="3474720" y="11827"/>
                  </a:lnTo>
                  <a:lnTo>
                    <a:pt x="3474288" y="19384"/>
                  </a:lnTo>
                  <a:lnTo>
                    <a:pt x="3474250" y="21645"/>
                  </a:lnTo>
                  <a:lnTo>
                    <a:pt x="3474720" y="30115"/>
                  </a:lnTo>
                  <a:lnTo>
                    <a:pt x="3422444" y="31916"/>
                  </a:lnTo>
                  <a:lnTo>
                    <a:pt x="3369076" y="32519"/>
                  </a:lnTo>
                  <a:lnTo>
                    <a:pt x="3314988" y="32154"/>
                  </a:lnTo>
                  <a:lnTo>
                    <a:pt x="3260558" y="31051"/>
                  </a:lnTo>
                  <a:lnTo>
                    <a:pt x="3206157" y="29441"/>
                  </a:lnTo>
                  <a:lnTo>
                    <a:pt x="3152163" y="27554"/>
                  </a:lnTo>
                  <a:lnTo>
                    <a:pt x="3098949" y="25620"/>
                  </a:lnTo>
                  <a:lnTo>
                    <a:pt x="3046890" y="23869"/>
                  </a:lnTo>
                  <a:lnTo>
                    <a:pt x="2996360" y="22533"/>
                  </a:lnTo>
                  <a:lnTo>
                    <a:pt x="2947735" y="21840"/>
                  </a:lnTo>
                  <a:lnTo>
                    <a:pt x="2901390" y="22022"/>
                  </a:lnTo>
                  <a:lnTo>
                    <a:pt x="2857698" y="23308"/>
                  </a:lnTo>
                  <a:lnTo>
                    <a:pt x="2817035" y="25929"/>
                  </a:lnTo>
                  <a:lnTo>
                    <a:pt x="2779776" y="30115"/>
                  </a:lnTo>
                  <a:lnTo>
                    <a:pt x="2736295" y="35146"/>
                  </a:lnTo>
                  <a:lnTo>
                    <a:pt x="2689070" y="38598"/>
                  </a:lnTo>
                  <a:lnTo>
                    <a:pt x="2638911" y="40670"/>
                  </a:lnTo>
                  <a:lnTo>
                    <a:pt x="2586628" y="41562"/>
                  </a:lnTo>
                  <a:lnTo>
                    <a:pt x="2533031" y="41473"/>
                  </a:lnTo>
                  <a:lnTo>
                    <a:pt x="2478928" y="40602"/>
                  </a:lnTo>
                  <a:lnTo>
                    <a:pt x="2425131" y="39149"/>
                  </a:lnTo>
                  <a:lnTo>
                    <a:pt x="2372450" y="37312"/>
                  </a:lnTo>
                  <a:lnTo>
                    <a:pt x="2321693" y="35291"/>
                  </a:lnTo>
                  <a:lnTo>
                    <a:pt x="2273672" y="33285"/>
                  </a:lnTo>
                  <a:lnTo>
                    <a:pt x="2229195" y="31494"/>
                  </a:lnTo>
                  <a:lnTo>
                    <a:pt x="2189073" y="30115"/>
                  </a:lnTo>
                  <a:lnTo>
                    <a:pt x="2153051" y="28866"/>
                  </a:lnTo>
                  <a:lnTo>
                    <a:pt x="2114542" y="27259"/>
                  </a:lnTo>
                  <a:lnTo>
                    <a:pt x="2073554" y="25449"/>
                  </a:lnTo>
                  <a:lnTo>
                    <a:pt x="2030093" y="23590"/>
                  </a:lnTo>
                  <a:lnTo>
                    <a:pt x="1984167" y="21837"/>
                  </a:lnTo>
                  <a:lnTo>
                    <a:pt x="1935783" y="20344"/>
                  </a:lnTo>
                  <a:lnTo>
                    <a:pt x="1884948" y="19264"/>
                  </a:lnTo>
                  <a:lnTo>
                    <a:pt x="1831670" y="18753"/>
                  </a:lnTo>
                  <a:lnTo>
                    <a:pt x="1775956" y="18964"/>
                  </a:lnTo>
                  <a:lnTo>
                    <a:pt x="1717812" y="20052"/>
                  </a:lnTo>
                  <a:lnTo>
                    <a:pt x="1657246" y="22170"/>
                  </a:lnTo>
                  <a:lnTo>
                    <a:pt x="1594265" y="25473"/>
                  </a:lnTo>
                  <a:lnTo>
                    <a:pt x="1528876" y="30115"/>
                  </a:lnTo>
                  <a:lnTo>
                    <a:pt x="1463866" y="34995"/>
                  </a:lnTo>
                  <a:lnTo>
                    <a:pt x="1401893" y="38932"/>
                  </a:lnTo>
                  <a:lnTo>
                    <a:pt x="1342775" y="41960"/>
                  </a:lnTo>
                  <a:lnTo>
                    <a:pt x="1286332" y="44116"/>
                  </a:lnTo>
                  <a:lnTo>
                    <a:pt x="1232381" y="45435"/>
                  </a:lnTo>
                  <a:lnTo>
                    <a:pt x="1180740" y="45953"/>
                  </a:lnTo>
                  <a:lnTo>
                    <a:pt x="1131228" y="45704"/>
                  </a:lnTo>
                  <a:lnTo>
                    <a:pt x="1083663" y="44726"/>
                  </a:lnTo>
                  <a:lnTo>
                    <a:pt x="1037863" y="43052"/>
                  </a:lnTo>
                  <a:lnTo>
                    <a:pt x="993647" y="40718"/>
                  </a:lnTo>
                  <a:lnTo>
                    <a:pt x="950832" y="37761"/>
                  </a:lnTo>
                  <a:lnTo>
                    <a:pt x="909237" y="34215"/>
                  </a:lnTo>
                  <a:lnTo>
                    <a:pt x="868680" y="30115"/>
                  </a:lnTo>
                  <a:lnTo>
                    <a:pt x="835132" y="27419"/>
                  </a:lnTo>
                  <a:lnTo>
                    <a:pt x="796238" y="25894"/>
                  </a:lnTo>
                  <a:lnTo>
                    <a:pt x="752627" y="25374"/>
                  </a:lnTo>
                  <a:lnTo>
                    <a:pt x="704930" y="25690"/>
                  </a:lnTo>
                  <a:lnTo>
                    <a:pt x="653778" y="26678"/>
                  </a:lnTo>
                  <a:lnTo>
                    <a:pt x="599802" y="28169"/>
                  </a:lnTo>
                  <a:lnTo>
                    <a:pt x="543632" y="29997"/>
                  </a:lnTo>
                  <a:lnTo>
                    <a:pt x="485898" y="31995"/>
                  </a:lnTo>
                  <a:lnTo>
                    <a:pt x="427232" y="33997"/>
                  </a:lnTo>
                  <a:lnTo>
                    <a:pt x="368264" y="35835"/>
                  </a:lnTo>
                  <a:lnTo>
                    <a:pt x="309624" y="37343"/>
                  </a:lnTo>
                  <a:lnTo>
                    <a:pt x="251943" y="38354"/>
                  </a:lnTo>
                  <a:lnTo>
                    <a:pt x="195853" y="38702"/>
                  </a:lnTo>
                  <a:lnTo>
                    <a:pt x="141982" y="38218"/>
                  </a:lnTo>
                  <a:lnTo>
                    <a:pt x="90963" y="36737"/>
                  </a:lnTo>
                  <a:lnTo>
                    <a:pt x="43425" y="34092"/>
                  </a:lnTo>
                  <a:lnTo>
                    <a:pt x="0" y="30115"/>
                  </a:lnTo>
                  <a:lnTo>
                    <a:pt x="63" y="23524"/>
                  </a:lnTo>
                  <a:lnTo>
                    <a:pt x="63" y="15587"/>
                  </a:lnTo>
                  <a:lnTo>
                    <a:pt x="0" y="11827"/>
                  </a:lnTo>
                  <a:close/>
                </a:path>
              </a:pathLst>
            </a:custGeom>
            <a:ln w="44450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18819" y="2849530"/>
            <a:ext cx="3912870" cy="1708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35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Read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full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text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of</a:t>
            </a:r>
            <a:endParaRPr sz="2400" dirty="0">
              <a:latin typeface="Calibri"/>
              <a:cs typeface="Calibri"/>
            </a:endParaRPr>
          </a:p>
          <a:p>
            <a:pPr marL="12700" marR="5080">
              <a:lnSpc>
                <a:spcPts val="2590"/>
              </a:lnSpc>
              <a:spcBef>
                <a:spcPts val="185"/>
              </a:spcBef>
            </a:pPr>
            <a:r>
              <a:rPr sz="2400" dirty="0">
                <a:latin typeface="Calibri"/>
                <a:cs typeface="Calibri"/>
                <a:hlinkClick r:id="rId2"/>
              </a:rPr>
              <a:t>the</a:t>
            </a:r>
            <a:r>
              <a:rPr sz="2400" spc="-40" dirty="0">
                <a:latin typeface="Calibri"/>
                <a:cs typeface="Calibri"/>
                <a:hlinkClick r:id="rId2"/>
              </a:rPr>
              <a:t> </a:t>
            </a:r>
            <a:r>
              <a:rPr sz="24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2"/>
              </a:rPr>
              <a:t>Elementary</a:t>
            </a:r>
            <a:r>
              <a:rPr sz="2400" u="sng" spc="-6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24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2"/>
              </a:rPr>
              <a:t>and</a:t>
            </a:r>
            <a:r>
              <a:rPr sz="2400" u="sng" spc="-4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24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2"/>
              </a:rPr>
              <a:t>Secondary</a:t>
            </a:r>
            <a:r>
              <a:rPr sz="2400" u="none" spc="-10" dirty="0">
                <a:solidFill>
                  <a:srgbClr val="0562C1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24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2"/>
              </a:rPr>
              <a:t>Education</a:t>
            </a:r>
            <a:r>
              <a:rPr sz="2400" u="sng" spc="-4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24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2"/>
              </a:rPr>
              <a:t>Act,</a:t>
            </a:r>
            <a:r>
              <a:rPr sz="2400" u="sng" spc="-7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24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2"/>
              </a:rPr>
              <a:t>as</a:t>
            </a:r>
            <a:r>
              <a:rPr sz="2400" u="sng" spc="-4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24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2"/>
              </a:rPr>
              <a:t>amended</a:t>
            </a:r>
            <a:r>
              <a:rPr sz="2400" u="sng" spc="-4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2400" u="sng" spc="-2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2"/>
              </a:rPr>
              <a:t>by</a:t>
            </a:r>
            <a:r>
              <a:rPr sz="2400" u="none" spc="-25" dirty="0">
                <a:solidFill>
                  <a:srgbClr val="0562C1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24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2"/>
              </a:rPr>
              <a:t>the</a:t>
            </a:r>
            <a:r>
              <a:rPr sz="2400" u="sng" spc="-6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24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2"/>
              </a:rPr>
              <a:t>Every</a:t>
            </a:r>
            <a:r>
              <a:rPr sz="2400" u="sng" spc="-6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24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2"/>
              </a:rPr>
              <a:t>Student</a:t>
            </a:r>
            <a:r>
              <a:rPr sz="2400" u="sng" spc="-7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24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2"/>
              </a:rPr>
              <a:t>Succeeds</a:t>
            </a:r>
            <a:r>
              <a:rPr sz="2400" u="sng" spc="-8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2400" u="sng" spc="-2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2"/>
              </a:rPr>
              <a:t>Act</a:t>
            </a:r>
            <a:r>
              <a:rPr sz="2400" u="none" spc="-25" dirty="0">
                <a:solidFill>
                  <a:srgbClr val="0562C1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24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2"/>
              </a:rPr>
              <a:t>(ESSA)</a:t>
            </a:r>
            <a:r>
              <a:rPr sz="2400" u="none" spc="-10" dirty="0">
                <a:latin typeface="Calibri"/>
                <a:cs typeface="Calibri"/>
                <a:hlinkClick r:id="rId2"/>
              </a:rPr>
              <a:t>.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11702" y="10"/>
            <a:ext cx="6878773" cy="685792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9988" y="317856"/>
            <a:ext cx="4308475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spc="-10" dirty="0"/>
              <a:t>Regulations</a:t>
            </a:r>
            <a:r>
              <a:rPr sz="3400" spc="-85" dirty="0"/>
              <a:t> </a:t>
            </a:r>
            <a:r>
              <a:rPr sz="3400" dirty="0"/>
              <a:t>&amp;</a:t>
            </a:r>
            <a:r>
              <a:rPr sz="3400" spc="-85" dirty="0"/>
              <a:t> </a:t>
            </a:r>
            <a:r>
              <a:rPr sz="3400" spc="-10" dirty="0"/>
              <a:t>Guidance</a:t>
            </a:r>
            <a:endParaRPr sz="3400" dirty="0"/>
          </a:p>
        </p:txBody>
      </p:sp>
      <p:sp>
        <p:nvSpPr>
          <p:cNvPr id="3" name="object 3"/>
          <p:cNvSpPr/>
          <p:nvPr/>
        </p:nvSpPr>
        <p:spPr>
          <a:xfrm>
            <a:off x="842772" y="0"/>
            <a:ext cx="10506710" cy="191770"/>
          </a:xfrm>
          <a:custGeom>
            <a:avLst/>
            <a:gdLst/>
            <a:ahLst/>
            <a:cxnLst/>
            <a:rect l="l" t="t" r="r" b="b"/>
            <a:pathLst>
              <a:path w="10506710" h="191770">
                <a:moveTo>
                  <a:pt x="10506456" y="0"/>
                </a:moveTo>
                <a:lnTo>
                  <a:pt x="0" y="0"/>
                </a:lnTo>
                <a:lnTo>
                  <a:pt x="0" y="191389"/>
                </a:lnTo>
                <a:lnTo>
                  <a:pt x="10506456" y="191389"/>
                </a:lnTo>
                <a:lnTo>
                  <a:pt x="10506456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841247" y="1512989"/>
            <a:ext cx="10506710" cy="18415"/>
          </a:xfrm>
          <a:custGeom>
            <a:avLst/>
            <a:gdLst/>
            <a:ahLst/>
            <a:cxnLst/>
            <a:rect l="l" t="t" r="r" b="b"/>
            <a:pathLst>
              <a:path w="10506710" h="18415">
                <a:moveTo>
                  <a:pt x="10506456" y="0"/>
                </a:moveTo>
                <a:lnTo>
                  <a:pt x="0" y="0"/>
                </a:lnTo>
                <a:lnTo>
                  <a:pt x="0" y="18287"/>
                </a:lnTo>
                <a:lnTo>
                  <a:pt x="10506456" y="18287"/>
                </a:lnTo>
                <a:lnTo>
                  <a:pt x="10506456" y="0"/>
                </a:lnTo>
                <a:close/>
              </a:path>
            </a:pathLst>
          </a:custGeom>
          <a:solidFill>
            <a:srgbClr val="D4D4D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5" name="object 5"/>
          <p:cNvGrpSpPr/>
          <p:nvPr/>
        </p:nvGrpSpPr>
        <p:grpSpPr>
          <a:xfrm>
            <a:off x="1048984" y="2284440"/>
            <a:ext cx="1335405" cy="1335405"/>
            <a:chOff x="1048984" y="2284440"/>
            <a:chExt cx="1335405" cy="1335405"/>
          </a:xfrm>
        </p:grpSpPr>
        <p:sp>
          <p:nvSpPr>
            <p:cNvPr id="6" name="object 6"/>
            <p:cNvSpPr/>
            <p:nvPr/>
          </p:nvSpPr>
          <p:spPr>
            <a:xfrm>
              <a:off x="1048984" y="2284440"/>
              <a:ext cx="1335405" cy="1335405"/>
            </a:xfrm>
            <a:custGeom>
              <a:avLst/>
              <a:gdLst/>
              <a:ahLst/>
              <a:cxnLst/>
              <a:rect l="l" t="t" r="r" b="b"/>
              <a:pathLst>
                <a:path w="1335405" h="1335404">
                  <a:moveTo>
                    <a:pt x="667562" y="0"/>
                  </a:moveTo>
                  <a:lnTo>
                    <a:pt x="619888" y="1676"/>
                  </a:lnTo>
                  <a:lnTo>
                    <a:pt x="573119" y="6629"/>
                  </a:lnTo>
                  <a:lnTo>
                    <a:pt x="527367" y="14746"/>
                  </a:lnTo>
                  <a:lnTo>
                    <a:pt x="482745" y="25914"/>
                  </a:lnTo>
                  <a:lnTo>
                    <a:pt x="439368" y="40021"/>
                  </a:lnTo>
                  <a:lnTo>
                    <a:pt x="397346" y="56952"/>
                  </a:lnTo>
                  <a:lnTo>
                    <a:pt x="356795" y="76596"/>
                  </a:lnTo>
                  <a:lnTo>
                    <a:pt x="317825" y="98838"/>
                  </a:lnTo>
                  <a:lnTo>
                    <a:pt x="280551" y="123567"/>
                  </a:lnTo>
                  <a:lnTo>
                    <a:pt x="245086" y="150669"/>
                  </a:lnTo>
                  <a:lnTo>
                    <a:pt x="211542" y="180032"/>
                  </a:lnTo>
                  <a:lnTo>
                    <a:pt x="180032" y="211542"/>
                  </a:lnTo>
                  <a:lnTo>
                    <a:pt x="150669" y="245086"/>
                  </a:lnTo>
                  <a:lnTo>
                    <a:pt x="123567" y="280551"/>
                  </a:lnTo>
                  <a:lnTo>
                    <a:pt x="98838" y="317825"/>
                  </a:lnTo>
                  <a:lnTo>
                    <a:pt x="76596" y="356795"/>
                  </a:lnTo>
                  <a:lnTo>
                    <a:pt x="56952" y="397346"/>
                  </a:lnTo>
                  <a:lnTo>
                    <a:pt x="40021" y="439368"/>
                  </a:lnTo>
                  <a:lnTo>
                    <a:pt x="25914" y="482745"/>
                  </a:lnTo>
                  <a:lnTo>
                    <a:pt x="14746" y="527367"/>
                  </a:lnTo>
                  <a:lnTo>
                    <a:pt x="6629" y="573119"/>
                  </a:lnTo>
                  <a:lnTo>
                    <a:pt x="1676" y="619888"/>
                  </a:lnTo>
                  <a:lnTo>
                    <a:pt x="0" y="667562"/>
                  </a:lnTo>
                  <a:lnTo>
                    <a:pt x="1676" y="715236"/>
                  </a:lnTo>
                  <a:lnTo>
                    <a:pt x="6629" y="762006"/>
                  </a:lnTo>
                  <a:lnTo>
                    <a:pt x="14746" y="807758"/>
                  </a:lnTo>
                  <a:lnTo>
                    <a:pt x="25914" y="852379"/>
                  </a:lnTo>
                  <a:lnTo>
                    <a:pt x="40021" y="895757"/>
                  </a:lnTo>
                  <a:lnTo>
                    <a:pt x="56952" y="937778"/>
                  </a:lnTo>
                  <a:lnTo>
                    <a:pt x="76596" y="978330"/>
                  </a:lnTo>
                  <a:lnTo>
                    <a:pt x="98838" y="1017299"/>
                  </a:lnTo>
                  <a:lnTo>
                    <a:pt x="123567" y="1054573"/>
                  </a:lnTo>
                  <a:lnTo>
                    <a:pt x="150669" y="1090039"/>
                  </a:lnTo>
                  <a:lnTo>
                    <a:pt x="180032" y="1123583"/>
                  </a:lnTo>
                  <a:lnTo>
                    <a:pt x="211542" y="1155093"/>
                  </a:lnTo>
                  <a:lnTo>
                    <a:pt x="245086" y="1184455"/>
                  </a:lnTo>
                  <a:lnTo>
                    <a:pt x="280551" y="1211557"/>
                  </a:lnTo>
                  <a:lnTo>
                    <a:pt x="317825" y="1236286"/>
                  </a:lnTo>
                  <a:lnTo>
                    <a:pt x="356795" y="1258529"/>
                  </a:lnTo>
                  <a:lnTo>
                    <a:pt x="397346" y="1278173"/>
                  </a:lnTo>
                  <a:lnTo>
                    <a:pt x="439368" y="1295104"/>
                  </a:lnTo>
                  <a:lnTo>
                    <a:pt x="482745" y="1309210"/>
                  </a:lnTo>
                  <a:lnTo>
                    <a:pt x="527367" y="1320379"/>
                  </a:lnTo>
                  <a:lnTo>
                    <a:pt x="573119" y="1328496"/>
                  </a:lnTo>
                  <a:lnTo>
                    <a:pt x="619888" y="1333449"/>
                  </a:lnTo>
                  <a:lnTo>
                    <a:pt x="667562" y="1335125"/>
                  </a:lnTo>
                  <a:lnTo>
                    <a:pt x="715236" y="1333449"/>
                  </a:lnTo>
                  <a:lnTo>
                    <a:pt x="762006" y="1328496"/>
                  </a:lnTo>
                  <a:lnTo>
                    <a:pt x="807757" y="1320379"/>
                  </a:lnTo>
                  <a:lnTo>
                    <a:pt x="852378" y="1309210"/>
                  </a:lnTo>
                  <a:lnTo>
                    <a:pt x="895755" y="1295104"/>
                  </a:lnTo>
                  <a:lnTo>
                    <a:pt x="937776" y="1278173"/>
                  </a:lnTo>
                  <a:lnTo>
                    <a:pt x="978327" y="1258529"/>
                  </a:lnTo>
                  <a:lnTo>
                    <a:pt x="1017296" y="1236286"/>
                  </a:lnTo>
                  <a:lnTo>
                    <a:pt x="1054569" y="1211557"/>
                  </a:lnTo>
                  <a:lnTo>
                    <a:pt x="1090034" y="1184455"/>
                  </a:lnTo>
                  <a:lnTo>
                    <a:pt x="1123577" y="1155093"/>
                  </a:lnTo>
                  <a:lnTo>
                    <a:pt x="1155086" y="1123583"/>
                  </a:lnTo>
                  <a:lnTo>
                    <a:pt x="1184448" y="1090039"/>
                  </a:lnTo>
                  <a:lnTo>
                    <a:pt x="1211549" y="1054573"/>
                  </a:lnTo>
                  <a:lnTo>
                    <a:pt x="1236277" y="1017299"/>
                  </a:lnTo>
                  <a:lnTo>
                    <a:pt x="1258519" y="978330"/>
                  </a:lnTo>
                  <a:lnTo>
                    <a:pt x="1278162" y="937778"/>
                  </a:lnTo>
                  <a:lnTo>
                    <a:pt x="1295093" y="895757"/>
                  </a:lnTo>
                  <a:lnTo>
                    <a:pt x="1309199" y="852379"/>
                  </a:lnTo>
                  <a:lnTo>
                    <a:pt x="1320367" y="807758"/>
                  </a:lnTo>
                  <a:lnTo>
                    <a:pt x="1328483" y="762006"/>
                  </a:lnTo>
                  <a:lnTo>
                    <a:pt x="1333436" y="715236"/>
                  </a:lnTo>
                  <a:lnTo>
                    <a:pt x="1335112" y="667562"/>
                  </a:lnTo>
                  <a:lnTo>
                    <a:pt x="1333436" y="619888"/>
                  </a:lnTo>
                  <a:lnTo>
                    <a:pt x="1328483" y="573119"/>
                  </a:lnTo>
                  <a:lnTo>
                    <a:pt x="1320367" y="527367"/>
                  </a:lnTo>
                  <a:lnTo>
                    <a:pt x="1309199" y="482745"/>
                  </a:lnTo>
                  <a:lnTo>
                    <a:pt x="1295093" y="439368"/>
                  </a:lnTo>
                  <a:lnTo>
                    <a:pt x="1278162" y="397346"/>
                  </a:lnTo>
                  <a:lnTo>
                    <a:pt x="1258519" y="356795"/>
                  </a:lnTo>
                  <a:lnTo>
                    <a:pt x="1236277" y="317825"/>
                  </a:lnTo>
                  <a:lnTo>
                    <a:pt x="1211549" y="280551"/>
                  </a:lnTo>
                  <a:lnTo>
                    <a:pt x="1184448" y="245086"/>
                  </a:lnTo>
                  <a:lnTo>
                    <a:pt x="1155086" y="211542"/>
                  </a:lnTo>
                  <a:lnTo>
                    <a:pt x="1123577" y="180032"/>
                  </a:lnTo>
                  <a:lnTo>
                    <a:pt x="1090034" y="150669"/>
                  </a:lnTo>
                  <a:lnTo>
                    <a:pt x="1054569" y="123567"/>
                  </a:lnTo>
                  <a:lnTo>
                    <a:pt x="1017296" y="98838"/>
                  </a:lnTo>
                  <a:lnTo>
                    <a:pt x="978327" y="76596"/>
                  </a:lnTo>
                  <a:lnTo>
                    <a:pt x="937776" y="56952"/>
                  </a:lnTo>
                  <a:lnTo>
                    <a:pt x="895755" y="40021"/>
                  </a:lnTo>
                  <a:lnTo>
                    <a:pt x="852378" y="25914"/>
                  </a:lnTo>
                  <a:lnTo>
                    <a:pt x="807757" y="14746"/>
                  </a:lnTo>
                  <a:lnTo>
                    <a:pt x="762006" y="6629"/>
                  </a:lnTo>
                  <a:lnTo>
                    <a:pt x="715236" y="1676"/>
                  </a:lnTo>
                  <a:lnTo>
                    <a:pt x="667562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7"/>
            <p:cNvSpPr/>
            <p:nvPr/>
          </p:nvSpPr>
          <p:spPr>
            <a:xfrm>
              <a:off x="1380399" y="2639030"/>
              <a:ext cx="680085" cy="635000"/>
            </a:xfrm>
            <a:custGeom>
              <a:avLst/>
              <a:gdLst/>
              <a:ahLst/>
              <a:cxnLst/>
              <a:rect l="l" t="t" r="r" b="b"/>
              <a:pathLst>
                <a:path w="680085" h="635000">
                  <a:moveTo>
                    <a:pt x="285510" y="634379"/>
                  </a:moveTo>
                  <a:lnTo>
                    <a:pt x="63801" y="542613"/>
                  </a:lnTo>
                  <a:lnTo>
                    <a:pt x="31103" y="511992"/>
                  </a:lnTo>
                  <a:lnTo>
                    <a:pt x="22330" y="462817"/>
                  </a:lnTo>
                  <a:lnTo>
                    <a:pt x="22191" y="456434"/>
                  </a:lnTo>
                  <a:lnTo>
                    <a:pt x="22070" y="450848"/>
                  </a:lnTo>
                  <a:lnTo>
                    <a:pt x="22018" y="448454"/>
                  </a:lnTo>
                  <a:lnTo>
                    <a:pt x="21632" y="435288"/>
                  </a:lnTo>
                  <a:lnTo>
                    <a:pt x="21994" y="423318"/>
                  </a:lnTo>
                  <a:lnTo>
                    <a:pt x="23925" y="412546"/>
                  </a:lnTo>
                  <a:lnTo>
                    <a:pt x="12785" y="398893"/>
                  </a:lnTo>
                  <a:lnTo>
                    <a:pt x="5383" y="382323"/>
                  </a:lnTo>
                  <a:lnTo>
                    <a:pt x="1271" y="363508"/>
                  </a:lnTo>
                  <a:lnTo>
                    <a:pt x="0" y="343123"/>
                  </a:lnTo>
                  <a:lnTo>
                    <a:pt x="548" y="316653"/>
                  </a:lnTo>
                  <a:lnTo>
                    <a:pt x="3788" y="290557"/>
                  </a:lnTo>
                  <a:lnTo>
                    <a:pt x="12112" y="267603"/>
                  </a:lnTo>
                  <a:lnTo>
                    <a:pt x="27913" y="250559"/>
                  </a:lnTo>
                  <a:lnTo>
                    <a:pt x="26280" y="242044"/>
                  </a:lnTo>
                  <a:lnTo>
                    <a:pt x="25022" y="233304"/>
                  </a:lnTo>
                  <a:lnTo>
                    <a:pt x="24212" y="224414"/>
                  </a:lnTo>
                  <a:lnTo>
                    <a:pt x="23925" y="215449"/>
                  </a:lnTo>
                  <a:lnTo>
                    <a:pt x="24561" y="187583"/>
                  </a:lnTo>
                  <a:lnTo>
                    <a:pt x="28411" y="160091"/>
                  </a:lnTo>
                  <a:lnTo>
                    <a:pt x="38392" y="136339"/>
                  </a:lnTo>
                  <a:lnTo>
                    <a:pt x="57421" y="119694"/>
                  </a:lnTo>
                  <a:lnTo>
                    <a:pt x="398758" y="0"/>
                  </a:lnTo>
                  <a:lnTo>
                    <a:pt x="679483" y="103735"/>
                  </a:lnTo>
                  <a:lnTo>
                    <a:pt x="638012" y="121290"/>
                  </a:lnTo>
                  <a:lnTo>
                    <a:pt x="638012" y="134057"/>
                  </a:lnTo>
                  <a:lnTo>
                    <a:pt x="606909" y="134057"/>
                  </a:lnTo>
                  <a:lnTo>
                    <a:pt x="504134" y="175551"/>
                  </a:lnTo>
                  <a:lnTo>
                    <a:pt x="66991" y="175551"/>
                  </a:lnTo>
                  <a:lnTo>
                    <a:pt x="66991" y="247368"/>
                  </a:lnTo>
                  <a:lnTo>
                    <a:pt x="208079" y="303225"/>
                  </a:lnTo>
                  <a:lnTo>
                    <a:pt x="43065" y="303225"/>
                  </a:lnTo>
                  <a:lnTo>
                    <a:pt x="43065" y="375041"/>
                  </a:lnTo>
                  <a:lnTo>
                    <a:pt x="188184" y="432495"/>
                  </a:lnTo>
                  <a:lnTo>
                    <a:pt x="64598" y="432495"/>
                  </a:lnTo>
                  <a:lnTo>
                    <a:pt x="64598" y="494736"/>
                  </a:lnTo>
                  <a:lnTo>
                    <a:pt x="287105" y="582512"/>
                  </a:lnTo>
                  <a:lnTo>
                    <a:pt x="410533" y="582512"/>
                  </a:lnTo>
                  <a:lnTo>
                    <a:pt x="285510" y="634379"/>
                  </a:lnTo>
                  <a:close/>
                </a:path>
                <a:path w="680085" h="635000">
                  <a:moveTo>
                    <a:pt x="412218" y="335143"/>
                  </a:moveTo>
                  <a:lnTo>
                    <a:pt x="288700" y="335143"/>
                  </a:lnTo>
                  <a:lnTo>
                    <a:pt x="606909" y="202682"/>
                  </a:lnTo>
                  <a:lnTo>
                    <a:pt x="606909" y="134057"/>
                  </a:lnTo>
                  <a:lnTo>
                    <a:pt x="638012" y="134057"/>
                  </a:lnTo>
                  <a:lnTo>
                    <a:pt x="638012" y="208267"/>
                  </a:lnTo>
                  <a:lnTo>
                    <a:pt x="679483" y="223429"/>
                  </a:lnTo>
                  <a:lnTo>
                    <a:pt x="614087" y="250559"/>
                  </a:lnTo>
                  <a:lnTo>
                    <a:pt x="614087" y="263327"/>
                  </a:lnTo>
                  <a:lnTo>
                    <a:pt x="583781" y="263327"/>
                  </a:lnTo>
                  <a:lnTo>
                    <a:pt x="412218" y="335143"/>
                  </a:lnTo>
                  <a:close/>
                </a:path>
                <a:path w="680085" h="635000">
                  <a:moveTo>
                    <a:pt x="288700" y="262529"/>
                  </a:moveTo>
                  <a:lnTo>
                    <a:pt x="66991" y="175551"/>
                  </a:lnTo>
                  <a:lnTo>
                    <a:pt x="504134" y="175551"/>
                  </a:lnTo>
                  <a:lnTo>
                    <a:pt x="288700" y="262529"/>
                  </a:lnTo>
                  <a:close/>
                </a:path>
                <a:path w="680085" h="635000">
                  <a:moveTo>
                    <a:pt x="392284" y="462817"/>
                  </a:moveTo>
                  <a:lnTo>
                    <a:pt x="264775" y="462817"/>
                  </a:lnTo>
                  <a:lnTo>
                    <a:pt x="582984" y="331154"/>
                  </a:lnTo>
                  <a:lnTo>
                    <a:pt x="583781" y="331154"/>
                  </a:lnTo>
                  <a:lnTo>
                    <a:pt x="583781" y="263327"/>
                  </a:lnTo>
                  <a:lnTo>
                    <a:pt x="614087" y="263327"/>
                  </a:lnTo>
                  <a:lnTo>
                    <a:pt x="614087" y="327164"/>
                  </a:lnTo>
                  <a:lnTo>
                    <a:pt x="677888" y="351103"/>
                  </a:lnTo>
                  <a:lnTo>
                    <a:pt x="636417" y="368658"/>
                  </a:lnTo>
                  <a:lnTo>
                    <a:pt x="636417" y="378233"/>
                  </a:lnTo>
                  <a:lnTo>
                    <a:pt x="606112" y="378233"/>
                  </a:lnTo>
                  <a:lnTo>
                    <a:pt x="392284" y="462817"/>
                  </a:lnTo>
                  <a:close/>
                </a:path>
                <a:path w="680085" h="635000">
                  <a:moveTo>
                    <a:pt x="271155" y="394193"/>
                  </a:moveTo>
                  <a:lnTo>
                    <a:pt x="43065" y="303225"/>
                  </a:lnTo>
                  <a:lnTo>
                    <a:pt x="208079" y="303225"/>
                  </a:lnTo>
                  <a:lnTo>
                    <a:pt x="288700" y="335143"/>
                  </a:lnTo>
                  <a:lnTo>
                    <a:pt x="412218" y="335143"/>
                  </a:lnTo>
                  <a:lnTo>
                    <a:pt x="271155" y="394193"/>
                  </a:lnTo>
                  <a:close/>
                </a:path>
                <a:path w="680085" h="635000">
                  <a:moveTo>
                    <a:pt x="410533" y="582512"/>
                  </a:moveTo>
                  <a:lnTo>
                    <a:pt x="287105" y="582512"/>
                  </a:lnTo>
                  <a:lnTo>
                    <a:pt x="605314" y="450848"/>
                  </a:lnTo>
                  <a:lnTo>
                    <a:pt x="606067" y="382323"/>
                  </a:lnTo>
                  <a:lnTo>
                    <a:pt x="606112" y="378233"/>
                  </a:lnTo>
                  <a:lnTo>
                    <a:pt x="636417" y="378233"/>
                  </a:lnTo>
                  <a:lnTo>
                    <a:pt x="636417" y="456434"/>
                  </a:lnTo>
                  <a:lnTo>
                    <a:pt x="677888" y="471595"/>
                  </a:lnTo>
                  <a:lnTo>
                    <a:pt x="410533" y="582512"/>
                  </a:lnTo>
                  <a:close/>
                </a:path>
                <a:path w="680085" h="635000">
                  <a:moveTo>
                    <a:pt x="263180" y="513887"/>
                  </a:moveTo>
                  <a:lnTo>
                    <a:pt x="64598" y="432495"/>
                  </a:lnTo>
                  <a:lnTo>
                    <a:pt x="188184" y="432495"/>
                  </a:lnTo>
                  <a:lnTo>
                    <a:pt x="264775" y="462817"/>
                  </a:lnTo>
                  <a:lnTo>
                    <a:pt x="392284" y="462817"/>
                  </a:lnTo>
                  <a:lnTo>
                    <a:pt x="263180" y="513887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657495" y="2488707"/>
            <a:ext cx="3045460" cy="88201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>
              <a:lnSpc>
                <a:spcPct val="91600"/>
              </a:lnSpc>
              <a:spcBef>
                <a:spcPts val="250"/>
              </a:spcBef>
            </a:pPr>
            <a:r>
              <a:rPr sz="1500" dirty="0">
                <a:latin typeface="Calibri"/>
                <a:cs typeface="Calibri"/>
              </a:rPr>
              <a:t>Read</a:t>
            </a:r>
            <a:r>
              <a:rPr sz="1500" spc="-45" dirty="0">
                <a:latin typeface="Calibri"/>
                <a:cs typeface="Calibri"/>
              </a:rPr>
              <a:t> </a:t>
            </a:r>
            <a:r>
              <a:rPr sz="15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2"/>
              </a:rPr>
              <a:t>Education</a:t>
            </a:r>
            <a:r>
              <a:rPr sz="1500" u="sng" spc="-6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15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2"/>
              </a:rPr>
              <a:t>for</a:t>
            </a:r>
            <a:r>
              <a:rPr sz="1500" u="sng" spc="-4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15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2"/>
              </a:rPr>
              <a:t>Homeless</a:t>
            </a:r>
            <a:r>
              <a:rPr sz="1500" u="sng" spc="-4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15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2"/>
              </a:rPr>
              <a:t>Children</a:t>
            </a:r>
            <a:r>
              <a:rPr sz="1500" u="none" spc="-10" dirty="0">
                <a:solidFill>
                  <a:srgbClr val="0562C1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15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2"/>
              </a:rPr>
              <a:t>and</a:t>
            </a:r>
            <a:r>
              <a:rPr sz="1500" u="sng" spc="-5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15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2"/>
              </a:rPr>
              <a:t>Youths</a:t>
            </a:r>
            <a:r>
              <a:rPr sz="1500" u="sng" spc="-4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15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2"/>
              </a:rPr>
              <a:t>|</a:t>
            </a:r>
            <a:r>
              <a:rPr sz="1500" u="sng" spc="-3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15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2"/>
              </a:rPr>
              <a:t>U.S.</a:t>
            </a:r>
            <a:r>
              <a:rPr sz="1500" u="sng" spc="-3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15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2"/>
              </a:rPr>
              <a:t>Department</a:t>
            </a:r>
            <a:r>
              <a:rPr sz="1500" u="sng" spc="-5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1500" u="sng" spc="-2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2"/>
              </a:rPr>
              <a:t>of</a:t>
            </a:r>
            <a:r>
              <a:rPr sz="1500" u="none" spc="-25" dirty="0">
                <a:solidFill>
                  <a:srgbClr val="0562C1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15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2"/>
              </a:rPr>
              <a:t>Education</a:t>
            </a:r>
            <a:r>
              <a:rPr sz="1500" u="none" spc="-55" dirty="0">
                <a:solidFill>
                  <a:srgbClr val="0562C1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1500" u="none" dirty="0">
                <a:latin typeface="Calibri"/>
                <a:cs typeface="Calibri"/>
              </a:rPr>
              <a:t>from</a:t>
            </a:r>
            <a:r>
              <a:rPr sz="1500" u="none" spc="-40" dirty="0">
                <a:latin typeface="Calibri"/>
                <a:cs typeface="Calibri"/>
              </a:rPr>
              <a:t> </a:t>
            </a:r>
            <a:r>
              <a:rPr sz="1500" u="none" dirty="0">
                <a:latin typeface="Calibri"/>
                <a:cs typeface="Calibri"/>
              </a:rPr>
              <a:t>the</a:t>
            </a:r>
            <a:r>
              <a:rPr sz="1500" u="none" spc="-40" dirty="0">
                <a:latin typeface="Calibri"/>
                <a:cs typeface="Calibri"/>
              </a:rPr>
              <a:t> </a:t>
            </a:r>
            <a:r>
              <a:rPr sz="1500" u="none" dirty="0">
                <a:latin typeface="Calibri"/>
                <a:cs typeface="Calibri"/>
              </a:rPr>
              <a:t>U.S.</a:t>
            </a:r>
            <a:r>
              <a:rPr sz="1500" u="none" spc="-30" dirty="0">
                <a:latin typeface="Calibri"/>
                <a:cs typeface="Calibri"/>
              </a:rPr>
              <a:t> </a:t>
            </a:r>
            <a:r>
              <a:rPr sz="1500" u="none" dirty="0">
                <a:latin typeface="Calibri"/>
                <a:cs typeface="Calibri"/>
              </a:rPr>
              <a:t>Department</a:t>
            </a:r>
            <a:r>
              <a:rPr sz="1500" u="none" spc="-45" dirty="0">
                <a:latin typeface="Calibri"/>
                <a:cs typeface="Calibri"/>
              </a:rPr>
              <a:t> </a:t>
            </a:r>
            <a:r>
              <a:rPr sz="1500" u="none" spc="-25" dirty="0">
                <a:latin typeface="Calibri"/>
                <a:cs typeface="Calibri"/>
              </a:rPr>
              <a:t>of </a:t>
            </a:r>
            <a:r>
              <a:rPr sz="1500" u="none" spc="-10" dirty="0">
                <a:latin typeface="Calibri"/>
                <a:cs typeface="Calibri"/>
              </a:rPr>
              <a:t>Education.</a:t>
            </a:r>
            <a:endParaRPr sz="1500" dirty="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6365603" y="2284440"/>
            <a:ext cx="1335405" cy="1335405"/>
            <a:chOff x="6365603" y="2284440"/>
            <a:chExt cx="1335405" cy="1335405"/>
          </a:xfrm>
        </p:grpSpPr>
        <p:sp>
          <p:nvSpPr>
            <p:cNvPr id="10" name="object 10"/>
            <p:cNvSpPr/>
            <p:nvPr/>
          </p:nvSpPr>
          <p:spPr>
            <a:xfrm>
              <a:off x="6365603" y="2284440"/>
              <a:ext cx="1335405" cy="1335405"/>
            </a:xfrm>
            <a:custGeom>
              <a:avLst/>
              <a:gdLst/>
              <a:ahLst/>
              <a:cxnLst/>
              <a:rect l="l" t="t" r="r" b="b"/>
              <a:pathLst>
                <a:path w="1335404" h="1335404">
                  <a:moveTo>
                    <a:pt x="667562" y="0"/>
                  </a:moveTo>
                  <a:lnTo>
                    <a:pt x="619888" y="1676"/>
                  </a:lnTo>
                  <a:lnTo>
                    <a:pt x="573119" y="6629"/>
                  </a:lnTo>
                  <a:lnTo>
                    <a:pt x="527367" y="14746"/>
                  </a:lnTo>
                  <a:lnTo>
                    <a:pt x="482745" y="25914"/>
                  </a:lnTo>
                  <a:lnTo>
                    <a:pt x="439368" y="40021"/>
                  </a:lnTo>
                  <a:lnTo>
                    <a:pt x="397346" y="56952"/>
                  </a:lnTo>
                  <a:lnTo>
                    <a:pt x="356795" y="76596"/>
                  </a:lnTo>
                  <a:lnTo>
                    <a:pt x="317825" y="98838"/>
                  </a:lnTo>
                  <a:lnTo>
                    <a:pt x="280551" y="123567"/>
                  </a:lnTo>
                  <a:lnTo>
                    <a:pt x="245086" y="150669"/>
                  </a:lnTo>
                  <a:lnTo>
                    <a:pt x="211542" y="180032"/>
                  </a:lnTo>
                  <a:lnTo>
                    <a:pt x="180032" y="211542"/>
                  </a:lnTo>
                  <a:lnTo>
                    <a:pt x="150669" y="245086"/>
                  </a:lnTo>
                  <a:lnTo>
                    <a:pt x="123567" y="280551"/>
                  </a:lnTo>
                  <a:lnTo>
                    <a:pt x="98838" y="317825"/>
                  </a:lnTo>
                  <a:lnTo>
                    <a:pt x="76596" y="356795"/>
                  </a:lnTo>
                  <a:lnTo>
                    <a:pt x="56952" y="397346"/>
                  </a:lnTo>
                  <a:lnTo>
                    <a:pt x="40021" y="439368"/>
                  </a:lnTo>
                  <a:lnTo>
                    <a:pt x="25914" y="482745"/>
                  </a:lnTo>
                  <a:lnTo>
                    <a:pt x="14746" y="527367"/>
                  </a:lnTo>
                  <a:lnTo>
                    <a:pt x="6629" y="573119"/>
                  </a:lnTo>
                  <a:lnTo>
                    <a:pt x="1676" y="619888"/>
                  </a:lnTo>
                  <a:lnTo>
                    <a:pt x="0" y="667562"/>
                  </a:lnTo>
                  <a:lnTo>
                    <a:pt x="1676" y="715236"/>
                  </a:lnTo>
                  <a:lnTo>
                    <a:pt x="6629" y="762006"/>
                  </a:lnTo>
                  <a:lnTo>
                    <a:pt x="14746" y="807758"/>
                  </a:lnTo>
                  <a:lnTo>
                    <a:pt x="25914" y="852379"/>
                  </a:lnTo>
                  <a:lnTo>
                    <a:pt x="40021" y="895757"/>
                  </a:lnTo>
                  <a:lnTo>
                    <a:pt x="56952" y="937778"/>
                  </a:lnTo>
                  <a:lnTo>
                    <a:pt x="76596" y="978330"/>
                  </a:lnTo>
                  <a:lnTo>
                    <a:pt x="98838" y="1017299"/>
                  </a:lnTo>
                  <a:lnTo>
                    <a:pt x="123567" y="1054573"/>
                  </a:lnTo>
                  <a:lnTo>
                    <a:pt x="150669" y="1090039"/>
                  </a:lnTo>
                  <a:lnTo>
                    <a:pt x="180032" y="1123583"/>
                  </a:lnTo>
                  <a:lnTo>
                    <a:pt x="211542" y="1155093"/>
                  </a:lnTo>
                  <a:lnTo>
                    <a:pt x="245086" y="1184455"/>
                  </a:lnTo>
                  <a:lnTo>
                    <a:pt x="280551" y="1211557"/>
                  </a:lnTo>
                  <a:lnTo>
                    <a:pt x="317825" y="1236286"/>
                  </a:lnTo>
                  <a:lnTo>
                    <a:pt x="356795" y="1258529"/>
                  </a:lnTo>
                  <a:lnTo>
                    <a:pt x="397346" y="1278173"/>
                  </a:lnTo>
                  <a:lnTo>
                    <a:pt x="439368" y="1295104"/>
                  </a:lnTo>
                  <a:lnTo>
                    <a:pt x="482745" y="1309210"/>
                  </a:lnTo>
                  <a:lnTo>
                    <a:pt x="527367" y="1320379"/>
                  </a:lnTo>
                  <a:lnTo>
                    <a:pt x="573119" y="1328496"/>
                  </a:lnTo>
                  <a:lnTo>
                    <a:pt x="619888" y="1333449"/>
                  </a:lnTo>
                  <a:lnTo>
                    <a:pt x="667562" y="1335125"/>
                  </a:lnTo>
                  <a:lnTo>
                    <a:pt x="715236" y="1333449"/>
                  </a:lnTo>
                  <a:lnTo>
                    <a:pt x="762006" y="1328496"/>
                  </a:lnTo>
                  <a:lnTo>
                    <a:pt x="807757" y="1320379"/>
                  </a:lnTo>
                  <a:lnTo>
                    <a:pt x="852378" y="1309210"/>
                  </a:lnTo>
                  <a:lnTo>
                    <a:pt x="895755" y="1295104"/>
                  </a:lnTo>
                  <a:lnTo>
                    <a:pt x="937776" y="1278173"/>
                  </a:lnTo>
                  <a:lnTo>
                    <a:pt x="978327" y="1258529"/>
                  </a:lnTo>
                  <a:lnTo>
                    <a:pt x="1017296" y="1236286"/>
                  </a:lnTo>
                  <a:lnTo>
                    <a:pt x="1054569" y="1211557"/>
                  </a:lnTo>
                  <a:lnTo>
                    <a:pt x="1090034" y="1184455"/>
                  </a:lnTo>
                  <a:lnTo>
                    <a:pt x="1123577" y="1155093"/>
                  </a:lnTo>
                  <a:lnTo>
                    <a:pt x="1155086" y="1123583"/>
                  </a:lnTo>
                  <a:lnTo>
                    <a:pt x="1184448" y="1090039"/>
                  </a:lnTo>
                  <a:lnTo>
                    <a:pt x="1211549" y="1054573"/>
                  </a:lnTo>
                  <a:lnTo>
                    <a:pt x="1236277" y="1017299"/>
                  </a:lnTo>
                  <a:lnTo>
                    <a:pt x="1258519" y="978330"/>
                  </a:lnTo>
                  <a:lnTo>
                    <a:pt x="1278162" y="937778"/>
                  </a:lnTo>
                  <a:lnTo>
                    <a:pt x="1295093" y="895757"/>
                  </a:lnTo>
                  <a:lnTo>
                    <a:pt x="1309199" y="852379"/>
                  </a:lnTo>
                  <a:lnTo>
                    <a:pt x="1320367" y="807758"/>
                  </a:lnTo>
                  <a:lnTo>
                    <a:pt x="1328483" y="762006"/>
                  </a:lnTo>
                  <a:lnTo>
                    <a:pt x="1333436" y="715236"/>
                  </a:lnTo>
                  <a:lnTo>
                    <a:pt x="1335112" y="667562"/>
                  </a:lnTo>
                  <a:lnTo>
                    <a:pt x="1333436" y="619888"/>
                  </a:lnTo>
                  <a:lnTo>
                    <a:pt x="1328483" y="573119"/>
                  </a:lnTo>
                  <a:lnTo>
                    <a:pt x="1320367" y="527367"/>
                  </a:lnTo>
                  <a:lnTo>
                    <a:pt x="1309199" y="482745"/>
                  </a:lnTo>
                  <a:lnTo>
                    <a:pt x="1295093" y="439368"/>
                  </a:lnTo>
                  <a:lnTo>
                    <a:pt x="1278162" y="397346"/>
                  </a:lnTo>
                  <a:lnTo>
                    <a:pt x="1258519" y="356795"/>
                  </a:lnTo>
                  <a:lnTo>
                    <a:pt x="1236277" y="317825"/>
                  </a:lnTo>
                  <a:lnTo>
                    <a:pt x="1211549" y="280551"/>
                  </a:lnTo>
                  <a:lnTo>
                    <a:pt x="1184448" y="245086"/>
                  </a:lnTo>
                  <a:lnTo>
                    <a:pt x="1155086" y="211542"/>
                  </a:lnTo>
                  <a:lnTo>
                    <a:pt x="1123577" y="180032"/>
                  </a:lnTo>
                  <a:lnTo>
                    <a:pt x="1090034" y="150669"/>
                  </a:lnTo>
                  <a:lnTo>
                    <a:pt x="1054569" y="123567"/>
                  </a:lnTo>
                  <a:lnTo>
                    <a:pt x="1017296" y="98838"/>
                  </a:lnTo>
                  <a:lnTo>
                    <a:pt x="978327" y="76596"/>
                  </a:lnTo>
                  <a:lnTo>
                    <a:pt x="937776" y="56952"/>
                  </a:lnTo>
                  <a:lnTo>
                    <a:pt x="895755" y="40021"/>
                  </a:lnTo>
                  <a:lnTo>
                    <a:pt x="852378" y="25914"/>
                  </a:lnTo>
                  <a:lnTo>
                    <a:pt x="807757" y="14746"/>
                  </a:lnTo>
                  <a:lnTo>
                    <a:pt x="762006" y="6629"/>
                  </a:lnTo>
                  <a:lnTo>
                    <a:pt x="715236" y="1676"/>
                  </a:lnTo>
                  <a:lnTo>
                    <a:pt x="667562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" name="object 11"/>
            <p:cNvSpPr/>
            <p:nvPr/>
          </p:nvSpPr>
          <p:spPr>
            <a:xfrm>
              <a:off x="6789522" y="2700476"/>
              <a:ext cx="494665" cy="511175"/>
            </a:xfrm>
            <a:custGeom>
              <a:avLst/>
              <a:gdLst/>
              <a:ahLst/>
              <a:cxnLst/>
              <a:rect l="l" t="t" r="r" b="b"/>
              <a:pathLst>
                <a:path w="494665" h="511175">
                  <a:moveTo>
                    <a:pt x="410718" y="223431"/>
                  </a:moveTo>
                  <a:lnTo>
                    <a:pt x="311023" y="223431"/>
                  </a:lnTo>
                  <a:lnTo>
                    <a:pt x="311023" y="0"/>
                  </a:lnTo>
                  <a:lnTo>
                    <a:pt x="183426" y="0"/>
                  </a:lnTo>
                  <a:lnTo>
                    <a:pt x="183426" y="223431"/>
                  </a:lnTo>
                  <a:lnTo>
                    <a:pt x="83743" y="223431"/>
                  </a:lnTo>
                  <a:lnTo>
                    <a:pt x="247230" y="414947"/>
                  </a:lnTo>
                  <a:lnTo>
                    <a:pt x="410718" y="223431"/>
                  </a:lnTo>
                  <a:close/>
                </a:path>
                <a:path w="494665" h="511175">
                  <a:moveTo>
                    <a:pt x="494461" y="318871"/>
                  </a:moveTo>
                  <a:lnTo>
                    <a:pt x="446608" y="318871"/>
                  </a:lnTo>
                  <a:lnTo>
                    <a:pt x="446608" y="462419"/>
                  </a:lnTo>
                  <a:lnTo>
                    <a:pt x="47853" y="462419"/>
                  </a:lnTo>
                  <a:lnTo>
                    <a:pt x="47853" y="318871"/>
                  </a:lnTo>
                  <a:lnTo>
                    <a:pt x="0" y="318871"/>
                  </a:lnTo>
                  <a:lnTo>
                    <a:pt x="0" y="462419"/>
                  </a:lnTo>
                  <a:lnTo>
                    <a:pt x="0" y="510692"/>
                  </a:lnTo>
                  <a:lnTo>
                    <a:pt x="494461" y="510692"/>
                  </a:lnTo>
                  <a:lnTo>
                    <a:pt x="494461" y="462419"/>
                  </a:lnTo>
                  <a:lnTo>
                    <a:pt x="494461" y="318871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7974112" y="2488707"/>
            <a:ext cx="3081655" cy="88201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>
              <a:lnSpc>
                <a:spcPct val="91600"/>
              </a:lnSpc>
              <a:spcBef>
                <a:spcPts val="250"/>
              </a:spcBef>
            </a:pPr>
            <a:r>
              <a:rPr sz="1500" dirty="0">
                <a:latin typeface="Calibri"/>
                <a:cs typeface="Calibri"/>
              </a:rPr>
              <a:t>Download</a:t>
            </a:r>
            <a:r>
              <a:rPr sz="1500" spc="-5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the</a:t>
            </a:r>
            <a:r>
              <a:rPr sz="1500" spc="-5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U.S.</a:t>
            </a:r>
            <a:r>
              <a:rPr sz="1500" spc="-5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Department</a:t>
            </a:r>
            <a:r>
              <a:rPr sz="1500" spc="-50" dirty="0">
                <a:latin typeface="Calibri"/>
                <a:cs typeface="Calibri"/>
              </a:rPr>
              <a:t> </a:t>
            </a:r>
            <a:r>
              <a:rPr sz="1500" spc="-25" dirty="0">
                <a:latin typeface="Calibri"/>
                <a:cs typeface="Calibri"/>
              </a:rPr>
              <a:t>of </a:t>
            </a:r>
            <a:r>
              <a:rPr sz="1500" spc="-20" dirty="0">
                <a:latin typeface="Calibri"/>
                <a:cs typeface="Calibri"/>
              </a:rPr>
              <a:t>Education’s</a:t>
            </a:r>
            <a:r>
              <a:rPr sz="1500" spc="-50" dirty="0">
                <a:latin typeface="Calibri"/>
                <a:cs typeface="Calibri"/>
              </a:rPr>
              <a:t> </a:t>
            </a:r>
            <a:r>
              <a:rPr sz="15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3"/>
              </a:rPr>
              <a:t>Letter</a:t>
            </a:r>
            <a:r>
              <a:rPr sz="1500" u="sng" spc="-3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15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3"/>
              </a:rPr>
              <a:t>for</a:t>
            </a:r>
            <a:r>
              <a:rPr sz="1500" u="sng" spc="-3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15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3"/>
              </a:rPr>
              <a:t>ESSA</a:t>
            </a:r>
            <a:r>
              <a:rPr sz="1500" u="sng" spc="-3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15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3"/>
              </a:rPr>
              <a:t>Title</a:t>
            </a:r>
            <a:r>
              <a:rPr sz="1500" u="sng" spc="-3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15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3"/>
              </a:rPr>
              <a:t>IA</a:t>
            </a:r>
            <a:r>
              <a:rPr sz="1500" u="sng" spc="-4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1500" u="sng" spc="-2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3"/>
              </a:rPr>
              <a:t>LEA</a:t>
            </a:r>
            <a:r>
              <a:rPr sz="1500" u="none" spc="-25" dirty="0">
                <a:solidFill>
                  <a:srgbClr val="0562C1"/>
                </a:solidFill>
                <a:latin typeface="Calibri"/>
                <a:cs typeface="Calibri"/>
                <a:hlinkClick r:id="rId3"/>
              </a:rPr>
              <a:t> </a:t>
            </a:r>
            <a:r>
              <a:rPr sz="15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3"/>
              </a:rPr>
              <a:t>Homeless</a:t>
            </a:r>
            <a:r>
              <a:rPr sz="1500" u="sng" spc="-3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1500" u="sng" spc="-2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3"/>
              </a:rPr>
              <a:t>Set-</a:t>
            </a:r>
            <a:r>
              <a:rPr sz="15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3"/>
              </a:rPr>
              <a:t>Aside</a:t>
            </a:r>
            <a:r>
              <a:rPr sz="1500" u="sng" spc="-2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15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3"/>
              </a:rPr>
              <a:t>(PDF)</a:t>
            </a:r>
            <a:r>
              <a:rPr sz="1500" u="sng" spc="-3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15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3"/>
              </a:rPr>
              <a:t>(ed.gov)</a:t>
            </a:r>
            <a:r>
              <a:rPr sz="1500" u="sng" spc="-3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1500" u="none" spc="-20" dirty="0">
                <a:latin typeface="Calibri"/>
                <a:cs typeface="Calibri"/>
              </a:rPr>
              <a:t>(July </a:t>
            </a:r>
            <a:r>
              <a:rPr sz="1500" u="none" spc="-10" dirty="0">
                <a:latin typeface="Calibri"/>
                <a:cs typeface="Calibri"/>
              </a:rPr>
              <a:t>2018)</a:t>
            </a:r>
            <a:endParaRPr sz="1500" dirty="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048984" y="4390576"/>
            <a:ext cx="1335405" cy="1335405"/>
            <a:chOff x="1048984" y="4390576"/>
            <a:chExt cx="1335405" cy="1335405"/>
          </a:xfrm>
        </p:grpSpPr>
        <p:sp>
          <p:nvSpPr>
            <p:cNvPr id="14" name="object 14"/>
            <p:cNvSpPr/>
            <p:nvPr/>
          </p:nvSpPr>
          <p:spPr>
            <a:xfrm>
              <a:off x="1048984" y="4390576"/>
              <a:ext cx="1335405" cy="1335405"/>
            </a:xfrm>
            <a:custGeom>
              <a:avLst/>
              <a:gdLst/>
              <a:ahLst/>
              <a:cxnLst/>
              <a:rect l="l" t="t" r="r" b="b"/>
              <a:pathLst>
                <a:path w="1335405" h="1335404">
                  <a:moveTo>
                    <a:pt x="667562" y="0"/>
                  </a:moveTo>
                  <a:lnTo>
                    <a:pt x="619888" y="1676"/>
                  </a:lnTo>
                  <a:lnTo>
                    <a:pt x="573119" y="6629"/>
                  </a:lnTo>
                  <a:lnTo>
                    <a:pt x="527367" y="14746"/>
                  </a:lnTo>
                  <a:lnTo>
                    <a:pt x="482745" y="25914"/>
                  </a:lnTo>
                  <a:lnTo>
                    <a:pt x="439368" y="40021"/>
                  </a:lnTo>
                  <a:lnTo>
                    <a:pt x="397346" y="56952"/>
                  </a:lnTo>
                  <a:lnTo>
                    <a:pt x="356795" y="76596"/>
                  </a:lnTo>
                  <a:lnTo>
                    <a:pt x="317825" y="98838"/>
                  </a:lnTo>
                  <a:lnTo>
                    <a:pt x="280551" y="123567"/>
                  </a:lnTo>
                  <a:lnTo>
                    <a:pt x="245086" y="150669"/>
                  </a:lnTo>
                  <a:lnTo>
                    <a:pt x="211542" y="180032"/>
                  </a:lnTo>
                  <a:lnTo>
                    <a:pt x="180032" y="211542"/>
                  </a:lnTo>
                  <a:lnTo>
                    <a:pt x="150669" y="245086"/>
                  </a:lnTo>
                  <a:lnTo>
                    <a:pt x="123567" y="280551"/>
                  </a:lnTo>
                  <a:lnTo>
                    <a:pt x="98838" y="317825"/>
                  </a:lnTo>
                  <a:lnTo>
                    <a:pt x="76596" y="356795"/>
                  </a:lnTo>
                  <a:lnTo>
                    <a:pt x="56952" y="397346"/>
                  </a:lnTo>
                  <a:lnTo>
                    <a:pt x="40021" y="439368"/>
                  </a:lnTo>
                  <a:lnTo>
                    <a:pt x="25914" y="482745"/>
                  </a:lnTo>
                  <a:lnTo>
                    <a:pt x="14746" y="527367"/>
                  </a:lnTo>
                  <a:lnTo>
                    <a:pt x="6629" y="573119"/>
                  </a:lnTo>
                  <a:lnTo>
                    <a:pt x="1676" y="619888"/>
                  </a:lnTo>
                  <a:lnTo>
                    <a:pt x="0" y="667562"/>
                  </a:lnTo>
                  <a:lnTo>
                    <a:pt x="1676" y="715236"/>
                  </a:lnTo>
                  <a:lnTo>
                    <a:pt x="6629" y="762006"/>
                  </a:lnTo>
                  <a:lnTo>
                    <a:pt x="14746" y="807758"/>
                  </a:lnTo>
                  <a:lnTo>
                    <a:pt x="25914" y="852379"/>
                  </a:lnTo>
                  <a:lnTo>
                    <a:pt x="40021" y="895757"/>
                  </a:lnTo>
                  <a:lnTo>
                    <a:pt x="56952" y="937778"/>
                  </a:lnTo>
                  <a:lnTo>
                    <a:pt x="76596" y="978330"/>
                  </a:lnTo>
                  <a:lnTo>
                    <a:pt x="98838" y="1017299"/>
                  </a:lnTo>
                  <a:lnTo>
                    <a:pt x="123567" y="1054573"/>
                  </a:lnTo>
                  <a:lnTo>
                    <a:pt x="150669" y="1090039"/>
                  </a:lnTo>
                  <a:lnTo>
                    <a:pt x="180032" y="1123583"/>
                  </a:lnTo>
                  <a:lnTo>
                    <a:pt x="211542" y="1155093"/>
                  </a:lnTo>
                  <a:lnTo>
                    <a:pt x="245086" y="1184455"/>
                  </a:lnTo>
                  <a:lnTo>
                    <a:pt x="280551" y="1211557"/>
                  </a:lnTo>
                  <a:lnTo>
                    <a:pt x="317825" y="1236286"/>
                  </a:lnTo>
                  <a:lnTo>
                    <a:pt x="356795" y="1258529"/>
                  </a:lnTo>
                  <a:lnTo>
                    <a:pt x="397346" y="1278173"/>
                  </a:lnTo>
                  <a:lnTo>
                    <a:pt x="439368" y="1295104"/>
                  </a:lnTo>
                  <a:lnTo>
                    <a:pt x="482745" y="1309210"/>
                  </a:lnTo>
                  <a:lnTo>
                    <a:pt x="527367" y="1320379"/>
                  </a:lnTo>
                  <a:lnTo>
                    <a:pt x="573119" y="1328496"/>
                  </a:lnTo>
                  <a:lnTo>
                    <a:pt x="619888" y="1333449"/>
                  </a:lnTo>
                  <a:lnTo>
                    <a:pt x="667562" y="1335125"/>
                  </a:lnTo>
                  <a:lnTo>
                    <a:pt x="715236" y="1333449"/>
                  </a:lnTo>
                  <a:lnTo>
                    <a:pt x="762006" y="1328496"/>
                  </a:lnTo>
                  <a:lnTo>
                    <a:pt x="807757" y="1320379"/>
                  </a:lnTo>
                  <a:lnTo>
                    <a:pt x="852378" y="1309210"/>
                  </a:lnTo>
                  <a:lnTo>
                    <a:pt x="895755" y="1295104"/>
                  </a:lnTo>
                  <a:lnTo>
                    <a:pt x="937776" y="1278173"/>
                  </a:lnTo>
                  <a:lnTo>
                    <a:pt x="978327" y="1258529"/>
                  </a:lnTo>
                  <a:lnTo>
                    <a:pt x="1017296" y="1236286"/>
                  </a:lnTo>
                  <a:lnTo>
                    <a:pt x="1054569" y="1211557"/>
                  </a:lnTo>
                  <a:lnTo>
                    <a:pt x="1090034" y="1184455"/>
                  </a:lnTo>
                  <a:lnTo>
                    <a:pt x="1123577" y="1155093"/>
                  </a:lnTo>
                  <a:lnTo>
                    <a:pt x="1155086" y="1123583"/>
                  </a:lnTo>
                  <a:lnTo>
                    <a:pt x="1184448" y="1090039"/>
                  </a:lnTo>
                  <a:lnTo>
                    <a:pt x="1211549" y="1054573"/>
                  </a:lnTo>
                  <a:lnTo>
                    <a:pt x="1236277" y="1017299"/>
                  </a:lnTo>
                  <a:lnTo>
                    <a:pt x="1258519" y="978330"/>
                  </a:lnTo>
                  <a:lnTo>
                    <a:pt x="1278162" y="937778"/>
                  </a:lnTo>
                  <a:lnTo>
                    <a:pt x="1295093" y="895757"/>
                  </a:lnTo>
                  <a:lnTo>
                    <a:pt x="1309199" y="852379"/>
                  </a:lnTo>
                  <a:lnTo>
                    <a:pt x="1320367" y="807758"/>
                  </a:lnTo>
                  <a:lnTo>
                    <a:pt x="1328483" y="762006"/>
                  </a:lnTo>
                  <a:lnTo>
                    <a:pt x="1333436" y="715236"/>
                  </a:lnTo>
                  <a:lnTo>
                    <a:pt x="1335112" y="667562"/>
                  </a:lnTo>
                  <a:lnTo>
                    <a:pt x="1333436" y="619888"/>
                  </a:lnTo>
                  <a:lnTo>
                    <a:pt x="1328483" y="573119"/>
                  </a:lnTo>
                  <a:lnTo>
                    <a:pt x="1320367" y="527367"/>
                  </a:lnTo>
                  <a:lnTo>
                    <a:pt x="1309199" y="482745"/>
                  </a:lnTo>
                  <a:lnTo>
                    <a:pt x="1295093" y="439368"/>
                  </a:lnTo>
                  <a:lnTo>
                    <a:pt x="1278162" y="397346"/>
                  </a:lnTo>
                  <a:lnTo>
                    <a:pt x="1258519" y="356795"/>
                  </a:lnTo>
                  <a:lnTo>
                    <a:pt x="1236277" y="317825"/>
                  </a:lnTo>
                  <a:lnTo>
                    <a:pt x="1211549" y="280551"/>
                  </a:lnTo>
                  <a:lnTo>
                    <a:pt x="1184448" y="245086"/>
                  </a:lnTo>
                  <a:lnTo>
                    <a:pt x="1155086" y="211542"/>
                  </a:lnTo>
                  <a:lnTo>
                    <a:pt x="1123577" y="180032"/>
                  </a:lnTo>
                  <a:lnTo>
                    <a:pt x="1090034" y="150669"/>
                  </a:lnTo>
                  <a:lnTo>
                    <a:pt x="1054569" y="123567"/>
                  </a:lnTo>
                  <a:lnTo>
                    <a:pt x="1017296" y="98838"/>
                  </a:lnTo>
                  <a:lnTo>
                    <a:pt x="978327" y="76596"/>
                  </a:lnTo>
                  <a:lnTo>
                    <a:pt x="937776" y="56952"/>
                  </a:lnTo>
                  <a:lnTo>
                    <a:pt x="895755" y="40021"/>
                  </a:lnTo>
                  <a:lnTo>
                    <a:pt x="852378" y="25914"/>
                  </a:lnTo>
                  <a:lnTo>
                    <a:pt x="807757" y="14746"/>
                  </a:lnTo>
                  <a:lnTo>
                    <a:pt x="762006" y="6629"/>
                  </a:lnTo>
                  <a:lnTo>
                    <a:pt x="715236" y="1676"/>
                  </a:lnTo>
                  <a:lnTo>
                    <a:pt x="667562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" name="object 15"/>
            <p:cNvSpPr/>
            <p:nvPr/>
          </p:nvSpPr>
          <p:spPr>
            <a:xfrm>
              <a:off x="1354074" y="4783327"/>
              <a:ext cx="733425" cy="558165"/>
            </a:xfrm>
            <a:custGeom>
              <a:avLst/>
              <a:gdLst/>
              <a:ahLst/>
              <a:cxnLst/>
              <a:rect l="l" t="t" r="r" b="b"/>
              <a:pathLst>
                <a:path w="733425" h="558164">
                  <a:moveTo>
                    <a:pt x="525564" y="366407"/>
                  </a:moveTo>
                  <a:lnTo>
                    <a:pt x="425869" y="366407"/>
                  </a:lnTo>
                  <a:lnTo>
                    <a:pt x="425869" y="174904"/>
                  </a:lnTo>
                  <a:lnTo>
                    <a:pt x="298272" y="174904"/>
                  </a:lnTo>
                  <a:lnTo>
                    <a:pt x="298272" y="366407"/>
                  </a:lnTo>
                  <a:lnTo>
                    <a:pt x="198577" y="366407"/>
                  </a:lnTo>
                  <a:lnTo>
                    <a:pt x="362077" y="557911"/>
                  </a:lnTo>
                  <a:lnTo>
                    <a:pt x="525564" y="366407"/>
                  </a:lnTo>
                  <a:close/>
                </a:path>
                <a:path w="733425" h="558164">
                  <a:moveTo>
                    <a:pt x="732917" y="328904"/>
                  </a:moveTo>
                  <a:lnTo>
                    <a:pt x="726871" y="282536"/>
                  </a:lnTo>
                  <a:lnTo>
                    <a:pt x="704900" y="242824"/>
                  </a:lnTo>
                  <a:lnTo>
                    <a:pt x="670229" y="213436"/>
                  </a:lnTo>
                  <a:lnTo>
                    <a:pt x="626046" y="198043"/>
                  </a:lnTo>
                  <a:lnTo>
                    <a:pt x="618502" y="169595"/>
                  </a:lnTo>
                  <a:lnTo>
                    <a:pt x="588149" y="120167"/>
                  </a:lnTo>
                  <a:lnTo>
                    <a:pt x="540232" y="86067"/>
                  </a:lnTo>
                  <a:lnTo>
                    <a:pt x="482231" y="73875"/>
                  </a:lnTo>
                  <a:lnTo>
                    <a:pt x="452196" y="76746"/>
                  </a:lnTo>
                  <a:lnTo>
                    <a:pt x="417182" y="37795"/>
                  </a:lnTo>
                  <a:lnTo>
                    <a:pt x="373037" y="11722"/>
                  </a:lnTo>
                  <a:lnTo>
                    <a:pt x="323215" y="0"/>
                  </a:lnTo>
                  <a:lnTo>
                    <a:pt x="271157" y="4140"/>
                  </a:lnTo>
                  <a:lnTo>
                    <a:pt x="223824" y="24218"/>
                  </a:lnTo>
                  <a:lnTo>
                    <a:pt x="185026" y="56502"/>
                  </a:lnTo>
                  <a:lnTo>
                    <a:pt x="156984" y="98513"/>
                  </a:lnTo>
                  <a:lnTo>
                    <a:pt x="141960" y="147764"/>
                  </a:lnTo>
                  <a:lnTo>
                    <a:pt x="109105" y="152615"/>
                  </a:lnTo>
                  <a:lnTo>
                    <a:pt x="50888" y="182664"/>
                  </a:lnTo>
                  <a:lnTo>
                    <a:pt x="8953" y="242544"/>
                  </a:lnTo>
                  <a:lnTo>
                    <a:pt x="0" y="281330"/>
                  </a:lnTo>
                  <a:lnTo>
                    <a:pt x="1219" y="321170"/>
                  </a:lnTo>
                  <a:lnTo>
                    <a:pt x="12763" y="360032"/>
                  </a:lnTo>
                  <a:lnTo>
                    <a:pt x="34455" y="393788"/>
                  </a:lnTo>
                  <a:lnTo>
                    <a:pt x="63703" y="420077"/>
                  </a:lnTo>
                  <a:lnTo>
                    <a:pt x="98780" y="437680"/>
                  </a:lnTo>
                  <a:lnTo>
                    <a:pt x="137972" y="445414"/>
                  </a:lnTo>
                  <a:lnTo>
                    <a:pt x="196189" y="445414"/>
                  </a:lnTo>
                  <a:lnTo>
                    <a:pt x="174663" y="419074"/>
                  </a:lnTo>
                  <a:lnTo>
                    <a:pt x="154724" y="395935"/>
                  </a:lnTo>
                  <a:lnTo>
                    <a:pt x="140360" y="395935"/>
                  </a:lnTo>
                  <a:lnTo>
                    <a:pt x="114388" y="390677"/>
                  </a:lnTo>
                  <a:lnTo>
                    <a:pt x="71386" y="361594"/>
                  </a:lnTo>
                  <a:lnTo>
                    <a:pt x="48818" y="313448"/>
                  </a:lnTo>
                  <a:lnTo>
                    <a:pt x="48056" y="287020"/>
                  </a:lnTo>
                  <a:lnTo>
                    <a:pt x="54152" y="261175"/>
                  </a:lnTo>
                  <a:lnTo>
                    <a:pt x="66992" y="237147"/>
                  </a:lnTo>
                  <a:lnTo>
                    <a:pt x="85623" y="217919"/>
                  </a:lnTo>
                  <a:lnTo>
                    <a:pt x="108369" y="204825"/>
                  </a:lnTo>
                  <a:lnTo>
                    <a:pt x="133946" y="198310"/>
                  </a:lnTo>
                  <a:lnTo>
                    <a:pt x="161099" y="198843"/>
                  </a:lnTo>
                  <a:lnTo>
                    <a:pt x="189014" y="203631"/>
                  </a:lnTo>
                  <a:lnTo>
                    <a:pt x="189014" y="172504"/>
                  </a:lnTo>
                  <a:lnTo>
                    <a:pt x="195859" y="131813"/>
                  </a:lnTo>
                  <a:lnTo>
                    <a:pt x="215036" y="96507"/>
                  </a:lnTo>
                  <a:lnTo>
                    <a:pt x="244525" y="69265"/>
                  </a:lnTo>
                  <a:lnTo>
                    <a:pt x="282321" y="52819"/>
                  </a:lnTo>
                  <a:lnTo>
                    <a:pt x="323380" y="49999"/>
                  </a:lnTo>
                  <a:lnTo>
                    <a:pt x="361975" y="60794"/>
                  </a:lnTo>
                  <a:lnTo>
                    <a:pt x="395033" y="83553"/>
                  </a:lnTo>
                  <a:lnTo>
                    <a:pt x="419493" y="116649"/>
                  </a:lnTo>
                  <a:lnTo>
                    <a:pt x="429069" y="135801"/>
                  </a:lnTo>
                  <a:lnTo>
                    <a:pt x="449008" y="128625"/>
                  </a:lnTo>
                  <a:lnTo>
                    <a:pt x="472046" y="123659"/>
                  </a:lnTo>
                  <a:lnTo>
                    <a:pt x="495160" y="124231"/>
                  </a:lnTo>
                  <a:lnTo>
                    <a:pt x="517525" y="130187"/>
                  </a:lnTo>
                  <a:lnTo>
                    <a:pt x="555459" y="157568"/>
                  </a:lnTo>
                  <a:lnTo>
                    <a:pt x="576567" y="198615"/>
                  </a:lnTo>
                  <a:lnTo>
                    <a:pt x="579793" y="221983"/>
                  </a:lnTo>
                  <a:lnTo>
                    <a:pt x="579793" y="246722"/>
                  </a:lnTo>
                  <a:lnTo>
                    <a:pt x="612495" y="246722"/>
                  </a:lnTo>
                  <a:lnTo>
                    <a:pt x="640981" y="253504"/>
                  </a:lnTo>
                  <a:lnTo>
                    <a:pt x="663930" y="269862"/>
                  </a:lnTo>
                  <a:lnTo>
                    <a:pt x="679107" y="293395"/>
                  </a:lnTo>
                  <a:lnTo>
                    <a:pt x="684276" y="321729"/>
                  </a:lnTo>
                  <a:lnTo>
                    <a:pt x="678535" y="350380"/>
                  </a:lnTo>
                  <a:lnTo>
                    <a:pt x="662940" y="373799"/>
                  </a:lnTo>
                  <a:lnTo>
                    <a:pt x="639864" y="389724"/>
                  </a:lnTo>
                  <a:lnTo>
                    <a:pt x="611695" y="395935"/>
                  </a:lnTo>
                  <a:lnTo>
                    <a:pt x="570230" y="395935"/>
                  </a:lnTo>
                  <a:lnTo>
                    <a:pt x="549490" y="419074"/>
                  </a:lnTo>
                  <a:lnTo>
                    <a:pt x="527164" y="446201"/>
                  </a:lnTo>
                  <a:lnTo>
                    <a:pt x="611695" y="446201"/>
                  </a:lnTo>
                  <a:lnTo>
                    <a:pt x="657326" y="436295"/>
                  </a:lnTo>
                  <a:lnTo>
                    <a:pt x="695032" y="411200"/>
                  </a:lnTo>
                  <a:lnTo>
                    <a:pt x="721385" y="374281"/>
                  </a:lnTo>
                  <a:lnTo>
                    <a:pt x="732917" y="328904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2657495" y="4490195"/>
            <a:ext cx="3104515" cy="1090930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>
              <a:lnSpc>
                <a:spcPct val="91500"/>
              </a:lnSpc>
              <a:spcBef>
                <a:spcPts val="250"/>
              </a:spcBef>
            </a:pPr>
            <a:r>
              <a:rPr sz="1500" dirty="0">
                <a:latin typeface="Calibri"/>
                <a:cs typeface="Calibri"/>
              </a:rPr>
              <a:t>Download</a:t>
            </a:r>
            <a:r>
              <a:rPr sz="1500" spc="-4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the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4"/>
              </a:rPr>
              <a:t>Education</a:t>
            </a:r>
            <a:r>
              <a:rPr sz="1500" u="sng" spc="-5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sz="15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4"/>
              </a:rPr>
              <a:t>for</a:t>
            </a:r>
            <a:r>
              <a:rPr sz="15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4"/>
              </a:rPr>
              <a:t> Homeless</a:t>
            </a:r>
            <a:r>
              <a:rPr sz="1500" u="none" spc="-10" dirty="0">
                <a:solidFill>
                  <a:srgbClr val="0562C1"/>
                </a:solidFill>
                <a:latin typeface="Calibri"/>
                <a:cs typeface="Calibri"/>
                <a:hlinkClick r:id="rId4"/>
              </a:rPr>
              <a:t> </a:t>
            </a:r>
            <a:r>
              <a:rPr sz="15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4"/>
              </a:rPr>
              <a:t>Children</a:t>
            </a:r>
            <a:r>
              <a:rPr sz="1500" u="sng" spc="-5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sz="15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4"/>
              </a:rPr>
              <a:t>and</a:t>
            </a:r>
            <a:r>
              <a:rPr sz="1500" u="sng" spc="-2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sz="15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4"/>
              </a:rPr>
              <a:t>Youths</a:t>
            </a:r>
            <a:r>
              <a:rPr sz="1500" u="sng" spc="-4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sz="15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4"/>
              </a:rPr>
              <a:t>Program</a:t>
            </a:r>
            <a:r>
              <a:rPr sz="1500" u="sng" spc="-4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sz="1500" u="sng" spc="-2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4"/>
              </a:rPr>
              <a:t>Non-</a:t>
            </a:r>
            <a:r>
              <a:rPr sz="1500" u="none" spc="-20" dirty="0">
                <a:solidFill>
                  <a:srgbClr val="0562C1"/>
                </a:solidFill>
                <a:latin typeface="Calibri"/>
                <a:cs typeface="Calibri"/>
                <a:hlinkClick r:id="rId4"/>
              </a:rPr>
              <a:t> </a:t>
            </a:r>
            <a:r>
              <a:rPr sz="15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4"/>
              </a:rPr>
              <a:t>Regulatory</a:t>
            </a:r>
            <a:r>
              <a:rPr sz="1500" u="sng" spc="-3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sz="15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4"/>
              </a:rPr>
              <a:t>Guidance</a:t>
            </a:r>
            <a:r>
              <a:rPr sz="1500" u="sng" spc="-2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sz="15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4"/>
              </a:rPr>
              <a:t>(pdf)</a:t>
            </a:r>
            <a:r>
              <a:rPr sz="1500" u="sng" spc="-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sz="1500" u="none" dirty="0">
                <a:latin typeface="Calibri"/>
                <a:cs typeface="Calibri"/>
              </a:rPr>
              <a:t>(see</a:t>
            </a:r>
            <a:r>
              <a:rPr sz="1500" u="none" spc="-10" dirty="0">
                <a:latin typeface="Calibri"/>
                <a:cs typeface="Calibri"/>
              </a:rPr>
              <a:t> Section </a:t>
            </a:r>
            <a:r>
              <a:rPr sz="1500" u="none" dirty="0">
                <a:latin typeface="Calibri"/>
                <a:cs typeface="Calibri"/>
              </a:rPr>
              <a:t>M</a:t>
            </a:r>
            <a:r>
              <a:rPr sz="1500" u="none" spc="-10" dirty="0">
                <a:latin typeface="Calibri"/>
                <a:cs typeface="Calibri"/>
              </a:rPr>
              <a:t> </a:t>
            </a:r>
            <a:r>
              <a:rPr sz="1500" u="none" dirty="0">
                <a:latin typeface="Calibri"/>
                <a:cs typeface="Calibri"/>
              </a:rPr>
              <a:t>on</a:t>
            </a:r>
            <a:r>
              <a:rPr sz="1500" u="none" spc="-5" dirty="0">
                <a:latin typeface="Calibri"/>
                <a:cs typeface="Calibri"/>
              </a:rPr>
              <a:t> </a:t>
            </a:r>
            <a:r>
              <a:rPr sz="1500" u="none" spc="-10" dirty="0">
                <a:latin typeface="Calibri"/>
                <a:cs typeface="Calibri"/>
              </a:rPr>
              <a:t>Coordination</a:t>
            </a:r>
            <a:r>
              <a:rPr sz="1500" u="none" spc="-40" dirty="0">
                <a:latin typeface="Calibri"/>
                <a:cs typeface="Calibri"/>
              </a:rPr>
              <a:t> </a:t>
            </a:r>
            <a:r>
              <a:rPr sz="1500" u="none" dirty="0">
                <a:latin typeface="Calibri"/>
                <a:cs typeface="Calibri"/>
              </a:rPr>
              <a:t>with</a:t>
            </a:r>
            <a:r>
              <a:rPr sz="1500" u="none" spc="-5" dirty="0">
                <a:latin typeface="Calibri"/>
                <a:cs typeface="Calibri"/>
              </a:rPr>
              <a:t> </a:t>
            </a:r>
            <a:r>
              <a:rPr sz="1500" u="none" dirty="0">
                <a:latin typeface="Calibri"/>
                <a:cs typeface="Calibri"/>
              </a:rPr>
              <a:t>Title</a:t>
            </a:r>
            <a:r>
              <a:rPr sz="1500" u="none" spc="-15" dirty="0">
                <a:latin typeface="Calibri"/>
                <a:cs typeface="Calibri"/>
              </a:rPr>
              <a:t> </a:t>
            </a:r>
            <a:r>
              <a:rPr sz="1500" u="none" dirty="0">
                <a:latin typeface="Calibri"/>
                <a:cs typeface="Calibri"/>
              </a:rPr>
              <a:t>I,</a:t>
            </a:r>
            <a:r>
              <a:rPr sz="1500" u="none" spc="-10" dirty="0">
                <a:latin typeface="Calibri"/>
                <a:cs typeface="Calibri"/>
              </a:rPr>
              <a:t> </a:t>
            </a:r>
            <a:r>
              <a:rPr sz="1500" u="none" dirty="0">
                <a:latin typeface="Calibri"/>
                <a:cs typeface="Calibri"/>
              </a:rPr>
              <a:t>Part</a:t>
            </a:r>
            <a:r>
              <a:rPr sz="1500" u="none" spc="-20" dirty="0">
                <a:latin typeface="Calibri"/>
                <a:cs typeface="Calibri"/>
              </a:rPr>
              <a:t> </a:t>
            </a:r>
            <a:r>
              <a:rPr sz="1500" u="none" dirty="0">
                <a:latin typeface="Calibri"/>
                <a:cs typeface="Calibri"/>
              </a:rPr>
              <a:t>A </a:t>
            </a:r>
            <a:r>
              <a:rPr sz="1500" u="none" spc="-25" dirty="0">
                <a:latin typeface="Calibri"/>
                <a:cs typeface="Calibri"/>
              </a:rPr>
              <a:t>of </a:t>
            </a:r>
            <a:r>
              <a:rPr sz="1500" u="none" dirty="0">
                <a:latin typeface="Calibri"/>
                <a:cs typeface="Calibri"/>
              </a:rPr>
              <a:t>the</a:t>
            </a:r>
            <a:r>
              <a:rPr sz="1500" u="none" spc="-20" dirty="0">
                <a:latin typeface="Calibri"/>
                <a:cs typeface="Calibri"/>
              </a:rPr>
              <a:t> </a:t>
            </a:r>
            <a:r>
              <a:rPr sz="1500" u="none" spc="-10" dirty="0">
                <a:latin typeface="Calibri"/>
                <a:cs typeface="Calibri"/>
              </a:rPr>
              <a:t>ESEA)</a:t>
            </a:r>
            <a:endParaRPr sz="1500" dirty="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6365603" y="4390576"/>
            <a:ext cx="1335405" cy="1335405"/>
            <a:chOff x="6365603" y="4390576"/>
            <a:chExt cx="1335405" cy="1335405"/>
          </a:xfrm>
        </p:grpSpPr>
        <p:sp>
          <p:nvSpPr>
            <p:cNvPr id="18" name="object 18"/>
            <p:cNvSpPr/>
            <p:nvPr/>
          </p:nvSpPr>
          <p:spPr>
            <a:xfrm>
              <a:off x="6365603" y="4390576"/>
              <a:ext cx="1335405" cy="1335405"/>
            </a:xfrm>
            <a:custGeom>
              <a:avLst/>
              <a:gdLst/>
              <a:ahLst/>
              <a:cxnLst/>
              <a:rect l="l" t="t" r="r" b="b"/>
              <a:pathLst>
                <a:path w="1335404" h="1335404">
                  <a:moveTo>
                    <a:pt x="667562" y="0"/>
                  </a:moveTo>
                  <a:lnTo>
                    <a:pt x="619888" y="1676"/>
                  </a:lnTo>
                  <a:lnTo>
                    <a:pt x="573119" y="6629"/>
                  </a:lnTo>
                  <a:lnTo>
                    <a:pt x="527367" y="14746"/>
                  </a:lnTo>
                  <a:lnTo>
                    <a:pt x="482745" y="25914"/>
                  </a:lnTo>
                  <a:lnTo>
                    <a:pt x="439368" y="40021"/>
                  </a:lnTo>
                  <a:lnTo>
                    <a:pt x="397346" y="56952"/>
                  </a:lnTo>
                  <a:lnTo>
                    <a:pt x="356795" y="76596"/>
                  </a:lnTo>
                  <a:lnTo>
                    <a:pt x="317825" y="98838"/>
                  </a:lnTo>
                  <a:lnTo>
                    <a:pt x="280551" y="123567"/>
                  </a:lnTo>
                  <a:lnTo>
                    <a:pt x="245086" y="150669"/>
                  </a:lnTo>
                  <a:lnTo>
                    <a:pt x="211542" y="180032"/>
                  </a:lnTo>
                  <a:lnTo>
                    <a:pt x="180032" y="211542"/>
                  </a:lnTo>
                  <a:lnTo>
                    <a:pt x="150669" y="245086"/>
                  </a:lnTo>
                  <a:lnTo>
                    <a:pt x="123567" y="280551"/>
                  </a:lnTo>
                  <a:lnTo>
                    <a:pt x="98838" y="317825"/>
                  </a:lnTo>
                  <a:lnTo>
                    <a:pt x="76596" y="356795"/>
                  </a:lnTo>
                  <a:lnTo>
                    <a:pt x="56952" y="397346"/>
                  </a:lnTo>
                  <a:lnTo>
                    <a:pt x="40021" y="439368"/>
                  </a:lnTo>
                  <a:lnTo>
                    <a:pt x="25914" y="482745"/>
                  </a:lnTo>
                  <a:lnTo>
                    <a:pt x="14746" y="527367"/>
                  </a:lnTo>
                  <a:lnTo>
                    <a:pt x="6629" y="573119"/>
                  </a:lnTo>
                  <a:lnTo>
                    <a:pt x="1676" y="619888"/>
                  </a:lnTo>
                  <a:lnTo>
                    <a:pt x="0" y="667562"/>
                  </a:lnTo>
                  <a:lnTo>
                    <a:pt x="1676" y="715236"/>
                  </a:lnTo>
                  <a:lnTo>
                    <a:pt x="6629" y="762006"/>
                  </a:lnTo>
                  <a:lnTo>
                    <a:pt x="14746" y="807758"/>
                  </a:lnTo>
                  <a:lnTo>
                    <a:pt x="25914" y="852379"/>
                  </a:lnTo>
                  <a:lnTo>
                    <a:pt x="40021" y="895757"/>
                  </a:lnTo>
                  <a:lnTo>
                    <a:pt x="56952" y="937778"/>
                  </a:lnTo>
                  <a:lnTo>
                    <a:pt x="76596" y="978330"/>
                  </a:lnTo>
                  <a:lnTo>
                    <a:pt x="98838" y="1017299"/>
                  </a:lnTo>
                  <a:lnTo>
                    <a:pt x="123567" y="1054573"/>
                  </a:lnTo>
                  <a:lnTo>
                    <a:pt x="150669" y="1090039"/>
                  </a:lnTo>
                  <a:lnTo>
                    <a:pt x="180032" y="1123583"/>
                  </a:lnTo>
                  <a:lnTo>
                    <a:pt x="211542" y="1155093"/>
                  </a:lnTo>
                  <a:lnTo>
                    <a:pt x="245086" y="1184455"/>
                  </a:lnTo>
                  <a:lnTo>
                    <a:pt x="280551" y="1211557"/>
                  </a:lnTo>
                  <a:lnTo>
                    <a:pt x="317825" y="1236286"/>
                  </a:lnTo>
                  <a:lnTo>
                    <a:pt x="356795" y="1258529"/>
                  </a:lnTo>
                  <a:lnTo>
                    <a:pt x="397346" y="1278173"/>
                  </a:lnTo>
                  <a:lnTo>
                    <a:pt x="439368" y="1295104"/>
                  </a:lnTo>
                  <a:lnTo>
                    <a:pt x="482745" y="1309210"/>
                  </a:lnTo>
                  <a:lnTo>
                    <a:pt x="527367" y="1320379"/>
                  </a:lnTo>
                  <a:lnTo>
                    <a:pt x="573119" y="1328496"/>
                  </a:lnTo>
                  <a:lnTo>
                    <a:pt x="619888" y="1333449"/>
                  </a:lnTo>
                  <a:lnTo>
                    <a:pt x="667562" y="1335125"/>
                  </a:lnTo>
                  <a:lnTo>
                    <a:pt x="715236" y="1333449"/>
                  </a:lnTo>
                  <a:lnTo>
                    <a:pt x="762006" y="1328496"/>
                  </a:lnTo>
                  <a:lnTo>
                    <a:pt x="807757" y="1320379"/>
                  </a:lnTo>
                  <a:lnTo>
                    <a:pt x="852378" y="1309210"/>
                  </a:lnTo>
                  <a:lnTo>
                    <a:pt x="895755" y="1295104"/>
                  </a:lnTo>
                  <a:lnTo>
                    <a:pt x="937776" y="1278173"/>
                  </a:lnTo>
                  <a:lnTo>
                    <a:pt x="978327" y="1258529"/>
                  </a:lnTo>
                  <a:lnTo>
                    <a:pt x="1017296" y="1236286"/>
                  </a:lnTo>
                  <a:lnTo>
                    <a:pt x="1054569" y="1211557"/>
                  </a:lnTo>
                  <a:lnTo>
                    <a:pt x="1090034" y="1184455"/>
                  </a:lnTo>
                  <a:lnTo>
                    <a:pt x="1123577" y="1155093"/>
                  </a:lnTo>
                  <a:lnTo>
                    <a:pt x="1155086" y="1123583"/>
                  </a:lnTo>
                  <a:lnTo>
                    <a:pt x="1184448" y="1090039"/>
                  </a:lnTo>
                  <a:lnTo>
                    <a:pt x="1211549" y="1054573"/>
                  </a:lnTo>
                  <a:lnTo>
                    <a:pt x="1236277" y="1017299"/>
                  </a:lnTo>
                  <a:lnTo>
                    <a:pt x="1258519" y="978330"/>
                  </a:lnTo>
                  <a:lnTo>
                    <a:pt x="1278162" y="937778"/>
                  </a:lnTo>
                  <a:lnTo>
                    <a:pt x="1295093" y="895757"/>
                  </a:lnTo>
                  <a:lnTo>
                    <a:pt x="1309199" y="852379"/>
                  </a:lnTo>
                  <a:lnTo>
                    <a:pt x="1320367" y="807758"/>
                  </a:lnTo>
                  <a:lnTo>
                    <a:pt x="1328483" y="762006"/>
                  </a:lnTo>
                  <a:lnTo>
                    <a:pt x="1333436" y="715236"/>
                  </a:lnTo>
                  <a:lnTo>
                    <a:pt x="1335112" y="667562"/>
                  </a:lnTo>
                  <a:lnTo>
                    <a:pt x="1333436" y="619888"/>
                  </a:lnTo>
                  <a:lnTo>
                    <a:pt x="1328483" y="573119"/>
                  </a:lnTo>
                  <a:lnTo>
                    <a:pt x="1320367" y="527367"/>
                  </a:lnTo>
                  <a:lnTo>
                    <a:pt x="1309199" y="482745"/>
                  </a:lnTo>
                  <a:lnTo>
                    <a:pt x="1295093" y="439368"/>
                  </a:lnTo>
                  <a:lnTo>
                    <a:pt x="1278162" y="397346"/>
                  </a:lnTo>
                  <a:lnTo>
                    <a:pt x="1258519" y="356795"/>
                  </a:lnTo>
                  <a:lnTo>
                    <a:pt x="1236277" y="317825"/>
                  </a:lnTo>
                  <a:lnTo>
                    <a:pt x="1211549" y="280551"/>
                  </a:lnTo>
                  <a:lnTo>
                    <a:pt x="1184448" y="245086"/>
                  </a:lnTo>
                  <a:lnTo>
                    <a:pt x="1155086" y="211542"/>
                  </a:lnTo>
                  <a:lnTo>
                    <a:pt x="1123577" y="180032"/>
                  </a:lnTo>
                  <a:lnTo>
                    <a:pt x="1090034" y="150669"/>
                  </a:lnTo>
                  <a:lnTo>
                    <a:pt x="1054569" y="123567"/>
                  </a:lnTo>
                  <a:lnTo>
                    <a:pt x="1017296" y="98838"/>
                  </a:lnTo>
                  <a:lnTo>
                    <a:pt x="978327" y="76596"/>
                  </a:lnTo>
                  <a:lnTo>
                    <a:pt x="937776" y="56952"/>
                  </a:lnTo>
                  <a:lnTo>
                    <a:pt x="895755" y="40021"/>
                  </a:lnTo>
                  <a:lnTo>
                    <a:pt x="852378" y="25914"/>
                  </a:lnTo>
                  <a:lnTo>
                    <a:pt x="807757" y="14746"/>
                  </a:lnTo>
                  <a:lnTo>
                    <a:pt x="762006" y="6629"/>
                  </a:lnTo>
                  <a:lnTo>
                    <a:pt x="715236" y="1676"/>
                  </a:lnTo>
                  <a:lnTo>
                    <a:pt x="667562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" name="object 19"/>
            <p:cNvSpPr/>
            <p:nvPr/>
          </p:nvSpPr>
          <p:spPr>
            <a:xfrm>
              <a:off x="6749644" y="4814595"/>
              <a:ext cx="574675" cy="494030"/>
            </a:xfrm>
            <a:custGeom>
              <a:avLst/>
              <a:gdLst/>
              <a:ahLst/>
              <a:cxnLst/>
              <a:rect l="l" t="t" r="r" b="b"/>
              <a:pathLst>
                <a:path w="574675" h="494029">
                  <a:moveTo>
                    <a:pt x="424281" y="131660"/>
                  </a:moveTo>
                  <a:lnTo>
                    <a:pt x="287096" y="0"/>
                  </a:lnTo>
                  <a:lnTo>
                    <a:pt x="146748" y="134061"/>
                  </a:lnTo>
                  <a:lnTo>
                    <a:pt x="169075" y="156400"/>
                  </a:lnTo>
                  <a:lnTo>
                    <a:pt x="287096" y="38290"/>
                  </a:lnTo>
                  <a:lnTo>
                    <a:pt x="401955" y="154012"/>
                  </a:lnTo>
                  <a:lnTo>
                    <a:pt x="424281" y="131660"/>
                  </a:lnTo>
                  <a:close/>
                </a:path>
                <a:path w="574675" h="494029">
                  <a:moveTo>
                    <a:pt x="574217" y="222631"/>
                  </a:moveTo>
                  <a:lnTo>
                    <a:pt x="542315" y="222631"/>
                  </a:lnTo>
                  <a:lnTo>
                    <a:pt x="542315" y="262521"/>
                  </a:lnTo>
                  <a:lnTo>
                    <a:pt x="542315" y="326364"/>
                  </a:lnTo>
                  <a:lnTo>
                    <a:pt x="542315" y="358279"/>
                  </a:lnTo>
                  <a:lnTo>
                    <a:pt x="542315" y="422122"/>
                  </a:lnTo>
                  <a:lnTo>
                    <a:pt x="478510" y="422122"/>
                  </a:lnTo>
                  <a:lnTo>
                    <a:pt x="478510" y="358279"/>
                  </a:lnTo>
                  <a:lnTo>
                    <a:pt x="542315" y="358279"/>
                  </a:lnTo>
                  <a:lnTo>
                    <a:pt x="542315" y="326364"/>
                  </a:lnTo>
                  <a:lnTo>
                    <a:pt x="478510" y="326364"/>
                  </a:lnTo>
                  <a:lnTo>
                    <a:pt x="478510" y="262521"/>
                  </a:lnTo>
                  <a:lnTo>
                    <a:pt x="542315" y="262521"/>
                  </a:lnTo>
                  <a:lnTo>
                    <a:pt x="542315" y="222631"/>
                  </a:lnTo>
                  <a:lnTo>
                    <a:pt x="446608" y="222631"/>
                  </a:lnTo>
                  <a:lnTo>
                    <a:pt x="446608" y="262521"/>
                  </a:lnTo>
                  <a:lnTo>
                    <a:pt x="446608" y="326364"/>
                  </a:lnTo>
                  <a:lnTo>
                    <a:pt x="446608" y="358279"/>
                  </a:lnTo>
                  <a:lnTo>
                    <a:pt x="446608" y="422122"/>
                  </a:lnTo>
                  <a:lnTo>
                    <a:pt x="382803" y="422122"/>
                  </a:lnTo>
                  <a:lnTo>
                    <a:pt x="382803" y="358279"/>
                  </a:lnTo>
                  <a:lnTo>
                    <a:pt x="446608" y="358279"/>
                  </a:lnTo>
                  <a:lnTo>
                    <a:pt x="446608" y="326364"/>
                  </a:lnTo>
                  <a:lnTo>
                    <a:pt x="382803" y="326364"/>
                  </a:lnTo>
                  <a:lnTo>
                    <a:pt x="382803" y="294449"/>
                  </a:lnTo>
                  <a:lnTo>
                    <a:pt x="382803" y="262521"/>
                  </a:lnTo>
                  <a:lnTo>
                    <a:pt x="446608" y="262521"/>
                  </a:lnTo>
                  <a:lnTo>
                    <a:pt x="446608" y="222631"/>
                  </a:lnTo>
                  <a:lnTo>
                    <a:pt x="382803" y="222631"/>
                  </a:lnTo>
                  <a:lnTo>
                    <a:pt x="382803" y="174752"/>
                  </a:lnTo>
                  <a:lnTo>
                    <a:pt x="342938" y="134861"/>
                  </a:lnTo>
                  <a:lnTo>
                    <a:pt x="342938" y="294449"/>
                  </a:lnTo>
                  <a:lnTo>
                    <a:pt x="342938" y="326364"/>
                  </a:lnTo>
                  <a:lnTo>
                    <a:pt x="231279" y="326364"/>
                  </a:lnTo>
                  <a:lnTo>
                    <a:pt x="231279" y="294449"/>
                  </a:lnTo>
                  <a:lnTo>
                    <a:pt x="342938" y="294449"/>
                  </a:lnTo>
                  <a:lnTo>
                    <a:pt x="342938" y="134861"/>
                  </a:lnTo>
                  <a:lnTo>
                    <a:pt x="311035" y="102946"/>
                  </a:lnTo>
                  <a:lnTo>
                    <a:pt x="311035" y="198691"/>
                  </a:lnTo>
                  <a:lnTo>
                    <a:pt x="309194" y="208153"/>
                  </a:lnTo>
                  <a:lnTo>
                    <a:pt x="304152" y="215747"/>
                  </a:lnTo>
                  <a:lnTo>
                    <a:pt x="296570" y="220802"/>
                  </a:lnTo>
                  <a:lnTo>
                    <a:pt x="287108" y="222631"/>
                  </a:lnTo>
                  <a:lnTo>
                    <a:pt x="277647" y="220802"/>
                  </a:lnTo>
                  <a:lnTo>
                    <a:pt x="270065" y="215747"/>
                  </a:lnTo>
                  <a:lnTo>
                    <a:pt x="265010" y="208153"/>
                  </a:lnTo>
                  <a:lnTo>
                    <a:pt x="263182" y="198691"/>
                  </a:lnTo>
                  <a:lnTo>
                    <a:pt x="265010" y="189230"/>
                  </a:lnTo>
                  <a:lnTo>
                    <a:pt x="270065" y="181635"/>
                  </a:lnTo>
                  <a:lnTo>
                    <a:pt x="277647" y="176580"/>
                  </a:lnTo>
                  <a:lnTo>
                    <a:pt x="287108" y="174752"/>
                  </a:lnTo>
                  <a:lnTo>
                    <a:pt x="296570" y="176580"/>
                  </a:lnTo>
                  <a:lnTo>
                    <a:pt x="304152" y="181635"/>
                  </a:lnTo>
                  <a:lnTo>
                    <a:pt x="309194" y="189230"/>
                  </a:lnTo>
                  <a:lnTo>
                    <a:pt x="311035" y="198691"/>
                  </a:lnTo>
                  <a:lnTo>
                    <a:pt x="311035" y="102946"/>
                  </a:lnTo>
                  <a:lnTo>
                    <a:pt x="287108" y="78994"/>
                  </a:lnTo>
                  <a:lnTo>
                    <a:pt x="191401" y="174752"/>
                  </a:lnTo>
                  <a:lnTo>
                    <a:pt x="191401" y="222631"/>
                  </a:lnTo>
                  <a:lnTo>
                    <a:pt x="191401" y="262521"/>
                  </a:lnTo>
                  <a:lnTo>
                    <a:pt x="191401" y="326364"/>
                  </a:lnTo>
                  <a:lnTo>
                    <a:pt x="191401" y="358279"/>
                  </a:lnTo>
                  <a:lnTo>
                    <a:pt x="191401" y="422122"/>
                  </a:lnTo>
                  <a:lnTo>
                    <a:pt x="127609" y="422122"/>
                  </a:lnTo>
                  <a:lnTo>
                    <a:pt x="127609" y="358279"/>
                  </a:lnTo>
                  <a:lnTo>
                    <a:pt x="191401" y="358279"/>
                  </a:lnTo>
                  <a:lnTo>
                    <a:pt x="191401" y="326364"/>
                  </a:lnTo>
                  <a:lnTo>
                    <a:pt x="127609" y="326364"/>
                  </a:lnTo>
                  <a:lnTo>
                    <a:pt x="127609" y="262521"/>
                  </a:lnTo>
                  <a:lnTo>
                    <a:pt x="191401" y="262521"/>
                  </a:lnTo>
                  <a:lnTo>
                    <a:pt x="191401" y="222631"/>
                  </a:lnTo>
                  <a:lnTo>
                    <a:pt x="95707" y="222631"/>
                  </a:lnTo>
                  <a:lnTo>
                    <a:pt x="95707" y="262521"/>
                  </a:lnTo>
                  <a:lnTo>
                    <a:pt x="95707" y="326364"/>
                  </a:lnTo>
                  <a:lnTo>
                    <a:pt x="95707" y="358279"/>
                  </a:lnTo>
                  <a:lnTo>
                    <a:pt x="95707" y="422122"/>
                  </a:lnTo>
                  <a:lnTo>
                    <a:pt x="31902" y="422122"/>
                  </a:lnTo>
                  <a:lnTo>
                    <a:pt x="31902" y="358279"/>
                  </a:lnTo>
                  <a:lnTo>
                    <a:pt x="95707" y="358279"/>
                  </a:lnTo>
                  <a:lnTo>
                    <a:pt x="95707" y="326364"/>
                  </a:lnTo>
                  <a:lnTo>
                    <a:pt x="31902" y="326364"/>
                  </a:lnTo>
                  <a:lnTo>
                    <a:pt x="31902" y="262521"/>
                  </a:lnTo>
                  <a:lnTo>
                    <a:pt x="95707" y="262521"/>
                  </a:lnTo>
                  <a:lnTo>
                    <a:pt x="95707" y="222631"/>
                  </a:lnTo>
                  <a:lnTo>
                    <a:pt x="0" y="222631"/>
                  </a:lnTo>
                  <a:lnTo>
                    <a:pt x="0" y="493941"/>
                  </a:lnTo>
                  <a:lnTo>
                    <a:pt x="231279" y="493941"/>
                  </a:lnTo>
                  <a:lnTo>
                    <a:pt x="231279" y="422122"/>
                  </a:lnTo>
                  <a:lnTo>
                    <a:pt x="231279" y="406158"/>
                  </a:lnTo>
                  <a:lnTo>
                    <a:pt x="234391" y="389255"/>
                  </a:lnTo>
                  <a:lnTo>
                    <a:pt x="244246" y="373837"/>
                  </a:lnTo>
                  <a:lnTo>
                    <a:pt x="261556" y="362623"/>
                  </a:lnTo>
                  <a:lnTo>
                    <a:pt x="287108" y="358279"/>
                  </a:lnTo>
                  <a:lnTo>
                    <a:pt x="312648" y="362623"/>
                  </a:lnTo>
                  <a:lnTo>
                    <a:pt x="329971" y="373837"/>
                  </a:lnTo>
                  <a:lnTo>
                    <a:pt x="339813" y="389255"/>
                  </a:lnTo>
                  <a:lnTo>
                    <a:pt x="342938" y="406158"/>
                  </a:lnTo>
                  <a:lnTo>
                    <a:pt x="342938" y="493941"/>
                  </a:lnTo>
                  <a:lnTo>
                    <a:pt x="574217" y="493941"/>
                  </a:lnTo>
                  <a:lnTo>
                    <a:pt x="574217" y="422122"/>
                  </a:lnTo>
                  <a:lnTo>
                    <a:pt x="574217" y="358279"/>
                  </a:lnTo>
                  <a:lnTo>
                    <a:pt x="574217" y="326364"/>
                  </a:lnTo>
                  <a:lnTo>
                    <a:pt x="574217" y="262521"/>
                  </a:lnTo>
                  <a:lnTo>
                    <a:pt x="574217" y="222631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7974112" y="4490195"/>
            <a:ext cx="3161665" cy="88201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>
              <a:lnSpc>
                <a:spcPct val="91600"/>
              </a:lnSpc>
              <a:spcBef>
                <a:spcPts val="250"/>
              </a:spcBef>
            </a:pPr>
            <a:r>
              <a:rPr sz="1500" dirty="0">
                <a:latin typeface="Calibri"/>
                <a:cs typeface="Calibri"/>
              </a:rPr>
              <a:t>Download</a:t>
            </a:r>
            <a:r>
              <a:rPr sz="1500" spc="-60" dirty="0">
                <a:latin typeface="Calibri"/>
                <a:cs typeface="Calibri"/>
              </a:rPr>
              <a:t> </a:t>
            </a:r>
            <a:r>
              <a:rPr sz="15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5"/>
              </a:rPr>
              <a:t>Serving</a:t>
            </a:r>
            <a:r>
              <a:rPr sz="1500" u="sng" spc="-5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sz="15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5"/>
              </a:rPr>
              <a:t>Preschool</a:t>
            </a:r>
            <a:r>
              <a:rPr sz="1500" u="sng" spc="-6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sz="15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5"/>
              </a:rPr>
              <a:t>Children</a:t>
            </a:r>
            <a:r>
              <a:rPr sz="1500" u="none" spc="-10" dirty="0">
                <a:solidFill>
                  <a:srgbClr val="0562C1"/>
                </a:solidFill>
                <a:latin typeface="Calibri"/>
                <a:cs typeface="Calibri"/>
                <a:hlinkClick r:id="rId5"/>
              </a:rPr>
              <a:t> </a:t>
            </a:r>
            <a:r>
              <a:rPr sz="15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5"/>
              </a:rPr>
              <a:t>Through</a:t>
            </a:r>
            <a:r>
              <a:rPr sz="1500" u="sng" spc="-4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sz="15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5"/>
              </a:rPr>
              <a:t>Title</a:t>
            </a:r>
            <a:r>
              <a:rPr sz="1500" u="sng" spc="-2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sz="15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5"/>
              </a:rPr>
              <a:t>I,</a:t>
            </a:r>
            <a:r>
              <a:rPr sz="1500" u="sng" spc="-2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sz="15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5"/>
              </a:rPr>
              <a:t>Part</a:t>
            </a:r>
            <a:r>
              <a:rPr sz="1500" u="sng" spc="-2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sz="15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5"/>
              </a:rPr>
              <a:t>A</a:t>
            </a:r>
            <a:r>
              <a:rPr sz="1500" u="sng" spc="-2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sz="15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5"/>
              </a:rPr>
              <a:t>of</a:t>
            </a:r>
            <a:r>
              <a:rPr sz="1500" u="sng" spc="-2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sz="15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5"/>
              </a:rPr>
              <a:t>the</a:t>
            </a:r>
            <a:r>
              <a:rPr sz="1500" u="sng" spc="-2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sz="15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5"/>
              </a:rPr>
              <a:t>Elementary</a:t>
            </a:r>
            <a:r>
              <a:rPr sz="1500" u="none" spc="-10" dirty="0">
                <a:solidFill>
                  <a:srgbClr val="0562C1"/>
                </a:solidFill>
                <a:latin typeface="Calibri"/>
                <a:cs typeface="Calibri"/>
                <a:hlinkClick r:id="rId5"/>
              </a:rPr>
              <a:t> </a:t>
            </a:r>
            <a:r>
              <a:rPr sz="15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5"/>
              </a:rPr>
              <a:t>and</a:t>
            </a:r>
            <a:r>
              <a:rPr sz="1500" u="sng" spc="-3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sz="15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5"/>
              </a:rPr>
              <a:t>Secondary</a:t>
            </a:r>
            <a:r>
              <a:rPr sz="1500" u="sng" spc="-3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sz="15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5"/>
              </a:rPr>
              <a:t>Education</a:t>
            </a:r>
            <a:r>
              <a:rPr sz="1500" u="sng" spc="-3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sz="15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5"/>
              </a:rPr>
              <a:t>Act</a:t>
            </a:r>
            <a:r>
              <a:rPr sz="1500" u="sng" spc="-2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sz="15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5"/>
              </a:rPr>
              <a:t>of</a:t>
            </a:r>
            <a:r>
              <a:rPr sz="1500" u="sng" spc="-2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sz="15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5"/>
              </a:rPr>
              <a:t>1965,</a:t>
            </a:r>
            <a:r>
              <a:rPr sz="1500" u="sng" spc="-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sz="1500" u="sng" spc="-2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5"/>
              </a:rPr>
              <a:t>as</a:t>
            </a:r>
            <a:r>
              <a:rPr sz="1500" u="none" spc="-25" dirty="0">
                <a:solidFill>
                  <a:srgbClr val="0562C1"/>
                </a:solidFill>
                <a:latin typeface="Calibri"/>
                <a:cs typeface="Calibri"/>
                <a:hlinkClick r:id="rId5"/>
              </a:rPr>
              <a:t> </a:t>
            </a:r>
            <a:r>
              <a:rPr sz="15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5"/>
              </a:rPr>
              <a:t>Amended</a:t>
            </a:r>
            <a:r>
              <a:rPr sz="1500" u="none" dirty="0">
                <a:latin typeface="Calibri"/>
                <a:cs typeface="Calibri"/>
                <a:hlinkClick r:id="rId5"/>
              </a:rPr>
              <a:t>.</a:t>
            </a:r>
            <a:r>
              <a:rPr sz="1500" u="none" spc="-50" dirty="0">
                <a:latin typeface="Calibri"/>
                <a:cs typeface="Calibri"/>
                <a:hlinkClick r:id="rId5"/>
              </a:rPr>
              <a:t> </a:t>
            </a:r>
            <a:r>
              <a:rPr sz="1500" u="none" dirty="0">
                <a:latin typeface="Calibri"/>
                <a:cs typeface="Calibri"/>
              </a:rPr>
              <a:t>(February</a:t>
            </a:r>
            <a:r>
              <a:rPr sz="1500" u="none" spc="-50" dirty="0">
                <a:latin typeface="Calibri"/>
                <a:cs typeface="Calibri"/>
              </a:rPr>
              <a:t> </a:t>
            </a:r>
            <a:r>
              <a:rPr sz="1500" u="none" dirty="0">
                <a:latin typeface="Calibri"/>
                <a:cs typeface="Calibri"/>
              </a:rPr>
              <a:t>26,</a:t>
            </a:r>
            <a:r>
              <a:rPr sz="1500" u="none" spc="-30" dirty="0">
                <a:latin typeface="Calibri"/>
                <a:cs typeface="Calibri"/>
              </a:rPr>
              <a:t> </a:t>
            </a:r>
            <a:r>
              <a:rPr sz="1500" u="none" spc="-10" dirty="0">
                <a:latin typeface="Calibri"/>
                <a:cs typeface="Calibri"/>
              </a:rPr>
              <a:t>2024)</a:t>
            </a:r>
            <a:endParaRPr sz="15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518382"/>
            <a:ext cx="503364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dirty="0"/>
              <a:t>Title</a:t>
            </a:r>
            <a:r>
              <a:rPr sz="5400" spc="-65" dirty="0"/>
              <a:t> </a:t>
            </a:r>
            <a:r>
              <a:rPr sz="5400" dirty="0"/>
              <a:t>I-A</a:t>
            </a:r>
            <a:r>
              <a:rPr sz="5400" spc="-60" dirty="0"/>
              <a:t> </a:t>
            </a:r>
            <a:r>
              <a:rPr sz="5400" dirty="0"/>
              <a:t>Set</a:t>
            </a:r>
            <a:r>
              <a:rPr lang="en-US" sz="5400" spc="-60" dirty="0"/>
              <a:t>-a</a:t>
            </a:r>
            <a:r>
              <a:rPr sz="5400" spc="-10" dirty="0"/>
              <a:t>side</a:t>
            </a:r>
            <a:endParaRPr sz="5400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8182" y="1635312"/>
            <a:ext cx="10896066" cy="9960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47776" y="2006988"/>
            <a:ext cx="10297795" cy="3848735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 marR="425450">
              <a:lnSpc>
                <a:spcPts val="2110"/>
              </a:lnSpc>
              <a:spcBef>
                <a:spcPts val="605"/>
              </a:spcBef>
            </a:pPr>
            <a:r>
              <a:rPr sz="2200" dirty="0">
                <a:latin typeface="Calibri"/>
                <a:cs typeface="Calibri"/>
              </a:rPr>
              <a:t>The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Elementary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and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Secondary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Education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Act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(ESEA),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as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amended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by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Every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Student </a:t>
            </a:r>
            <a:r>
              <a:rPr sz="2200" dirty="0">
                <a:latin typeface="Calibri"/>
                <a:cs typeface="Calibri"/>
              </a:rPr>
              <a:t>Succeeds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Act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(ESSA)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spc="-50" dirty="0">
                <a:latin typeface="Calibri"/>
                <a:cs typeface="Calibri"/>
              </a:rPr>
              <a:t>–</a:t>
            </a:r>
            <a:endParaRPr sz="2200" dirty="0">
              <a:latin typeface="Calibri"/>
              <a:cs typeface="Calibri"/>
            </a:endParaRPr>
          </a:p>
          <a:p>
            <a:pPr marL="240665" marR="5080" indent="-228600">
              <a:lnSpc>
                <a:spcPct val="80000"/>
              </a:lnSpc>
              <a:spcBef>
                <a:spcPts val="800"/>
              </a:spcBef>
              <a:buFont typeface="Arial"/>
              <a:buChar char="•"/>
              <a:tabLst>
                <a:tab pos="240665" algn="l"/>
              </a:tabLst>
            </a:pPr>
            <a:r>
              <a:rPr sz="2000" spc="-10" dirty="0">
                <a:latin typeface="Calibri"/>
                <a:cs typeface="Calibri"/>
              </a:rPr>
              <a:t>Requires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Local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Education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Agency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(LEA)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reserve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Title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funds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necessary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i="1" spc="-10" dirty="0">
                <a:latin typeface="Calibri"/>
                <a:cs typeface="Calibri"/>
              </a:rPr>
              <a:t>provide</a:t>
            </a:r>
            <a:r>
              <a:rPr sz="2000" i="1" spc="50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educationally</a:t>
            </a:r>
            <a:r>
              <a:rPr sz="2000" i="1" spc="-6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related</a:t>
            </a:r>
            <a:r>
              <a:rPr sz="2000" i="1" spc="-6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support</a:t>
            </a:r>
            <a:r>
              <a:rPr sz="2000" i="1" spc="-7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services</a:t>
            </a:r>
            <a:r>
              <a:rPr sz="2000" i="1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homeless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children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youths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regardless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whether</a:t>
            </a:r>
            <a:r>
              <a:rPr sz="2000" spc="5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they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attend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Title I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school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and</a:t>
            </a:r>
            <a:r>
              <a:rPr sz="2000" i="1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provide</a:t>
            </a:r>
            <a:r>
              <a:rPr sz="2000" i="1" spc="-4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for</a:t>
            </a:r>
            <a:r>
              <a:rPr sz="2000" i="1" spc="-4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their</a:t>
            </a:r>
            <a:r>
              <a:rPr sz="2000" i="1" spc="-3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unique</a:t>
            </a:r>
            <a:r>
              <a:rPr sz="2000" i="1" spc="-5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needs</a:t>
            </a:r>
            <a:r>
              <a:rPr sz="2000" dirty="0">
                <a:latin typeface="Calibri"/>
                <a:cs typeface="Calibri"/>
              </a:rPr>
              <a:t>.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Local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educational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agencies </a:t>
            </a:r>
            <a:r>
              <a:rPr sz="2000" dirty="0">
                <a:latin typeface="Calibri"/>
                <a:cs typeface="Calibri"/>
              </a:rPr>
              <a:t>(LEAs),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whether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they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have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identified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many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or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few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homeless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students,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often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struggle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determine </a:t>
            </a:r>
            <a:r>
              <a:rPr sz="2000" dirty="0">
                <a:latin typeface="Calibri"/>
                <a:cs typeface="Calibri"/>
              </a:rPr>
              <a:t>an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appropriate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Title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I,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Part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homeless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set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aside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amount.</a:t>
            </a:r>
            <a:endParaRPr sz="2000" dirty="0">
              <a:latin typeface="Calibri"/>
              <a:cs typeface="Calibri"/>
            </a:endParaRPr>
          </a:p>
          <a:p>
            <a:pPr marL="240665" marR="299085" indent="-228600">
              <a:lnSpc>
                <a:spcPct val="80000"/>
              </a:lnSpc>
              <a:spcBef>
                <a:spcPts val="765"/>
              </a:spcBef>
              <a:buFont typeface="Arial"/>
              <a:buChar char="•"/>
              <a:tabLst>
                <a:tab pos="240665" algn="l"/>
              </a:tabLst>
            </a:pPr>
            <a:r>
              <a:rPr sz="2000" dirty="0">
                <a:latin typeface="Calibri"/>
                <a:cs typeface="Calibri"/>
              </a:rPr>
              <a:t>The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lang="en-US" sz="20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3"/>
              </a:rPr>
              <a:t>Education for Homeless Children and Youths Program Non-Regulatory Guidance </a:t>
            </a:r>
            <a:r>
              <a:rPr sz="2000" u="none" dirty="0">
                <a:latin typeface="Calibri"/>
                <a:cs typeface="Calibri"/>
              </a:rPr>
              <a:t>suggests</a:t>
            </a:r>
            <a:r>
              <a:rPr sz="2000" u="none" spc="-60" dirty="0">
                <a:latin typeface="Calibri"/>
                <a:cs typeface="Calibri"/>
              </a:rPr>
              <a:t> </a:t>
            </a:r>
            <a:r>
              <a:rPr sz="2000" u="none" dirty="0">
                <a:latin typeface="Calibri"/>
                <a:cs typeface="Calibri"/>
              </a:rPr>
              <a:t>the</a:t>
            </a:r>
            <a:r>
              <a:rPr sz="2000" u="none" spc="-45" dirty="0">
                <a:latin typeface="Calibri"/>
                <a:cs typeface="Calibri"/>
              </a:rPr>
              <a:t> </a:t>
            </a:r>
            <a:r>
              <a:rPr sz="2000" u="none" spc="-10" dirty="0">
                <a:latin typeface="Calibri"/>
                <a:cs typeface="Calibri"/>
              </a:rPr>
              <a:t>following</a:t>
            </a:r>
            <a:r>
              <a:rPr sz="2000" u="none" spc="-65" dirty="0">
                <a:latin typeface="Calibri"/>
                <a:cs typeface="Calibri"/>
              </a:rPr>
              <a:t> </a:t>
            </a:r>
            <a:r>
              <a:rPr sz="2000" u="none" dirty="0">
                <a:latin typeface="Calibri"/>
                <a:cs typeface="Calibri"/>
              </a:rPr>
              <a:t>for</a:t>
            </a:r>
            <a:r>
              <a:rPr sz="2000" u="none" spc="-55" dirty="0">
                <a:latin typeface="Calibri"/>
                <a:cs typeface="Calibri"/>
              </a:rPr>
              <a:t> </a:t>
            </a:r>
            <a:r>
              <a:rPr sz="2000" u="none" dirty="0">
                <a:latin typeface="Calibri"/>
                <a:cs typeface="Calibri"/>
              </a:rPr>
              <a:t>determining</a:t>
            </a:r>
            <a:r>
              <a:rPr sz="2000" u="none" spc="-45" dirty="0">
                <a:latin typeface="Calibri"/>
                <a:cs typeface="Calibri"/>
              </a:rPr>
              <a:t> </a:t>
            </a:r>
            <a:r>
              <a:rPr sz="2000" u="none" dirty="0">
                <a:latin typeface="Calibri"/>
                <a:cs typeface="Calibri"/>
              </a:rPr>
              <a:t>the</a:t>
            </a:r>
            <a:r>
              <a:rPr sz="2000" u="none" spc="-45" dirty="0">
                <a:latin typeface="Calibri"/>
                <a:cs typeface="Calibri"/>
              </a:rPr>
              <a:t> </a:t>
            </a:r>
            <a:r>
              <a:rPr sz="2000" u="none" dirty="0">
                <a:latin typeface="Calibri"/>
                <a:cs typeface="Calibri"/>
              </a:rPr>
              <a:t>amount</a:t>
            </a:r>
            <a:r>
              <a:rPr sz="2000" u="none" spc="-50" dirty="0">
                <a:latin typeface="Calibri"/>
                <a:cs typeface="Calibri"/>
              </a:rPr>
              <a:t> </a:t>
            </a:r>
            <a:r>
              <a:rPr sz="2000" u="none" dirty="0">
                <a:latin typeface="Calibri"/>
                <a:cs typeface="Calibri"/>
              </a:rPr>
              <a:t>of</a:t>
            </a:r>
            <a:r>
              <a:rPr sz="2000" u="none" spc="-55" dirty="0">
                <a:latin typeface="Calibri"/>
                <a:cs typeface="Calibri"/>
              </a:rPr>
              <a:t> </a:t>
            </a:r>
            <a:r>
              <a:rPr sz="2000" u="none" dirty="0">
                <a:latin typeface="Calibri"/>
                <a:cs typeface="Calibri"/>
              </a:rPr>
              <a:t>funds</a:t>
            </a:r>
            <a:r>
              <a:rPr sz="2000" u="none" spc="-60" dirty="0">
                <a:latin typeface="Calibri"/>
                <a:cs typeface="Calibri"/>
              </a:rPr>
              <a:t> </a:t>
            </a:r>
            <a:r>
              <a:rPr sz="2000" u="none" dirty="0">
                <a:latin typeface="Calibri"/>
                <a:cs typeface="Calibri"/>
              </a:rPr>
              <a:t>to</a:t>
            </a:r>
            <a:r>
              <a:rPr sz="2000" u="none" spc="-55" dirty="0">
                <a:latin typeface="Calibri"/>
                <a:cs typeface="Calibri"/>
              </a:rPr>
              <a:t> </a:t>
            </a:r>
            <a:r>
              <a:rPr sz="2000" u="none" dirty="0">
                <a:latin typeface="Calibri"/>
                <a:cs typeface="Calibri"/>
              </a:rPr>
              <a:t>reserve</a:t>
            </a:r>
            <a:r>
              <a:rPr sz="2000" u="none" spc="-20" dirty="0">
                <a:latin typeface="Calibri"/>
                <a:cs typeface="Calibri"/>
              </a:rPr>
              <a:t> </a:t>
            </a:r>
            <a:r>
              <a:rPr sz="2000" u="none" dirty="0">
                <a:latin typeface="Calibri"/>
                <a:cs typeface="Calibri"/>
              </a:rPr>
              <a:t>for</a:t>
            </a:r>
            <a:r>
              <a:rPr sz="2000" u="none" spc="-60" dirty="0">
                <a:latin typeface="Calibri"/>
                <a:cs typeface="Calibri"/>
              </a:rPr>
              <a:t> </a:t>
            </a:r>
            <a:r>
              <a:rPr sz="2000" u="none" spc="-10" dirty="0">
                <a:latin typeface="Calibri"/>
                <a:cs typeface="Calibri"/>
              </a:rPr>
              <a:t>comparable</a:t>
            </a:r>
            <a:r>
              <a:rPr sz="2000" u="none" spc="-55" dirty="0">
                <a:latin typeface="Calibri"/>
                <a:cs typeface="Calibri"/>
              </a:rPr>
              <a:t> </a:t>
            </a:r>
            <a:r>
              <a:rPr sz="2000" u="none" spc="-10" dirty="0">
                <a:latin typeface="Calibri"/>
                <a:cs typeface="Calibri"/>
              </a:rPr>
              <a:t>services </a:t>
            </a:r>
            <a:r>
              <a:rPr sz="2000" u="none" dirty="0">
                <a:latin typeface="Calibri"/>
                <a:cs typeface="Calibri"/>
              </a:rPr>
              <a:t>under</a:t>
            </a:r>
            <a:r>
              <a:rPr sz="2000" u="none" spc="-55" dirty="0">
                <a:latin typeface="Calibri"/>
                <a:cs typeface="Calibri"/>
              </a:rPr>
              <a:t> </a:t>
            </a:r>
            <a:r>
              <a:rPr sz="2000" u="none" dirty="0">
                <a:latin typeface="Calibri"/>
                <a:cs typeface="Calibri"/>
              </a:rPr>
              <a:t>Title</a:t>
            </a:r>
            <a:r>
              <a:rPr sz="2000" u="none" spc="-30" dirty="0">
                <a:latin typeface="Calibri"/>
                <a:cs typeface="Calibri"/>
              </a:rPr>
              <a:t> </a:t>
            </a:r>
            <a:r>
              <a:rPr sz="2000" u="none" dirty="0">
                <a:latin typeface="Calibri"/>
                <a:cs typeface="Calibri"/>
              </a:rPr>
              <a:t>I,</a:t>
            </a:r>
            <a:r>
              <a:rPr sz="2000" u="none" spc="-40" dirty="0">
                <a:latin typeface="Calibri"/>
                <a:cs typeface="Calibri"/>
              </a:rPr>
              <a:t> </a:t>
            </a:r>
            <a:r>
              <a:rPr sz="2000" u="none" dirty="0">
                <a:latin typeface="Calibri"/>
                <a:cs typeface="Calibri"/>
              </a:rPr>
              <a:t>Part</a:t>
            </a:r>
            <a:r>
              <a:rPr sz="2000" u="none" spc="-25" dirty="0">
                <a:latin typeface="Calibri"/>
                <a:cs typeface="Calibri"/>
              </a:rPr>
              <a:t> A:</a:t>
            </a:r>
            <a:endParaRPr sz="2000" dirty="0">
              <a:latin typeface="Calibri"/>
              <a:cs typeface="Calibri"/>
            </a:endParaRPr>
          </a:p>
          <a:p>
            <a:pPr marL="697865" marR="61594" lvl="1" indent="-228600">
              <a:lnSpc>
                <a:spcPct val="80000"/>
              </a:lnSpc>
              <a:spcBef>
                <a:spcPts val="770"/>
              </a:spcBef>
              <a:buFont typeface="Courier New"/>
              <a:buChar char="o"/>
              <a:tabLst>
                <a:tab pos="697865" algn="l"/>
              </a:tabLst>
            </a:pPr>
            <a:r>
              <a:rPr sz="2000" dirty="0">
                <a:latin typeface="Calibri"/>
                <a:cs typeface="Calibri"/>
              </a:rPr>
              <a:t>Funds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reserved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for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comparable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services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under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section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1113(c)(3)(A)(i)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ESEA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may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be </a:t>
            </a:r>
            <a:r>
              <a:rPr sz="2000" dirty="0">
                <a:latin typeface="Calibri"/>
                <a:cs typeface="Calibri"/>
              </a:rPr>
              <a:t>determined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based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on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needs</a:t>
            </a:r>
            <a:r>
              <a:rPr sz="2000" i="1" spc="-7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assessment</a:t>
            </a:r>
            <a:r>
              <a:rPr sz="2000" i="1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homeless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children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youths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LEA,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taking </a:t>
            </a:r>
            <a:r>
              <a:rPr sz="2000" dirty="0">
                <a:latin typeface="Calibri"/>
                <a:cs typeface="Calibri"/>
              </a:rPr>
              <a:t>into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consideration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number</a:t>
            </a:r>
            <a:r>
              <a:rPr sz="2000" i="1" spc="-5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of</a:t>
            </a:r>
            <a:r>
              <a:rPr sz="2000" i="1" spc="-4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homeless</a:t>
            </a:r>
            <a:r>
              <a:rPr sz="2000" i="1" spc="-7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children</a:t>
            </a:r>
            <a:r>
              <a:rPr sz="2000" i="1" spc="-3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and</a:t>
            </a:r>
            <a:r>
              <a:rPr sz="2000" i="1" spc="-5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youths</a:t>
            </a:r>
            <a:r>
              <a:rPr sz="2000" i="1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identified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by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LEA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and </a:t>
            </a:r>
            <a:r>
              <a:rPr sz="2000" dirty="0">
                <a:latin typeface="Calibri"/>
                <a:cs typeface="Calibri"/>
              </a:rPr>
              <a:t>their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unique</a:t>
            </a:r>
            <a:r>
              <a:rPr sz="2000" i="1" spc="-4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needs</a:t>
            </a:r>
            <a:r>
              <a:rPr sz="2000" dirty="0">
                <a:latin typeface="Calibri"/>
                <a:cs typeface="Calibri"/>
              </a:rPr>
              <a:t>.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(ED,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2017,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p.</a:t>
            </a:r>
            <a:r>
              <a:rPr sz="2000" spc="-25" dirty="0">
                <a:latin typeface="Calibri"/>
                <a:cs typeface="Calibri"/>
              </a:rPr>
              <a:t> 41)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9988" y="260095"/>
            <a:ext cx="8785860" cy="953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650"/>
              </a:lnSpc>
              <a:spcBef>
                <a:spcPts val="100"/>
              </a:spcBef>
            </a:pPr>
            <a:r>
              <a:rPr sz="3200" dirty="0"/>
              <a:t>Title</a:t>
            </a:r>
            <a:r>
              <a:rPr sz="3200" spc="-35" dirty="0"/>
              <a:t> </a:t>
            </a:r>
            <a:r>
              <a:rPr sz="3200" spc="-10" dirty="0"/>
              <a:t>I-</a:t>
            </a:r>
            <a:r>
              <a:rPr sz="3200" dirty="0"/>
              <a:t>A</a:t>
            </a:r>
            <a:r>
              <a:rPr sz="3200" spc="-35" dirty="0"/>
              <a:t> </a:t>
            </a:r>
            <a:r>
              <a:rPr sz="3200" dirty="0"/>
              <a:t>Set</a:t>
            </a:r>
            <a:r>
              <a:rPr lang="en-US" sz="3200" spc="-10" dirty="0"/>
              <a:t>-</a:t>
            </a:r>
            <a:r>
              <a:rPr lang="en-US" sz="3200" spc="-20" dirty="0"/>
              <a:t>a</a:t>
            </a:r>
            <a:r>
              <a:rPr sz="3200" spc="-20" dirty="0"/>
              <a:t>side</a:t>
            </a:r>
            <a:endParaRPr sz="3200" dirty="0"/>
          </a:p>
          <a:p>
            <a:pPr marL="12700">
              <a:lnSpc>
                <a:spcPts val="3650"/>
              </a:lnSpc>
            </a:pPr>
            <a:r>
              <a:rPr sz="3200" spc="-10" dirty="0"/>
              <a:t>Two</a:t>
            </a:r>
            <a:r>
              <a:rPr sz="3200" spc="-45" dirty="0"/>
              <a:t> </a:t>
            </a:r>
            <a:r>
              <a:rPr sz="3200" dirty="0"/>
              <a:t>principals</a:t>
            </a:r>
            <a:r>
              <a:rPr sz="3200" spc="-50" dirty="0"/>
              <a:t> </a:t>
            </a:r>
            <a:r>
              <a:rPr sz="3200" dirty="0"/>
              <a:t>govern</a:t>
            </a:r>
            <a:r>
              <a:rPr sz="3200" spc="-60" dirty="0"/>
              <a:t> </a:t>
            </a:r>
            <a:r>
              <a:rPr sz="3200" dirty="0"/>
              <a:t>the</a:t>
            </a:r>
            <a:r>
              <a:rPr sz="3200" spc="-75" dirty="0"/>
              <a:t> </a:t>
            </a:r>
            <a:r>
              <a:rPr sz="3200" dirty="0"/>
              <a:t>use</a:t>
            </a:r>
            <a:r>
              <a:rPr sz="3200" spc="-50" dirty="0"/>
              <a:t> </a:t>
            </a:r>
            <a:r>
              <a:rPr sz="3200" dirty="0"/>
              <a:t>of</a:t>
            </a:r>
            <a:r>
              <a:rPr sz="3200" spc="-55" dirty="0"/>
              <a:t> </a:t>
            </a:r>
            <a:r>
              <a:rPr sz="3200" dirty="0"/>
              <a:t>Title</a:t>
            </a:r>
            <a:r>
              <a:rPr sz="3200" spc="-50" dirty="0"/>
              <a:t> </a:t>
            </a:r>
            <a:r>
              <a:rPr sz="3200" dirty="0"/>
              <a:t>I,</a:t>
            </a:r>
            <a:r>
              <a:rPr sz="3200" spc="-45" dirty="0"/>
              <a:t> </a:t>
            </a:r>
            <a:r>
              <a:rPr sz="3200" dirty="0"/>
              <a:t>Part</a:t>
            </a:r>
            <a:r>
              <a:rPr sz="3200" spc="-55" dirty="0"/>
              <a:t> </a:t>
            </a:r>
            <a:r>
              <a:rPr sz="3200" dirty="0"/>
              <a:t>A</a:t>
            </a:r>
            <a:r>
              <a:rPr sz="3200" spc="-45" dirty="0"/>
              <a:t> </a:t>
            </a:r>
            <a:r>
              <a:rPr sz="3200" spc="-10" dirty="0"/>
              <a:t>funds</a:t>
            </a:r>
            <a:endParaRPr sz="3200" dirty="0"/>
          </a:p>
        </p:txBody>
      </p:sp>
      <p:grpSp>
        <p:nvGrpSpPr>
          <p:cNvPr id="3" name="object 3"/>
          <p:cNvGrpSpPr/>
          <p:nvPr/>
        </p:nvGrpSpPr>
        <p:grpSpPr>
          <a:xfrm>
            <a:off x="841247" y="1538173"/>
            <a:ext cx="10476865" cy="114935"/>
            <a:chOff x="841247" y="1538173"/>
            <a:chExt cx="10476865" cy="114935"/>
          </a:xfrm>
        </p:grpSpPr>
        <p:sp>
          <p:nvSpPr>
            <p:cNvPr id="4" name="object 4"/>
            <p:cNvSpPr/>
            <p:nvPr/>
          </p:nvSpPr>
          <p:spPr>
            <a:xfrm>
              <a:off x="865949" y="1634502"/>
              <a:ext cx="10452100" cy="18415"/>
            </a:xfrm>
            <a:custGeom>
              <a:avLst/>
              <a:gdLst/>
              <a:ahLst/>
              <a:cxnLst/>
              <a:rect l="l" t="t" r="r" b="b"/>
              <a:pathLst>
                <a:path w="10452100" h="18414">
                  <a:moveTo>
                    <a:pt x="10451592" y="0"/>
                  </a:moveTo>
                  <a:lnTo>
                    <a:pt x="0" y="0"/>
                  </a:lnTo>
                  <a:lnTo>
                    <a:pt x="0" y="18287"/>
                  </a:lnTo>
                  <a:lnTo>
                    <a:pt x="10451592" y="18287"/>
                  </a:lnTo>
                  <a:lnTo>
                    <a:pt x="10451592" y="0"/>
                  </a:lnTo>
                  <a:close/>
                </a:path>
              </a:pathLst>
            </a:custGeom>
            <a:solidFill>
              <a:srgbClr val="D4D4D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841247" y="1538173"/>
              <a:ext cx="1873885" cy="109855"/>
            </a:xfrm>
            <a:custGeom>
              <a:avLst/>
              <a:gdLst/>
              <a:ahLst/>
              <a:cxnLst/>
              <a:rect l="l" t="t" r="r" b="b"/>
              <a:pathLst>
                <a:path w="1873885" h="109855">
                  <a:moveTo>
                    <a:pt x="1873453" y="0"/>
                  </a:moveTo>
                  <a:lnTo>
                    <a:pt x="0" y="0"/>
                  </a:lnTo>
                  <a:lnTo>
                    <a:pt x="0" y="109816"/>
                  </a:lnTo>
                  <a:lnTo>
                    <a:pt x="1873453" y="109816"/>
                  </a:lnTo>
                  <a:lnTo>
                    <a:pt x="1873453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2440362" y="2273474"/>
            <a:ext cx="3130550" cy="1533525"/>
            <a:chOff x="2440362" y="2273474"/>
            <a:chExt cx="3130550" cy="1533525"/>
          </a:xfrm>
        </p:grpSpPr>
        <p:sp>
          <p:nvSpPr>
            <p:cNvPr id="7" name="object 7"/>
            <p:cNvSpPr/>
            <p:nvPr/>
          </p:nvSpPr>
          <p:spPr>
            <a:xfrm>
              <a:off x="3469665" y="3040189"/>
              <a:ext cx="2101215" cy="0"/>
            </a:xfrm>
            <a:custGeom>
              <a:avLst/>
              <a:gdLst/>
              <a:ahLst/>
              <a:cxnLst/>
              <a:rect l="l" t="t" r="r" b="b"/>
              <a:pathLst>
                <a:path w="2101215">
                  <a:moveTo>
                    <a:pt x="2101062" y="0"/>
                  </a:moveTo>
                  <a:lnTo>
                    <a:pt x="0" y="0"/>
                  </a:lnTo>
                  <a:lnTo>
                    <a:pt x="2101062" y="0"/>
                  </a:lnTo>
                  <a:close/>
                </a:path>
              </a:pathLst>
            </a:custGeom>
            <a:solidFill>
              <a:srgbClr val="F8D6CD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" name="object 8"/>
            <p:cNvSpPr/>
            <p:nvPr/>
          </p:nvSpPr>
          <p:spPr>
            <a:xfrm>
              <a:off x="3469665" y="3040113"/>
              <a:ext cx="2101215" cy="635"/>
            </a:xfrm>
            <a:custGeom>
              <a:avLst/>
              <a:gdLst/>
              <a:ahLst/>
              <a:cxnLst/>
              <a:rect l="l" t="t" r="r" b="b"/>
              <a:pathLst>
                <a:path w="2101215" h="635">
                  <a:moveTo>
                    <a:pt x="0" y="0"/>
                  </a:moveTo>
                  <a:lnTo>
                    <a:pt x="2101062" y="0"/>
                  </a:lnTo>
                  <a:lnTo>
                    <a:pt x="0" y="76"/>
                  </a:lnTo>
                  <a:close/>
                </a:path>
              </a:pathLst>
            </a:custGeom>
            <a:ln w="12700">
              <a:solidFill>
                <a:srgbClr val="F8D6CD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" name="object 9"/>
            <p:cNvSpPr/>
            <p:nvPr/>
          </p:nvSpPr>
          <p:spPr>
            <a:xfrm>
              <a:off x="2446712" y="2279824"/>
              <a:ext cx="1520825" cy="1520825"/>
            </a:xfrm>
            <a:custGeom>
              <a:avLst/>
              <a:gdLst/>
              <a:ahLst/>
              <a:cxnLst/>
              <a:rect l="l" t="t" r="r" b="b"/>
              <a:pathLst>
                <a:path w="1520825" h="1520825">
                  <a:moveTo>
                    <a:pt x="760323" y="0"/>
                  </a:moveTo>
                  <a:lnTo>
                    <a:pt x="712239" y="1495"/>
                  </a:lnTo>
                  <a:lnTo>
                    <a:pt x="664950" y="5924"/>
                  </a:lnTo>
                  <a:lnTo>
                    <a:pt x="618545" y="13195"/>
                  </a:lnTo>
                  <a:lnTo>
                    <a:pt x="573112" y="23221"/>
                  </a:lnTo>
                  <a:lnTo>
                    <a:pt x="528742" y="35911"/>
                  </a:lnTo>
                  <a:lnTo>
                    <a:pt x="485522" y="51178"/>
                  </a:lnTo>
                  <a:lnTo>
                    <a:pt x="443543" y="68932"/>
                  </a:lnTo>
                  <a:lnTo>
                    <a:pt x="402892" y="89084"/>
                  </a:lnTo>
                  <a:lnTo>
                    <a:pt x="363660" y="111544"/>
                  </a:lnTo>
                  <a:lnTo>
                    <a:pt x="325935" y="136225"/>
                  </a:lnTo>
                  <a:lnTo>
                    <a:pt x="289806" y="163036"/>
                  </a:lnTo>
                  <a:lnTo>
                    <a:pt x="255363" y="191889"/>
                  </a:lnTo>
                  <a:lnTo>
                    <a:pt x="222694" y="222694"/>
                  </a:lnTo>
                  <a:lnTo>
                    <a:pt x="191889" y="255363"/>
                  </a:lnTo>
                  <a:lnTo>
                    <a:pt x="163036" y="289806"/>
                  </a:lnTo>
                  <a:lnTo>
                    <a:pt x="136225" y="325935"/>
                  </a:lnTo>
                  <a:lnTo>
                    <a:pt x="111544" y="363660"/>
                  </a:lnTo>
                  <a:lnTo>
                    <a:pt x="89084" y="402892"/>
                  </a:lnTo>
                  <a:lnTo>
                    <a:pt x="68932" y="443543"/>
                  </a:lnTo>
                  <a:lnTo>
                    <a:pt x="51178" y="485522"/>
                  </a:lnTo>
                  <a:lnTo>
                    <a:pt x="35911" y="528742"/>
                  </a:lnTo>
                  <a:lnTo>
                    <a:pt x="23221" y="573112"/>
                  </a:lnTo>
                  <a:lnTo>
                    <a:pt x="13195" y="618545"/>
                  </a:lnTo>
                  <a:lnTo>
                    <a:pt x="5924" y="664950"/>
                  </a:lnTo>
                  <a:lnTo>
                    <a:pt x="1495" y="712239"/>
                  </a:lnTo>
                  <a:lnTo>
                    <a:pt x="0" y="760323"/>
                  </a:lnTo>
                  <a:lnTo>
                    <a:pt x="1495" y="808407"/>
                  </a:lnTo>
                  <a:lnTo>
                    <a:pt x="5924" y="855696"/>
                  </a:lnTo>
                  <a:lnTo>
                    <a:pt x="13195" y="902101"/>
                  </a:lnTo>
                  <a:lnTo>
                    <a:pt x="23221" y="947534"/>
                  </a:lnTo>
                  <a:lnTo>
                    <a:pt x="35911" y="991904"/>
                  </a:lnTo>
                  <a:lnTo>
                    <a:pt x="51178" y="1035124"/>
                  </a:lnTo>
                  <a:lnTo>
                    <a:pt x="68932" y="1077104"/>
                  </a:lnTo>
                  <a:lnTo>
                    <a:pt x="89084" y="1117754"/>
                  </a:lnTo>
                  <a:lnTo>
                    <a:pt x="111544" y="1156986"/>
                  </a:lnTo>
                  <a:lnTo>
                    <a:pt x="136225" y="1194711"/>
                  </a:lnTo>
                  <a:lnTo>
                    <a:pt x="163036" y="1230840"/>
                  </a:lnTo>
                  <a:lnTo>
                    <a:pt x="191889" y="1265283"/>
                  </a:lnTo>
                  <a:lnTo>
                    <a:pt x="222694" y="1297952"/>
                  </a:lnTo>
                  <a:lnTo>
                    <a:pt x="255363" y="1328758"/>
                  </a:lnTo>
                  <a:lnTo>
                    <a:pt x="289806" y="1357610"/>
                  </a:lnTo>
                  <a:lnTo>
                    <a:pt x="325935" y="1384421"/>
                  </a:lnTo>
                  <a:lnTo>
                    <a:pt x="363660" y="1409102"/>
                  </a:lnTo>
                  <a:lnTo>
                    <a:pt x="402892" y="1431562"/>
                  </a:lnTo>
                  <a:lnTo>
                    <a:pt x="443543" y="1451714"/>
                  </a:lnTo>
                  <a:lnTo>
                    <a:pt x="485522" y="1469468"/>
                  </a:lnTo>
                  <a:lnTo>
                    <a:pt x="528742" y="1484735"/>
                  </a:lnTo>
                  <a:lnTo>
                    <a:pt x="573112" y="1497426"/>
                  </a:lnTo>
                  <a:lnTo>
                    <a:pt x="618545" y="1507451"/>
                  </a:lnTo>
                  <a:lnTo>
                    <a:pt x="664950" y="1514723"/>
                  </a:lnTo>
                  <a:lnTo>
                    <a:pt x="712239" y="1519151"/>
                  </a:lnTo>
                  <a:lnTo>
                    <a:pt x="760323" y="1520647"/>
                  </a:lnTo>
                  <a:lnTo>
                    <a:pt x="808407" y="1519151"/>
                  </a:lnTo>
                  <a:lnTo>
                    <a:pt x="855696" y="1514723"/>
                  </a:lnTo>
                  <a:lnTo>
                    <a:pt x="902101" y="1507451"/>
                  </a:lnTo>
                  <a:lnTo>
                    <a:pt x="947534" y="1497426"/>
                  </a:lnTo>
                  <a:lnTo>
                    <a:pt x="991904" y="1484735"/>
                  </a:lnTo>
                  <a:lnTo>
                    <a:pt x="1035124" y="1469468"/>
                  </a:lnTo>
                  <a:lnTo>
                    <a:pt x="1077104" y="1451714"/>
                  </a:lnTo>
                  <a:lnTo>
                    <a:pt x="1117754" y="1431562"/>
                  </a:lnTo>
                  <a:lnTo>
                    <a:pt x="1156986" y="1409102"/>
                  </a:lnTo>
                  <a:lnTo>
                    <a:pt x="1194711" y="1384421"/>
                  </a:lnTo>
                  <a:lnTo>
                    <a:pt x="1230840" y="1357610"/>
                  </a:lnTo>
                  <a:lnTo>
                    <a:pt x="1265283" y="1328758"/>
                  </a:lnTo>
                  <a:lnTo>
                    <a:pt x="1297952" y="1297952"/>
                  </a:lnTo>
                  <a:lnTo>
                    <a:pt x="1328758" y="1265283"/>
                  </a:lnTo>
                  <a:lnTo>
                    <a:pt x="1357610" y="1230840"/>
                  </a:lnTo>
                  <a:lnTo>
                    <a:pt x="1384421" y="1194711"/>
                  </a:lnTo>
                  <a:lnTo>
                    <a:pt x="1409102" y="1156986"/>
                  </a:lnTo>
                  <a:lnTo>
                    <a:pt x="1431562" y="1117754"/>
                  </a:lnTo>
                  <a:lnTo>
                    <a:pt x="1451714" y="1077104"/>
                  </a:lnTo>
                  <a:lnTo>
                    <a:pt x="1469468" y="1035124"/>
                  </a:lnTo>
                  <a:lnTo>
                    <a:pt x="1484735" y="991904"/>
                  </a:lnTo>
                  <a:lnTo>
                    <a:pt x="1497426" y="947534"/>
                  </a:lnTo>
                  <a:lnTo>
                    <a:pt x="1507451" y="902101"/>
                  </a:lnTo>
                  <a:lnTo>
                    <a:pt x="1514723" y="855696"/>
                  </a:lnTo>
                  <a:lnTo>
                    <a:pt x="1519151" y="808407"/>
                  </a:lnTo>
                  <a:lnTo>
                    <a:pt x="1520647" y="760323"/>
                  </a:lnTo>
                  <a:lnTo>
                    <a:pt x="1519151" y="712239"/>
                  </a:lnTo>
                  <a:lnTo>
                    <a:pt x="1514723" y="664950"/>
                  </a:lnTo>
                  <a:lnTo>
                    <a:pt x="1507451" y="618545"/>
                  </a:lnTo>
                  <a:lnTo>
                    <a:pt x="1497426" y="573112"/>
                  </a:lnTo>
                  <a:lnTo>
                    <a:pt x="1484735" y="528742"/>
                  </a:lnTo>
                  <a:lnTo>
                    <a:pt x="1469468" y="485522"/>
                  </a:lnTo>
                  <a:lnTo>
                    <a:pt x="1451714" y="443543"/>
                  </a:lnTo>
                  <a:lnTo>
                    <a:pt x="1431562" y="402892"/>
                  </a:lnTo>
                  <a:lnTo>
                    <a:pt x="1409102" y="363660"/>
                  </a:lnTo>
                  <a:lnTo>
                    <a:pt x="1384421" y="325935"/>
                  </a:lnTo>
                  <a:lnTo>
                    <a:pt x="1357610" y="289806"/>
                  </a:lnTo>
                  <a:lnTo>
                    <a:pt x="1328758" y="255363"/>
                  </a:lnTo>
                  <a:lnTo>
                    <a:pt x="1297952" y="222694"/>
                  </a:lnTo>
                  <a:lnTo>
                    <a:pt x="1265283" y="191889"/>
                  </a:lnTo>
                  <a:lnTo>
                    <a:pt x="1230840" y="163036"/>
                  </a:lnTo>
                  <a:lnTo>
                    <a:pt x="1194711" y="136225"/>
                  </a:lnTo>
                  <a:lnTo>
                    <a:pt x="1156986" y="111544"/>
                  </a:lnTo>
                  <a:lnTo>
                    <a:pt x="1117754" y="89084"/>
                  </a:lnTo>
                  <a:lnTo>
                    <a:pt x="1077104" y="68932"/>
                  </a:lnTo>
                  <a:lnTo>
                    <a:pt x="1035124" y="51178"/>
                  </a:lnTo>
                  <a:lnTo>
                    <a:pt x="991904" y="35911"/>
                  </a:lnTo>
                  <a:lnTo>
                    <a:pt x="947534" y="23221"/>
                  </a:lnTo>
                  <a:lnTo>
                    <a:pt x="902101" y="13195"/>
                  </a:lnTo>
                  <a:lnTo>
                    <a:pt x="855696" y="5924"/>
                  </a:lnTo>
                  <a:lnTo>
                    <a:pt x="808407" y="1495"/>
                  </a:lnTo>
                  <a:lnTo>
                    <a:pt x="760323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" name="object 10"/>
            <p:cNvSpPr/>
            <p:nvPr/>
          </p:nvSpPr>
          <p:spPr>
            <a:xfrm>
              <a:off x="2446712" y="2279824"/>
              <a:ext cx="1520825" cy="1520825"/>
            </a:xfrm>
            <a:custGeom>
              <a:avLst/>
              <a:gdLst/>
              <a:ahLst/>
              <a:cxnLst/>
              <a:rect l="l" t="t" r="r" b="b"/>
              <a:pathLst>
                <a:path w="1520825" h="1520825">
                  <a:moveTo>
                    <a:pt x="0" y="760323"/>
                  </a:moveTo>
                  <a:lnTo>
                    <a:pt x="1495" y="712239"/>
                  </a:lnTo>
                  <a:lnTo>
                    <a:pt x="5924" y="664950"/>
                  </a:lnTo>
                  <a:lnTo>
                    <a:pt x="13195" y="618545"/>
                  </a:lnTo>
                  <a:lnTo>
                    <a:pt x="23221" y="573112"/>
                  </a:lnTo>
                  <a:lnTo>
                    <a:pt x="35911" y="528742"/>
                  </a:lnTo>
                  <a:lnTo>
                    <a:pt x="51178" y="485522"/>
                  </a:lnTo>
                  <a:lnTo>
                    <a:pt x="68932" y="443543"/>
                  </a:lnTo>
                  <a:lnTo>
                    <a:pt x="89084" y="402892"/>
                  </a:lnTo>
                  <a:lnTo>
                    <a:pt x="111544" y="363660"/>
                  </a:lnTo>
                  <a:lnTo>
                    <a:pt x="136225" y="325935"/>
                  </a:lnTo>
                  <a:lnTo>
                    <a:pt x="163036" y="289806"/>
                  </a:lnTo>
                  <a:lnTo>
                    <a:pt x="191889" y="255363"/>
                  </a:lnTo>
                  <a:lnTo>
                    <a:pt x="222694" y="222694"/>
                  </a:lnTo>
                  <a:lnTo>
                    <a:pt x="255363" y="191889"/>
                  </a:lnTo>
                  <a:lnTo>
                    <a:pt x="289806" y="163036"/>
                  </a:lnTo>
                  <a:lnTo>
                    <a:pt x="325935" y="136225"/>
                  </a:lnTo>
                  <a:lnTo>
                    <a:pt x="363660" y="111544"/>
                  </a:lnTo>
                  <a:lnTo>
                    <a:pt x="402892" y="89084"/>
                  </a:lnTo>
                  <a:lnTo>
                    <a:pt x="443543" y="68932"/>
                  </a:lnTo>
                  <a:lnTo>
                    <a:pt x="485522" y="51178"/>
                  </a:lnTo>
                  <a:lnTo>
                    <a:pt x="528742" y="35911"/>
                  </a:lnTo>
                  <a:lnTo>
                    <a:pt x="573112" y="23221"/>
                  </a:lnTo>
                  <a:lnTo>
                    <a:pt x="618545" y="13195"/>
                  </a:lnTo>
                  <a:lnTo>
                    <a:pt x="664950" y="5924"/>
                  </a:lnTo>
                  <a:lnTo>
                    <a:pt x="712239" y="1495"/>
                  </a:lnTo>
                  <a:lnTo>
                    <a:pt x="760323" y="0"/>
                  </a:lnTo>
                  <a:lnTo>
                    <a:pt x="808407" y="1495"/>
                  </a:lnTo>
                  <a:lnTo>
                    <a:pt x="855696" y="5924"/>
                  </a:lnTo>
                  <a:lnTo>
                    <a:pt x="902101" y="13195"/>
                  </a:lnTo>
                  <a:lnTo>
                    <a:pt x="947534" y="23221"/>
                  </a:lnTo>
                  <a:lnTo>
                    <a:pt x="991904" y="35911"/>
                  </a:lnTo>
                  <a:lnTo>
                    <a:pt x="1035124" y="51178"/>
                  </a:lnTo>
                  <a:lnTo>
                    <a:pt x="1077104" y="68932"/>
                  </a:lnTo>
                  <a:lnTo>
                    <a:pt x="1117754" y="89084"/>
                  </a:lnTo>
                  <a:lnTo>
                    <a:pt x="1156986" y="111544"/>
                  </a:lnTo>
                  <a:lnTo>
                    <a:pt x="1194711" y="136225"/>
                  </a:lnTo>
                  <a:lnTo>
                    <a:pt x="1230840" y="163036"/>
                  </a:lnTo>
                  <a:lnTo>
                    <a:pt x="1265283" y="191889"/>
                  </a:lnTo>
                  <a:lnTo>
                    <a:pt x="1297952" y="222694"/>
                  </a:lnTo>
                  <a:lnTo>
                    <a:pt x="1328758" y="255363"/>
                  </a:lnTo>
                  <a:lnTo>
                    <a:pt x="1357610" y="289806"/>
                  </a:lnTo>
                  <a:lnTo>
                    <a:pt x="1384421" y="325935"/>
                  </a:lnTo>
                  <a:lnTo>
                    <a:pt x="1409102" y="363660"/>
                  </a:lnTo>
                  <a:lnTo>
                    <a:pt x="1431562" y="402892"/>
                  </a:lnTo>
                  <a:lnTo>
                    <a:pt x="1451714" y="443543"/>
                  </a:lnTo>
                  <a:lnTo>
                    <a:pt x="1469468" y="485522"/>
                  </a:lnTo>
                  <a:lnTo>
                    <a:pt x="1484735" y="528742"/>
                  </a:lnTo>
                  <a:lnTo>
                    <a:pt x="1497426" y="573112"/>
                  </a:lnTo>
                  <a:lnTo>
                    <a:pt x="1507451" y="618545"/>
                  </a:lnTo>
                  <a:lnTo>
                    <a:pt x="1514723" y="664950"/>
                  </a:lnTo>
                  <a:lnTo>
                    <a:pt x="1519151" y="712239"/>
                  </a:lnTo>
                  <a:lnTo>
                    <a:pt x="1520647" y="760323"/>
                  </a:lnTo>
                  <a:lnTo>
                    <a:pt x="1519151" y="808407"/>
                  </a:lnTo>
                  <a:lnTo>
                    <a:pt x="1514723" y="855696"/>
                  </a:lnTo>
                  <a:lnTo>
                    <a:pt x="1507451" y="902101"/>
                  </a:lnTo>
                  <a:lnTo>
                    <a:pt x="1497426" y="947534"/>
                  </a:lnTo>
                  <a:lnTo>
                    <a:pt x="1484735" y="991904"/>
                  </a:lnTo>
                  <a:lnTo>
                    <a:pt x="1469468" y="1035124"/>
                  </a:lnTo>
                  <a:lnTo>
                    <a:pt x="1451714" y="1077104"/>
                  </a:lnTo>
                  <a:lnTo>
                    <a:pt x="1431562" y="1117754"/>
                  </a:lnTo>
                  <a:lnTo>
                    <a:pt x="1409102" y="1156986"/>
                  </a:lnTo>
                  <a:lnTo>
                    <a:pt x="1384421" y="1194711"/>
                  </a:lnTo>
                  <a:lnTo>
                    <a:pt x="1357610" y="1230840"/>
                  </a:lnTo>
                  <a:lnTo>
                    <a:pt x="1328758" y="1265283"/>
                  </a:lnTo>
                  <a:lnTo>
                    <a:pt x="1297952" y="1297952"/>
                  </a:lnTo>
                  <a:lnTo>
                    <a:pt x="1265283" y="1328758"/>
                  </a:lnTo>
                  <a:lnTo>
                    <a:pt x="1230840" y="1357610"/>
                  </a:lnTo>
                  <a:lnTo>
                    <a:pt x="1194711" y="1384421"/>
                  </a:lnTo>
                  <a:lnTo>
                    <a:pt x="1156986" y="1409102"/>
                  </a:lnTo>
                  <a:lnTo>
                    <a:pt x="1117754" y="1431562"/>
                  </a:lnTo>
                  <a:lnTo>
                    <a:pt x="1077104" y="1451714"/>
                  </a:lnTo>
                  <a:lnTo>
                    <a:pt x="1035124" y="1469468"/>
                  </a:lnTo>
                  <a:lnTo>
                    <a:pt x="991904" y="1484735"/>
                  </a:lnTo>
                  <a:lnTo>
                    <a:pt x="947534" y="1497426"/>
                  </a:lnTo>
                  <a:lnTo>
                    <a:pt x="902101" y="1507451"/>
                  </a:lnTo>
                  <a:lnTo>
                    <a:pt x="855696" y="1514723"/>
                  </a:lnTo>
                  <a:lnTo>
                    <a:pt x="808407" y="1519151"/>
                  </a:lnTo>
                  <a:lnTo>
                    <a:pt x="760323" y="1520647"/>
                  </a:lnTo>
                  <a:lnTo>
                    <a:pt x="712239" y="1519151"/>
                  </a:lnTo>
                  <a:lnTo>
                    <a:pt x="664950" y="1514723"/>
                  </a:lnTo>
                  <a:lnTo>
                    <a:pt x="618545" y="1507451"/>
                  </a:lnTo>
                  <a:lnTo>
                    <a:pt x="573112" y="1497426"/>
                  </a:lnTo>
                  <a:lnTo>
                    <a:pt x="528742" y="1484735"/>
                  </a:lnTo>
                  <a:lnTo>
                    <a:pt x="485522" y="1469468"/>
                  </a:lnTo>
                  <a:lnTo>
                    <a:pt x="443543" y="1451714"/>
                  </a:lnTo>
                  <a:lnTo>
                    <a:pt x="402892" y="1431562"/>
                  </a:lnTo>
                  <a:lnTo>
                    <a:pt x="363660" y="1409102"/>
                  </a:lnTo>
                  <a:lnTo>
                    <a:pt x="325935" y="1384421"/>
                  </a:lnTo>
                  <a:lnTo>
                    <a:pt x="289806" y="1357610"/>
                  </a:lnTo>
                  <a:lnTo>
                    <a:pt x="255363" y="1328758"/>
                  </a:lnTo>
                  <a:lnTo>
                    <a:pt x="222694" y="1297952"/>
                  </a:lnTo>
                  <a:lnTo>
                    <a:pt x="191889" y="1265283"/>
                  </a:lnTo>
                  <a:lnTo>
                    <a:pt x="163036" y="1230840"/>
                  </a:lnTo>
                  <a:lnTo>
                    <a:pt x="136225" y="1194711"/>
                  </a:lnTo>
                  <a:lnTo>
                    <a:pt x="111544" y="1156986"/>
                  </a:lnTo>
                  <a:lnTo>
                    <a:pt x="89084" y="1117754"/>
                  </a:lnTo>
                  <a:lnTo>
                    <a:pt x="68932" y="1077104"/>
                  </a:lnTo>
                  <a:lnTo>
                    <a:pt x="51178" y="1035124"/>
                  </a:lnTo>
                  <a:lnTo>
                    <a:pt x="35911" y="991904"/>
                  </a:lnTo>
                  <a:lnTo>
                    <a:pt x="23221" y="947534"/>
                  </a:lnTo>
                  <a:lnTo>
                    <a:pt x="13195" y="902101"/>
                  </a:lnTo>
                  <a:lnTo>
                    <a:pt x="5924" y="855696"/>
                  </a:lnTo>
                  <a:lnTo>
                    <a:pt x="1495" y="808407"/>
                  </a:lnTo>
                  <a:lnTo>
                    <a:pt x="0" y="760323"/>
                  </a:lnTo>
                  <a:close/>
                </a:path>
              </a:pathLst>
            </a:custGeom>
            <a:ln w="12700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5690447" y="2915862"/>
            <a:ext cx="254635" cy="313690"/>
            <a:chOff x="5690447" y="2915862"/>
            <a:chExt cx="254635" cy="313690"/>
          </a:xfrm>
        </p:grpSpPr>
        <p:sp>
          <p:nvSpPr>
            <p:cNvPr id="12" name="object 12"/>
            <p:cNvSpPr/>
            <p:nvPr/>
          </p:nvSpPr>
          <p:spPr>
            <a:xfrm>
              <a:off x="5696797" y="2922212"/>
              <a:ext cx="241935" cy="300990"/>
            </a:xfrm>
            <a:custGeom>
              <a:avLst/>
              <a:gdLst/>
              <a:ahLst/>
              <a:cxnLst/>
              <a:rect l="l" t="t" r="r" b="b"/>
              <a:pathLst>
                <a:path w="241935" h="300989">
                  <a:moveTo>
                    <a:pt x="24168" y="0"/>
                  </a:moveTo>
                  <a:lnTo>
                    <a:pt x="0" y="0"/>
                  </a:lnTo>
                  <a:lnTo>
                    <a:pt x="217462" y="150304"/>
                  </a:lnTo>
                  <a:lnTo>
                    <a:pt x="0" y="300621"/>
                  </a:lnTo>
                  <a:lnTo>
                    <a:pt x="24168" y="300621"/>
                  </a:lnTo>
                  <a:lnTo>
                    <a:pt x="241617" y="150304"/>
                  </a:lnTo>
                  <a:lnTo>
                    <a:pt x="24168" y="0"/>
                  </a:lnTo>
                  <a:close/>
                </a:path>
              </a:pathLst>
            </a:custGeom>
            <a:solidFill>
              <a:srgbClr val="F4D6D1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" name="object 13"/>
            <p:cNvSpPr/>
            <p:nvPr/>
          </p:nvSpPr>
          <p:spPr>
            <a:xfrm>
              <a:off x="5696797" y="2922212"/>
              <a:ext cx="241935" cy="300990"/>
            </a:xfrm>
            <a:custGeom>
              <a:avLst/>
              <a:gdLst/>
              <a:ahLst/>
              <a:cxnLst/>
              <a:rect l="l" t="t" r="r" b="b"/>
              <a:pathLst>
                <a:path w="241935" h="300989">
                  <a:moveTo>
                    <a:pt x="0" y="0"/>
                  </a:moveTo>
                  <a:lnTo>
                    <a:pt x="24168" y="0"/>
                  </a:lnTo>
                  <a:lnTo>
                    <a:pt x="241617" y="150304"/>
                  </a:lnTo>
                  <a:lnTo>
                    <a:pt x="24168" y="300621"/>
                  </a:lnTo>
                  <a:lnTo>
                    <a:pt x="0" y="300621"/>
                  </a:lnTo>
                  <a:lnTo>
                    <a:pt x="217462" y="150304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4D6D1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836984" y="3958278"/>
            <a:ext cx="4740275" cy="1978660"/>
            <a:chOff x="836984" y="3958278"/>
            <a:chExt cx="4740275" cy="1978660"/>
          </a:xfrm>
        </p:grpSpPr>
        <p:sp>
          <p:nvSpPr>
            <p:cNvPr id="15" name="object 15"/>
            <p:cNvSpPr/>
            <p:nvPr/>
          </p:nvSpPr>
          <p:spPr>
            <a:xfrm>
              <a:off x="843334" y="3964628"/>
              <a:ext cx="4727575" cy="1965960"/>
            </a:xfrm>
            <a:custGeom>
              <a:avLst/>
              <a:gdLst/>
              <a:ahLst/>
              <a:cxnLst/>
              <a:rect l="l" t="t" r="r" b="b"/>
              <a:pathLst>
                <a:path w="4727575" h="1965960">
                  <a:moveTo>
                    <a:pt x="2363698" y="0"/>
                  </a:moveTo>
                  <a:lnTo>
                    <a:pt x="1970582" y="393115"/>
                  </a:lnTo>
                  <a:lnTo>
                    <a:pt x="0" y="393115"/>
                  </a:lnTo>
                  <a:lnTo>
                    <a:pt x="0" y="1965591"/>
                  </a:lnTo>
                  <a:lnTo>
                    <a:pt x="4727397" y="1965591"/>
                  </a:lnTo>
                  <a:lnTo>
                    <a:pt x="4727397" y="393115"/>
                  </a:lnTo>
                  <a:lnTo>
                    <a:pt x="2756814" y="393115"/>
                  </a:lnTo>
                  <a:lnTo>
                    <a:pt x="2363698" y="0"/>
                  </a:lnTo>
                  <a:close/>
                </a:path>
              </a:pathLst>
            </a:custGeom>
            <a:solidFill>
              <a:srgbClr val="EED7D4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843334" y="3964628"/>
              <a:ext cx="4727575" cy="1965960"/>
            </a:xfrm>
            <a:custGeom>
              <a:avLst/>
              <a:gdLst/>
              <a:ahLst/>
              <a:cxnLst/>
              <a:rect l="l" t="t" r="r" b="b"/>
              <a:pathLst>
                <a:path w="4727575" h="1965960">
                  <a:moveTo>
                    <a:pt x="0" y="393115"/>
                  </a:moveTo>
                  <a:lnTo>
                    <a:pt x="1970582" y="393115"/>
                  </a:lnTo>
                  <a:lnTo>
                    <a:pt x="2363698" y="0"/>
                  </a:lnTo>
                  <a:lnTo>
                    <a:pt x="2756814" y="393115"/>
                  </a:lnTo>
                  <a:lnTo>
                    <a:pt x="4727397" y="393115"/>
                  </a:lnTo>
                  <a:lnTo>
                    <a:pt x="4727397" y="1965591"/>
                  </a:lnTo>
                  <a:lnTo>
                    <a:pt x="0" y="1965591"/>
                  </a:lnTo>
                  <a:lnTo>
                    <a:pt x="0" y="393115"/>
                  </a:lnTo>
                  <a:close/>
                </a:path>
              </a:pathLst>
            </a:custGeom>
            <a:ln w="12699">
              <a:solidFill>
                <a:srgbClr val="EED7D4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1203535" y="4476619"/>
            <a:ext cx="3838575" cy="937894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700" marR="5080">
              <a:lnSpc>
                <a:spcPct val="91500"/>
              </a:lnSpc>
              <a:spcBef>
                <a:spcPts val="259"/>
              </a:spcBef>
            </a:pPr>
            <a:r>
              <a:rPr sz="1600" dirty="0">
                <a:latin typeface="Calibri"/>
                <a:cs typeface="Calibri"/>
              </a:rPr>
              <a:t>First,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the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services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must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be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reasonable</a:t>
            </a:r>
            <a:r>
              <a:rPr sz="1600" i="1" spc="-25" dirty="0">
                <a:latin typeface="Calibri"/>
                <a:cs typeface="Calibri"/>
              </a:rPr>
              <a:t> and </a:t>
            </a:r>
            <a:r>
              <a:rPr sz="1600" i="1" dirty="0">
                <a:latin typeface="Calibri"/>
                <a:cs typeface="Calibri"/>
              </a:rPr>
              <a:t>necessary</a:t>
            </a:r>
            <a:r>
              <a:rPr sz="1600" i="1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to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assist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homeless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students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to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take </a:t>
            </a:r>
            <a:r>
              <a:rPr sz="1600" spc="-10" dirty="0">
                <a:latin typeface="Calibri"/>
                <a:cs typeface="Calibri"/>
              </a:rPr>
              <a:t>advantage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of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educational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opportunities.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(ESEA </a:t>
            </a:r>
            <a:r>
              <a:rPr sz="1600" dirty="0">
                <a:latin typeface="Calibri"/>
                <a:cs typeface="Calibri"/>
              </a:rPr>
              <a:t>section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1113(c)(3)(A); 2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CFR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§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200.403(a)).</a:t>
            </a:r>
            <a:endParaRPr sz="1600" dirty="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6096000" y="2280164"/>
            <a:ext cx="3130550" cy="1533525"/>
            <a:chOff x="6096000" y="2280164"/>
            <a:chExt cx="3130550" cy="1533525"/>
          </a:xfrm>
        </p:grpSpPr>
        <p:sp>
          <p:nvSpPr>
            <p:cNvPr id="19" name="object 19"/>
            <p:cNvSpPr/>
            <p:nvPr/>
          </p:nvSpPr>
          <p:spPr>
            <a:xfrm>
              <a:off x="6096000" y="3046869"/>
              <a:ext cx="2364105" cy="0"/>
            </a:xfrm>
            <a:custGeom>
              <a:avLst/>
              <a:gdLst/>
              <a:ahLst/>
              <a:cxnLst/>
              <a:rect l="l" t="t" r="r" b="b"/>
              <a:pathLst>
                <a:path w="2364104">
                  <a:moveTo>
                    <a:pt x="2363698" y="0"/>
                  </a:moveTo>
                  <a:lnTo>
                    <a:pt x="0" y="0"/>
                  </a:lnTo>
                  <a:lnTo>
                    <a:pt x="2363698" y="0"/>
                  </a:lnTo>
                  <a:close/>
                </a:path>
              </a:pathLst>
            </a:custGeom>
            <a:solidFill>
              <a:srgbClr val="EADAD9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0" name="object 20"/>
            <p:cNvSpPr/>
            <p:nvPr/>
          </p:nvSpPr>
          <p:spPr>
            <a:xfrm>
              <a:off x="6096000" y="3046806"/>
              <a:ext cx="2364105" cy="635"/>
            </a:xfrm>
            <a:custGeom>
              <a:avLst/>
              <a:gdLst/>
              <a:ahLst/>
              <a:cxnLst/>
              <a:rect l="l" t="t" r="r" b="b"/>
              <a:pathLst>
                <a:path w="2364104" h="635">
                  <a:moveTo>
                    <a:pt x="0" y="0"/>
                  </a:moveTo>
                  <a:lnTo>
                    <a:pt x="2363698" y="0"/>
                  </a:lnTo>
                  <a:lnTo>
                    <a:pt x="0" y="63"/>
                  </a:lnTo>
                  <a:close/>
                </a:path>
              </a:pathLst>
            </a:custGeom>
            <a:ln w="12700">
              <a:solidFill>
                <a:srgbClr val="EADAD9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1" name="object 21"/>
            <p:cNvSpPr/>
            <p:nvPr/>
          </p:nvSpPr>
          <p:spPr>
            <a:xfrm>
              <a:off x="7699376" y="2286514"/>
              <a:ext cx="1520825" cy="1520825"/>
            </a:xfrm>
            <a:custGeom>
              <a:avLst/>
              <a:gdLst/>
              <a:ahLst/>
              <a:cxnLst/>
              <a:rect l="l" t="t" r="r" b="b"/>
              <a:pathLst>
                <a:path w="1520825" h="1520825">
                  <a:moveTo>
                    <a:pt x="760323" y="0"/>
                  </a:moveTo>
                  <a:lnTo>
                    <a:pt x="712239" y="1495"/>
                  </a:lnTo>
                  <a:lnTo>
                    <a:pt x="664950" y="5924"/>
                  </a:lnTo>
                  <a:lnTo>
                    <a:pt x="618545" y="13195"/>
                  </a:lnTo>
                  <a:lnTo>
                    <a:pt x="573112" y="23221"/>
                  </a:lnTo>
                  <a:lnTo>
                    <a:pt x="528742" y="35911"/>
                  </a:lnTo>
                  <a:lnTo>
                    <a:pt x="485522" y="51178"/>
                  </a:lnTo>
                  <a:lnTo>
                    <a:pt x="443543" y="68932"/>
                  </a:lnTo>
                  <a:lnTo>
                    <a:pt x="402892" y="89084"/>
                  </a:lnTo>
                  <a:lnTo>
                    <a:pt x="363660" y="111544"/>
                  </a:lnTo>
                  <a:lnTo>
                    <a:pt x="325935" y="136225"/>
                  </a:lnTo>
                  <a:lnTo>
                    <a:pt x="289806" y="163036"/>
                  </a:lnTo>
                  <a:lnTo>
                    <a:pt x="255363" y="191889"/>
                  </a:lnTo>
                  <a:lnTo>
                    <a:pt x="222694" y="222694"/>
                  </a:lnTo>
                  <a:lnTo>
                    <a:pt x="191889" y="255363"/>
                  </a:lnTo>
                  <a:lnTo>
                    <a:pt x="163036" y="289806"/>
                  </a:lnTo>
                  <a:lnTo>
                    <a:pt x="136225" y="325935"/>
                  </a:lnTo>
                  <a:lnTo>
                    <a:pt x="111544" y="363660"/>
                  </a:lnTo>
                  <a:lnTo>
                    <a:pt x="89084" y="402892"/>
                  </a:lnTo>
                  <a:lnTo>
                    <a:pt x="68932" y="443543"/>
                  </a:lnTo>
                  <a:lnTo>
                    <a:pt x="51178" y="485522"/>
                  </a:lnTo>
                  <a:lnTo>
                    <a:pt x="35911" y="528742"/>
                  </a:lnTo>
                  <a:lnTo>
                    <a:pt x="23221" y="573112"/>
                  </a:lnTo>
                  <a:lnTo>
                    <a:pt x="13195" y="618545"/>
                  </a:lnTo>
                  <a:lnTo>
                    <a:pt x="5924" y="664950"/>
                  </a:lnTo>
                  <a:lnTo>
                    <a:pt x="1495" y="712239"/>
                  </a:lnTo>
                  <a:lnTo>
                    <a:pt x="0" y="760323"/>
                  </a:lnTo>
                  <a:lnTo>
                    <a:pt x="1495" y="808407"/>
                  </a:lnTo>
                  <a:lnTo>
                    <a:pt x="5924" y="855696"/>
                  </a:lnTo>
                  <a:lnTo>
                    <a:pt x="13195" y="902101"/>
                  </a:lnTo>
                  <a:lnTo>
                    <a:pt x="23221" y="947534"/>
                  </a:lnTo>
                  <a:lnTo>
                    <a:pt x="35911" y="991904"/>
                  </a:lnTo>
                  <a:lnTo>
                    <a:pt x="51178" y="1035124"/>
                  </a:lnTo>
                  <a:lnTo>
                    <a:pt x="68932" y="1077104"/>
                  </a:lnTo>
                  <a:lnTo>
                    <a:pt x="89084" y="1117754"/>
                  </a:lnTo>
                  <a:lnTo>
                    <a:pt x="111544" y="1156986"/>
                  </a:lnTo>
                  <a:lnTo>
                    <a:pt x="136225" y="1194711"/>
                  </a:lnTo>
                  <a:lnTo>
                    <a:pt x="163036" y="1230840"/>
                  </a:lnTo>
                  <a:lnTo>
                    <a:pt x="191889" y="1265283"/>
                  </a:lnTo>
                  <a:lnTo>
                    <a:pt x="222694" y="1297952"/>
                  </a:lnTo>
                  <a:lnTo>
                    <a:pt x="255363" y="1328758"/>
                  </a:lnTo>
                  <a:lnTo>
                    <a:pt x="289806" y="1357610"/>
                  </a:lnTo>
                  <a:lnTo>
                    <a:pt x="325935" y="1384421"/>
                  </a:lnTo>
                  <a:lnTo>
                    <a:pt x="363660" y="1409102"/>
                  </a:lnTo>
                  <a:lnTo>
                    <a:pt x="402892" y="1431562"/>
                  </a:lnTo>
                  <a:lnTo>
                    <a:pt x="443543" y="1451714"/>
                  </a:lnTo>
                  <a:lnTo>
                    <a:pt x="485522" y="1469468"/>
                  </a:lnTo>
                  <a:lnTo>
                    <a:pt x="528742" y="1484735"/>
                  </a:lnTo>
                  <a:lnTo>
                    <a:pt x="573112" y="1497426"/>
                  </a:lnTo>
                  <a:lnTo>
                    <a:pt x="618545" y="1507451"/>
                  </a:lnTo>
                  <a:lnTo>
                    <a:pt x="664950" y="1514723"/>
                  </a:lnTo>
                  <a:lnTo>
                    <a:pt x="712239" y="1519151"/>
                  </a:lnTo>
                  <a:lnTo>
                    <a:pt x="760323" y="1520647"/>
                  </a:lnTo>
                  <a:lnTo>
                    <a:pt x="808407" y="1519151"/>
                  </a:lnTo>
                  <a:lnTo>
                    <a:pt x="855696" y="1514723"/>
                  </a:lnTo>
                  <a:lnTo>
                    <a:pt x="902101" y="1507451"/>
                  </a:lnTo>
                  <a:lnTo>
                    <a:pt x="947534" y="1497426"/>
                  </a:lnTo>
                  <a:lnTo>
                    <a:pt x="991904" y="1484735"/>
                  </a:lnTo>
                  <a:lnTo>
                    <a:pt x="1035124" y="1469468"/>
                  </a:lnTo>
                  <a:lnTo>
                    <a:pt x="1077104" y="1451714"/>
                  </a:lnTo>
                  <a:lnTo>
                    <a:pt x="1117754" y="1431562"/>
                  </a:lnTo>
                  <a:lnTo>
                    <a:pt x="1156986" y="1409102"/>
                  </a:lnTo>
                  <a:lnTo>
                    <a:pt x="1194711" y="1384421"/>
                  </a:lnTo>
                  <a:lnTo>
                    <a:pt x="1230840" y="1357610"/>
                  </a:lnTo>
                  <a:lnTo>
                    <a:pt x="1265283" y="1328758"/>
                  </a:lnTo>
                  <a:lnTo>
                    <a:pt x="1297952" y="1297952"/>
                  </a:lnTo>
                  <a:lnTo>
                    <a:pt x="1328758" y="1265283"/>
                  </a:lnTo>
                  <a:lnTo>
                    <a:pt x="1357610" y="1230840"/>
                  </a:lnTo>
                  <a:lnTo>
                    <a:pt x="1384421" y="1194711"/>
                  </a:lnTo>
                  <a:lnTo>
                    <a:pt x="1409102" y="1156986"/>
                  </a:lnTo>
                  <a:lnTo>
                    <a:pt x="1431562" y="1117754"/>
                  </a:lnTo>
                  <a:lnTo>
                    <a:pt x="1451714" y="1077104"/>
                  </a:lnTo>
                  <a:lnTo>
                    <a:pt x="1469468" y="1035124"/>
                  </a:lnTo>
                  <a:lnTo>
                    <a:pt x="1484735" y="991904"/>
                  </a:lnTo>
                  <a:lnTo>
                    <a:pt x="1497426" y="947534"/>
                  </a:lnTo>
                  <a:lnTo>
                    <a:pt x="1507451" y="902101"/>
                  </a:lnTo>
                  <a:lnTo>
                    <a:pt x="1514723" y="855696"/>
                  </a:lnTo>
                  <a:lnTo>
                    <a:pt x="1519151" y="808407"/>
                  </a:lnTo>
                  <a:lnTo>
                    <a:pt x="1520647" y="760323"/>
                  </a:lnTo>
                  <a:lnTo>
                    <a:pt x="1519151" y="712239"/>
                  </a:lnTo>
                  <a:lnTo>
                    <a:pt x="1514723" y="664950"/>
                  </a:lnTo>
                  <a:lnTo>
                    <a:pt x="1507451" y="618545"/>
                  </a:lnTo>
                  <a:lnTo>
                    <a:pt x="1497426" y="573112"/>
                  </a:lnTo>
                  <a:lnTo>
                    <a:pt x="1484735" y="528742"/>
                  </a:lnTo>
                  <a:lnTo>
                    <a:pt x="1469468" y="485522"/>
                  </a:lnTo>
                  <a:lnTo>
                    <a:pt x="1451714" y="443543"/>
                  </a:lnTo>
                  <a:lnTo>
                    <a:pt x="1431562" y="402892"/>
                  </a:lnTo>
                  <a:lnTo>
                    <a:pt x="1409102" y="363660"/>
                  </a:lnTo>
                  <a:lnTo>
                    <a:pt x="1384421" y="325935"/>
                  </a:lnTo>
                  <a:lnTo>
                    <a:pt x="1357610" y="289806"/>
                  </a:lnTo>
                  <a:lnTo>
                    <a:pt x="1328758" y="255363"/>
                  </a:lnTo>
                  <a:lnTo>
                    <a:pt x="1297952" y="222694"/>
                  </a:lnTo>
                  <a:lnTo>
                    <a:pt x="1265283" y="191889"/>
                  </a:lnTo>
                  <a:lnTo>
                    <a:pt x="1230840" y="163036"/>
                  </a:lnTo>
                  <a:lnTo>
                    <a:pt x="1194711" y="136225"/>
                  </a:lnTo>
                  <a:lnTo>
                    <a:pt x="1156986" y="111544"/>
                  </a:lnTo>
                  <a:lnTo>
                    <a:pt x="1117754" y="89084"/>
                  </a:lnTo>
                  <a:lnTo>
                    <a:pt x="1077104" y="68932"/>
                  </a:lnTo>
                  <a:lnTo>
                    <a:pt x="1035124" y="51178"/>
                  </a:lnTo>
                  <a:lnTo>
                    <a:pt x="991904" y="35911"/>
                  </a:lnTo>
                  <a:lnTo>
                    <a:pt x="947534" y="23221"/>
                  </a:lnTo>
                  <a:lnTo>
                    <a:pt x="902101" y="13195"/>
                  </a:lnTo>
                  <a:lnTo>
                    <a:pt x="855696" y="5924"/>
                  </a:lnTo>
                  <a:lnTo>
                    <a:pt x="808407" y="1495"/>
                  </a:lnTo>
                  <a:lnTo>
                    <a:pt x="760323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2" name="object 22"/>
            <p:cNvSpPr/>
            <p:nvPr/>
          </p:nvSpPr>
          <p:spPr>
            <a:xfrm>
              <a:off x="7699376" y="2286514"/>
              <a:ext cx="1520825" cy="1520825"/>
            </a:xfrm>
            <a:custGeom>
              <a:avLst/>
              <a:gdLst/>
              <a:ahLst/>
              <a:cxnLst/>
              <a:rect l="l" t="t" r="r" b="b"/>
              <a:pathLst>
                <a:path w="1520825" h="1520825">
                  <a:moveTo>
                    <a:pt x="0" y="760323"/>
                  </a:moveTo>
                  <a:lnTo>
                    <a:pt x="1495" y="712239"/>
                  </a:lnTo>
                  <a:lnTo>
                    <a:pt x="5924" y="664950"/>
                  </a:lnTo>
                  <a:lnTo>
                    <a:pt x="13195" y="618545"/>
                  </a:lnTo>
                  <a:lnTo>
                    <a:pt x="23221" y="573112"/>
                  </a:lnTo>
                  <a:lnTo>
                    <a:pt x="35911" y="528742"/>
                  </a:lnTo>
                  <a:lnTo>
                    <a:pt x="51178" y="485522"/>
                  </a:lnTo>
                  <a:lnTo>
                    <a:pt x="68932" y="443543"/>
                  </a:lnTo>
                  <a:lnTo>
                    <a:pt x="89084" y="402892"/>
                  </a:lnTo>
                  <a:lnTo>
                    <a:pt x="111544" y="363660"/>
                  </a:lnTo>
                  <a:lnTo>
                    <a:pt x="136225" y="325935"/>
                  </a:lnTo>
                  <a:lnTo>
                    <a:pt x="163036" y="289806"/>
                  </a:lnTo>
                  <a:lnTo>
                    <a:pt x="191889" y="255363"/>
                  </a:lnTo>
                  <a:lnTo>
                    <a:pt x="222694" y="222694"/>
                  </a:lnTo>
                  <a:lnTo>
                    <a:pt x="255363" y="191889"/>
                  </a:lnTo>
                  <a:lnTo>
                    <a:pt x="289806" y="163036"/>
                  </a:lnTo>
                  <a:lnTo>
                    <a:pt x="325935" y="136225"/>
                  </a:lnTo>
                  <a:lnTo>
                    <a:pt x="363660" y="111544"/>
                  </a:lnTo>
                  <a:lnTo>
                    <a:pt x="402892" y="89084"/>
                  </a:lnTo>
                  <a:lnTo>
                    <a:pt x="443543" y="68932"/>
                  </a:lnTo>
                  <a:lnTo>
                    <a:pt x="485522" y="51178"/>
                  </a:lnTo>
                  <a:lnTo>
                    <a:pt x="528742" y="35911"/>
                  </a:lnTo>
                  <a:lnTo>
                    <a:pt x="573112" y="23221"/>
                  </a:lnTo>
                  <a:lnTo>
                    <a:pt x="618545" y="13195"/>
                  </a:lnTo>
                  <a:lnTo>
                    <a:pt x="664950" y="5924"/>
                  </a:lnTo>
                  <a:lnTo>
                    <a:pt x="712239" y="1495"/>
                  </a:lnTo>
                  <a:lnTo>
                    <a:pt x="760323" y="0"/>
                  </a:lnTo>
                  <a:lnTo>
                    <a:pt x="808407" y="1495"/>
                  </a:lnTo>
                  <a:lnTo>
                    <a:pt x="855696" y="5924"/>
                  </a:lnTo>
                  <a:lnTo>
                    <a:pt x="902101" y="13195"/>
                  </a:lnTo>
                  <a:lnTo>
                    <a:pt x="947534" y="23221"/>
                  </a:lnTo>
                  <a:lnTo>
                    <a:pt x="991904" y="35911"/>
                  </a:lnTo>
                  <a:lnTo>
                    <a:pt x="1035124" y="51178"/>
                  </a:lnTo>
                  <a:lnTo>
                    <a:pt x="1077104" y="68932"/>
                  </a:lnTo>
                  <a:lnTo>
                    <a:pt x="1117754" y="89084"/>
                  </a:lnTo>
                  <a:lnTo>
                    <a:pt x="1156986" y="111544"/>
                  </a:lnTo>
                  <a:lnTo>
                    <a:pt x="1194711" y="136225"/>
                  </a:lnTo>
                  <a:lnTo>
                    <a:pt x="1230840" y="163036"/>
                  </a:lnTo>
                  <a:lnTo>
                    <a:pt x="1265283" y="191889"/>
                  </a:lnTo>
                  <a:lnTo>
                    <a:pt x="1297952" y="222694"/>
                  </a:lnTo>
                  <a:lnTo>
                    <a:pt x="1328758" y="255363"/>
                  </a:lnTo>
                  <a:lnTo>
                    <a:pt x="1357610" y="289806"/>
                  </a:lnTo>
                  <a:lnTo>
                    <a:pt x="1384421" y="325935"/>
                  </a:lnTo>
                  <a:lnTo>
                    <a:pt x="1409102" y="363660"/>
                  </a:lnTo>
                  <a:lnTo>
                    <a:pt x="1431562" y="402892"/>
                  </a:lnTo>
                  <a:lnTo>
                    <a:pt x="1451714" y="443543"/>
                  </a:lnTo>
                  <a:lnTo>
                    <a:pt x="1469468" y="485522"/>
                  </a:lnTo>
                  <a:lnTo>
                    <a:pt x="1484735" y="528742"/>
                  </a:lnTo>
                  <a:lnTo>
                    <a:pt x="1497426" y="573112"/>
                  </a:lnTo>
                  <a:lnTo>
                    <a:pt x="1507451" y="618545"/>
                  </a:lnTo>
                  <a:lnTo>
                    <a:pt x="1514723" y="664950"/>
                  </a:lnTo>
                  <a:lnTo>
                    <a:pt x="1519151" y="712239"/>
                  </a:lnTo>
                  <a:lnTo>
                    <a:pt x="1520647" y="760323"/>
                  </a:lnTo>
                  <a:lnTo>
                    <a:pt x="1519151" y="808407"/>
                  </a:lnTo>
                  <a:lnTo>
                    <a:pt x="1514723" y="855696"/>
                  </a:lnTo>
                  <a:lnTo>
                    <a:pt x="1507451" y="902101"/>
                  </a:lnTo>
                  <a:lnTo>
                    <a:pt x="1497426" y="947534"/>
                  </a:lnTo>
                  <a:lnTo>
                    <a:pt x="1484735" y="991904"/>
                  </a:lnTo>
                  <a:lnTo>
                    <a:pt x="1469468" y="1035124"/>
                  </a:lnTo>
                  <a:lnTo>
                    <a:pt x="1451714" y="1077104"/>
                  </a:lnTo>
                  <a:lnTo>
                    <a:pt x="1431562" y="1117754"/>
                  </a:lnTo>
                  <a:lnTo>
                    <a:pt x="1409102" y="1156986"/>
                  </a:lnTo>
                  <a:lnTo>
                    <a:pt x="1384421" y="1194711"/>
                  </a:lnTo>
                  <a:lnTo>
                    <a:pt x="1357610" y="1230840"/>
                  </a:lnTo>
                  <a:lnTo>
                    <a:pt x="1328758" y="1265283"/>
                  </a:lnTo>
                  <a:lnTo>
                    <a:pt x="1297952" y="1297952"/>
                  </a:lnTo>
                  <a:lnTo>
                    <a:pt x="1265283" y="1328758"/>
                  </a:lnTo>
                  <a:lnTo>
                    <a:pt x="1230840" y="1357610"/>
                  </a:lnTo>
                  <a:lnTo>
                    <a:pt x="1194711" y="1384421"/>
                  </a:lnTo>
                  <a:lnTo>
                    <a:pt x="1156986" y="1409102"/>
                  </a:lnTo>
                  <a:lnTo>
                    <a:pt x="1117754" y="1431562"/>
                  </a:lnTo>
                  <a:lnTo>
                    <a:pt x="1077104" y="1451714"/>
                  </a:lnTo>
                  <a:lnTo>
                    <a:pt x="1035124" y="1469468"/>
                  </a:lnTo>
                  <a:lnTo>
                    <a:pt x="991904" y="1484735"/>
                  </a:lnTo>
                  <a:lnTo>
                    <a:pt x="947534" y="1497426"/>
                  </a:lnTo>
                  <a:lnTo>
                    <a:pt x="902101" y="1507451"/>
                  </a:lnTo>
                  <a:lnTo>
                    <a:pt x="855696" y="1514723"/>
                  </a:lnTo>
                  <a:lnTo>
                    <a:pt x="808407" y="1519151"/>
                  </a:lnTo>
                  <a:lnTo>
                    <a:pt x="760323" y="1520647"/>
                  </a:lnTo>
                  <a:lnTo>
                    <a:pt x="712239" y="1519151"/>
                  </a:lnTo>
                  <a:lnTo>
                    <a:pt x="664950" y="1514723"/>
                  </a:lnTo>
                  <a:lnTo>
                    <a:pt x="618545" y="1507451"/>
                  </a:lnTo>
                  <a:lnTo>
                    <a:pt x="573112" y="1497426"/>
                  </a:lnTo>
                  <a:lnTo>
                    <a:pt x="528742" y="1484735"/>
                  </a:lnTo>
                  <a:lnTo>
                    <a:pt x="485522" y="1469468"/>
                  </a:lnTo>
                  <a:lnTo>
                    <a:pt x="443543" y="1451714"/>
                  </a:lnTo>
                  <a:lnTo>
                    <a:pt x="402892" y="1431562"/>
                  </a:lnTo>
                  <a:lnTo>
                    <a:pt x="363660" y="1409102"/>
                  </a:lnTo>
                  <a:lnTo>
                    <a:pt x="325935" y="1384421"/>
                  </a:lnTo>
                  <a:lnTo>
                    <a:pt x="289806" y="1357610"/>
                  </a:lnTo>
                  <a:lnTo>
                    <a:pt x="255363" y="1328758"/>
                  </a:lnTo>
                  <a:lnTo>
                    <a:pt x="222694" y="1297952"/>
                  </a:lnTo>
                  <a:lnTo>
                    <a:pt x="191889" y="1265283"/>
                  </a:lnTo>
                  <a:lnTo>
                    <a:pt x="163036" y="1230840"/>
                  </a:lnTo>
                  <a:lnTo>
                    <a:pt x="136225" y="1194711"/>
                  </a:lnTo>
                  <a:lnTo>
                    <a:pt x="111544" y="1156986"/>
                  </a:lnTo>
                  <a:lnTo>
                    <a:pt x="89084" y="1117754"/>
                  </a:lnTo>
                  <a:lnTo>
                    <a:pt x="68932" y="1077104"/>
                  </a:lnTo>
                  <a:lnTo>
                    <a:pt x="51178" y="1035124"/>
                  </a:lnTo>
                  <a:lnTo>
                    <a:pt x="35911" y="991904"/>
                  </a:lnTo>
                  <a:lnTo>
                    <a:pt x="23221" y="947534"/>
                  </a:lnTo>
                  <a:lnTo>
                    <a:pt x="13195" y="902101"/>
                  </a:lnTo>
                  <a:lnTo>
                    <a:pt x="5924" y="855696"/>
                  </a:lnTo>
                  <a:lnTo>
                    <a:pt x="1495" y="808407"/>
                  </a:lnTo>
                  <a:lnTo>
                    <a:pt x="0" y="760323"/>
                  </a:lnTo>
                  <a:close/>
                </a:path>
              </a:pathLst>
            </a:custGeom>
            <a:ln w="12700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3000721" y="2486006"/>
            <a:ext cx="566483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264785" algn="l"/>
              </a:tabLst>
            </a:pPr>
            <a:r>
              <a:rPr sz="6000" spc="-5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60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6000" spc="-5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6000" dirty="0">
              <a:latin typeface="Calibri"/>
              <a:cs typeface="Calibri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6089650" y="3958278"/>
            <a:ext cx="4740275" cy="1978660"/>
            <a:chOff x="6089650" y="3958278"/>
            <a:chExt cx="4740275" cy="1978660"/>
          </a:xfrm>
        </p:grpSpPr>
        <p:sp>
          <p:nvSpPr>
            <p:cNvPr id="25" name="object 25"/>
            <p:cNvSpPr/>
            <p:nvPr/>
          </p:nvSpPr>
          <p:spPr>
            <a:xfrm>
              <a:off x="6096000" y="3964628"/>
              <a:ext cx="4727575" cy="1965960"/>
            </a:xfrm>
            <a:custGeom>
              <a:avLst/>
              <a:gdLst/>
              <a:ahLst/>
              <a:cxnLst/>
              <a:rect l="l" t="t" r="r" b="b"/>
              <a:pathLst>
                <a:path w="4727575" h="1965960">
                  <a:moveTo>
                    <a:pt x="2363698" y="0"/>
                  </a:moveTo>
                  <a:lnTo>
                    <a:pt x="1970582" y="393115"/>
                  </a:lnTo>
                  <a:lnTo>
                    <a:pt x="0" y="393115"/>
                  </a:lnTo>
                  <a:lnTo>
                    <a:pt x="0" y="1965591"/>
                  </a:lnTo>
                  <a:lnTo>
                    <a:pt x="4727397" y="1965591"/>
                  </a:lnTo>
                  <a:lnTo>
                    <a:pt x="4727397" y="393115"/>
                  </a:lnTo>
                  <a:lnTo>
                    <a:pt x="2756814" y="393115"/>
                  </a:lnTo>
                  <a:lnTo>
                    <a:pt x="2363698" y="0"/>
                  </a:lnTo>
                  <a:close/>
                </a:path>
              </a:pathLst>
            </a:custGeom>
            <a:solidFill>
              <a:srgbClr val="E0E0E0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6" name="object 26"/>
            <p:cNvSpPr/>
            <p:nvPr/>
          </p:nvSpPr>
          <p:spPr>
            <a:xfrm>
              <a:off x="6096000" y="3964628"/>
              <a:ext cx="4727575" cy="1965960"/>
            </a:xfrm>
            <a:custGeom>
              <a:avLst/>
              <a:gdLst/>
              <a:ahLst/>
              <a:cxnLst/>
              <a:rect l="l" t="t" r="r" b="b"/>
              <a:pathLst>
                <a:path w="4727575" h="1965960">
                  <a:moveTo>
                    <a:pt x="0" y="393115"/>
                  </a:moveTo>
                  <a:lnTo>
                    <a:pt x="1970582" y="393115"/>
                  </a:lnTo>
                  <a:lnTo>
                    <a:pt x="2363698" y="0"/>
                  </a:lnTo>
                  <a:lnTo>
                    <a:pt x="2756814" y="393115"/>
                  </a:lnTo>
                  <a:lnTo>
                    <a:pt x="4727397" y="393115"/>
                  </a:lnTo>
                  <a:lnTo>
                    <a:pt x="4727397" y="1965591"/>
                  </a:lnTo>
                  <a:lnTo>
                    <a:pt x="0" y="1965591"/>
                  </a:lnTo>
                  <a:lnTo>
                    <a:pt x="0" y="393115"/>
                  </a:lnTo>
                  <a:close/>
                </a:path>
              </a:pathLst>
            </a:custGeom>
            <a:ln w="12699">
              <a:solidFill>
                <a:srgbClr val="E0E0E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6456202" y="4482715"/>
            <a:ext cx="3914140" cy="149288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>
              <a:lnSpc>
                <a:spcPts val="1430"/>
              </a:lnSpc>
              <a:spcBef>
                <a:spcPts val="250"/>
              </a:spcBef>
            </a:pPr>
            <a:r>
              <a:rPr sz="1300" dirty="0">
                <a:latin typeface="Calibri"/>
                <a:cs typeface="Calibri"/>
              </a:rPr>
              <a:t>Second,</a:t>
            </a:r>
            <a:r>
              <a:rPr sz="1300" spc="-3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Title</a:t>
            </a:r>
            <a:r>
              <a:rPr sz="1300" spc="-2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I,</a:t>
            </a:r>
            <a:r>
              <a:rPr sz="1300" spc="-1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Part</a:t>
            </a:r>
            <a:r>
              <a:rPr sz="1300" spc="-3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A</a:t>
            </a:r>
            <a:r>
              <a:rPr sz="1300" spc="-2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funds</a:t>
            </a:r>
            <a:r>
              <a:rPr sz="1300" spc="-2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must</a:t>
            </a:r>
            <a:r>
              <a:rPr sz="1300" spc="-2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be</a:t>
            </a:r>
            <a:r>
              <a:rPr sz="1300" spc="-15" dirty="0">
                <a:latin typeface="Calibri"/>
                <a:cs typeface="Calibri"/>
              </a:rPr>
              <a:t> </a:t>
            </a:r>
            <a:r>
              <a:rPr sz="1300" i="1" dirty="0">
                <a:latin typeface="Calibri"/>
                <a:cs typeface="Calibri"/>
              </a:rPr>
              <a:t>used</a:t>
            </a:r>
            <a:r>
              <a:rPr sz="1300" i="1" spc="-30" dirty="0">
                <a:latin typeface="Calibri"/>
                <a:cs typeface="Calibri"/>
              </a:rPr>
              <a:t> </a:t>
            </a:r>
            <a:r>
              <a:rPr sz="1300" i="1" dirty="0">
                <a:latin typeface="Calibri"/>
                <a:cs typeface="Calibri"/>
              </a:rPr>
              <a:t>only</a:t>
            </a:r>
            <a:r>
              <a:rPr sz="1300" i="1" spc="-20" dirty="0">
                <a:latin typeface="Calibri"/>
                <a:cs typeface="Calibri"/>
              </a:rPr>
              <a:t> </a:t>
            </a:r>
            <a:r>
              <a:rPr sz="1300" i="1" dirty="0">
                <a:latin typeface="Calibri"/>
                <a:cs typeface="Calibri"/>
              </a:rPr>
              <a:t>as</a:t>
            </a:r>
            <a:r>
              <a:rPr sz="1300" i="1" spc="-30" dirty="0">
                <a:latin typeface="Calibri"/>
                <a:cs typeface="Calibri"/>
              </a:rPr>
              <a:t> </a:t>
            </a:r>
            <a:r>
              <a:rPr sz="1300" i="1" dirty="0">
                <a:latin typeface="Calibri"/>
                <a:cs typeface="Calibri"/>
              </a:rPr>
              <a:t>a</a:t>
            </a:r>
            <a:r>
              <a:rPr sz="1300" i="1" spc="-25" dirty="0">
                <a:latin typeface="Calibri"/>
                <a:cs typeface="Calibri"/>
              </a:rPr>
              <a:t> </a:t>
            </a:r>
            <a:r>
              <a:rPr sz="1300" i="1" spc="-20" dirty="0">
                <a:latin typeface="Calibri"/>
                <a:cs typeface="Calibri"/>
              </a:rPr>
              <a:t>last </a:t>
            </a:r>
            <a:r>
              <a:rPr sz="1300" i="1" dirty="0">
                <a:latin typeface="Calibri"/>
                <a:cs typeface="Calibri"/>
              </a:rPr>
              <a:t>resort</a:t>
            </a:r>
            <a:r>
              <a:rPr sz="1300" i="1" spc="-1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when</a:t>
            </a:r>
            <a:r>
              <a:rPr sz="1300" spc="-3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funds</a:t>
            </a:r>
            <a:r>
              <a:rPr sz="1300" spc="-3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or</a:t>
            </a:r>
            <a:r>
              <a:rPr sz="1300" spc="-3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services</a:t>
            </a:r>
            <a:r>
              <a:rPr sz="1300" spc="-3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are</a:t>
            </a:r>
            <a:r>
              <a:rPr sz="1300" spc="-4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not</a:t>
            </a:r>
            <a:r>
              <a:rPr sz="1300" spc="-3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available</a:t>
            </a:r>
            <a:r>
              <a:rPr sz="1300" spc="-3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from</a:t>
            </a:r>
            <a:r>
              <a:rPr sz="1300" spc="-2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other </a:t>
            </a:r>
            <a:r>
              <a:rPr sz="1300" dirty="0">
                <a:latin typeface="Calibri"/>
                <a:cs typeface="Calibri"/>
              </a:rPr>
              <a:t>public</a:t>
            </a:r>
            <a:r>
              <a:rPr sz="1300" spc="-4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or</a:t>
            </a:r>
            <a:r>
              <a:rPr sz="1300" spc="-3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private</a:t>
            </a:r>
            <a:r>
              <a:rPr sz="1300" spc="-4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sources,</a:t>
            </a:r>
            <a:r>
              <a:rPr sz="1300" spc="-2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such</a:t>
            </a:r>
            <a:r>
              <a:rPr sz="1300" spc="-3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as</a:t>
            </a:r>
            <a:r>
              <a:rPr sz="1300" spc="-3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the</a:t>
            </a:r>
            <a:r>
              <a:rPr sz="1300" spc="-30" dirty="0">
                <a:latin typeface="Calibri"/>
                <a:cs typeface="Calibri"/>
              </a:rPr>
              <a:t> </a:t>
            </a:r>
            <a:r>
              <a:rPr sz="1300" spc="-25" dirty="0">
                <a:latin typeface="Calibri"/>
                <a:cs typeface="Calibri"/>
              </a:rPr>
              <a:t>USDA’s</a:t>
            </a:r>
            <a:r>
              <a:rPr sz="1300" spc="-10" dirty="0">
                <a:latin typeface="Calibri"/>
                <a:cs typeface="Calibri"/>
              </a:rPr>
              <a:t> National </a:t>
            </a:r>
            <a:r>
              <a:rPr sz="1300" dirty="0">
                <a:latin typeface="Calibri"/>
                <a:cs typeface="Calibri"/>
              </a:rPr>
              <a:t>School</a:t>
            </a:r>
            <a:r>
              <a:rPr sz="1300" spc="-3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Lunch</a:t>
            </a:r>
            <a:r>
              <a:rPr sz="1300" spc="-1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Program</a:t>
            </a:r>
            <a:r>
              <a:rPr sz="1300" spc="-3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and</a:t>
            </a:r>
            <a:r>
              <a:rPr sz="1300" spc="-2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Breakfast</a:t>
            </a:r>
            <a:r>
              <a:rPr sz="1300" spc="-2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Program,</a:t>
            </a:r>
            <a:r>
              <a:rPr sz="1300" spc="-3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public </a:t>
            </a:r>
            <a:r>
              <a:rPr sz="1300" dirty="0">
                <a:latin typeface="Calibri"/>
                <a:cs typeface="Calibri"/>
              </a:rPr>
              <a:t>health</a:t>
            </a:r>
            <a:r>
              <a:rPr sz="1300" spc="-3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clinics,</a:t>
            </a:r>
            <a:r>
              <a:rPr sz="1300" spc="-3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or</a:t>
            </a:r>
            <a:r>
              <a:rPr sz="1300" spc="-1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local</a:t>
            </a:r>
            <a:r>
              <a:rPr sz="1300" spc="-2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discretionary</a:t>
            </a:r>
            <a:r>
              <a:rPr sz="1300" spc="-4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funds</a:t>
            </a:r>
            <a:r>
              <a:rPr sz="1300" spc="-2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(sometimes </a:t>
            </a:r>
            <a:r>
              <a:rPr sz="1300" dirty="0">
                <a:latin typeface="Calibri"/>
                <a:cs typeface="Calibri"/>
              </a:rPr>
              <a:t>provided</a:t>
            </a:r>
            <a:r>
              <a:rPr sz="1300" spc="-4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by</a:t>
            </a:r>
            <a:r>
              <a:rPr sz="1300" spc="-3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the</a:t>
            </a:r>
            <a:r>
              <a:rPr sz="1300" spc="-45" dirty="0">
                <a:latin typeface="Calibri"/>
                <a:cs typeface="Calibri"/>
              </a:rPr>
              <a:t> </a:t>
            </a:r>
            <a:r>
              <a:rPr sz="1300" spc="-25" dirty="0">
                <a:latin typeface="Calibri"/>
                <a:cs typeface="Calibri"/>
              </a:rPr>
              <a:t>PTA)</a:t>
            </a:r>
            <a:r>
              <a:rPr sz="1300" spc="-4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used</a:t>
            </a:r>
            <a:r>
              <a:rPr sz="1300" spc="-3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to</a:t>
            </a:r>
            <a:r>
              <a:rPr sz="1300" spc="-3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provide</a:t>
            </a:r>
            <a:r>
              <a:rPr sz="1300" spc="-5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similar</a:t>
            </a:r>
            <a:r>
              <a:rPr sz="1300" spc="-3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services</a:t>
            </a:r>
            <a:r>
              <a:rPr sz="1300" spc="-50" dirty="0">
                <a:latin typeface="Calibri"/>
                <a:cs typeface="Calibri"/>
              </a:rPr>
              <a:t> </a:t>
            </a:r>
            <a:r>
              <a:rPr sz="1300" spc="-25" dirty="0">
                <a:latin typeface="Calibri"/>
                <a:cs typeface="Calibri"/>
              </a:rPr>
              <a:t>for </a:t>
            </a:r>
            <a:r>
              <a:rPr sz="1300" spc="-10" dirty="0">
                <a:latin typeface="Calibri"/>
                <a:cs typeface="Calibri"/>
              </a:rPr>
              <a:t>economically disadvantaged</a:t>
            </a:r>
            <a:r>
              <a:rPr sz="1300" spc="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students</a:t>
            </a:r>
            <a:r>
              <a:rPr sz="1300" dirty="0">
                <a:latin typeface="Calibri"/>
                <a:cs typeface="Calibri"/>
              </a:rPr>
              <a:t> </a:t>
            </a:r>
            <a:r>
              <a:rPr sz="1300" spc="-20" dirty="0">
                <a:latin typeface="Calibri"/>
                <a:cs typeface="Calibri"/>
              </a:rPr>
              <a:t>generally.</a:t>
            </a:r>
            <a:r>
              <a:rPr sz="1300" spc="-1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(See</a:t>
            </a:r>
            <a:r>
              <a:rPr sz="1300" spc="-5" dirty="0">
                <a:latin typeface="Calibri"/>
                <a:cs typeface="Calibri"/>
              </a:rPr>
              <a:t> </a:t>
            </a:r>
            <a:r>
              <a:rPr sz="1300" spc="-20" dirty="0">
                <a:latin typeface="Calibri"/>
                <a:cs typeface="Calibri"/>
              </a:rPr>
              <a:t>ESEA </a:t>
            </a:r>
            <a:r>
              <a:rPr sz="1300" dirty="0">
                <a:latin typeface="Calibri"/>
                <a:cs typeface="Calibri"/>
              </a:rPr>
              <a:t>section</a:t>
            </a:r>
            <a:r>
              <a:rPr sz="1300" spc="-5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1115(e)(2)).</a:t>
            </a:r>
            <a:endParaRPr sz="13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822"/>
            <a:ext cx="1035812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/>
              <a:t>Title</a:t>
            </a:r>
            <a:r>
              <a:rPr sz="4800" spc="-65" dirty="0"/>
              <a:t> </a:t>
            </a:r>
            <a:r>
              <a:rPr sz="4800" spc="-10" dirty="0"/>
              <a:t>I-</a:t>
            </a:r>
            <a:r>
              <a:rPr sz="4800" dirty="0"/>
              <a:t>A</a:t>
            </a:r>
            <a:r>
              <a:rPr sz="4800" spc="-50" dirty="0"/>
              <a:t> </a:t>
            </a:r>
            <a:r>
              <a:rPr sz="4800" dirty="0"/>
              <a:t>Set</a:t>
            </a:r>
            <a:r>
              <a:rPr lang="en-US" sz="4800" spc="-30" dirty="0"/>
              <a:t>-a</a:t>
            </a:r>
            <a:r>
              <a:rPr sz="4800" dirty="0"/>
              <a:t>side</a:t>
            </a:r>
            <a:r>
              <a:rPr sz="4800" spc="-65" dirty="0"/>
              <a:t> </a:t>
            </a:r>
            <a:r>
              <a:rPr sz="4800" spc="-10" dirty="0"/>
              <a:t>Eligibility</a:t>
            </a:r>
            <a:endParaRPr sz="4800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8182" y="1635312"/>
            <a:ext cx="10896066" cy="9960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145539" y="1849626"/>
            <a:ext cx="9970770" cy="3421379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12700" marR="674370">
              <a:lnSpc>
                <a:spcPct val="70000"/>
              </a:lnSpc>
              <a:spcBef>
                <a:spcPts val="960"/>
              </a:spcBef>
            </a:pPr>
            <a:r>
              <a:rPr sz="2400" dirty="0">
                <a:latin typeface="Calibri"/>
                <a:cs typeface="Calibri"/>
              </a:rPr>
              <a:t>Are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homeless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children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youths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who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attend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non-</a:t>
            </a:r>
            <a:r>
              <a:rPr sz="2400" dirty="0">
                <a:latin typeface="Calibri"/>
                <a:cs typeface="Calibri"/>
              </a:rPr>
              <a:t>Title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schools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eligible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to </a:t>
            </a:r>
            <a:r>
              <a:rPr sz="2400" spc="-10" dirty="0">
                <a:latin typeface="Calibri"/>
                <a:cs typeface="Calibri"/>
              </a:rPr>
              <a:t>receive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Title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I,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Part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services?</a:t>
            </a:r>
            <a:endParaRPr sz="2400" dirty="0">
              <a:latin typeface="Calibri"/>
              <a:cs typeface="Calibri"/>
            </a:endParaRPr>
          </a:p>
          <a:p>
            <a:pPr marL="469900" marR="5080" indent="-228600">
              <a:lnSpc>
                <a:spcPct val="70000"/>
              </a:lnSpc>
              <a:spcBef>
                <a:spcPts val="675"/>
              </a:spcBef>
              <a:buFont typeface="Arial"/>
              <a:buChar char="•"/>
              <a:tabLst>
                <a:tab pos="469900" algn="l"/>
              </a:tabLst>
            </a:pPr>
            <a:r>
              <a:rPr sz="2100" i="1" spc="-20" dirty="0">
                <a:latin typeface="Calibri"/>
                <a:cs typeface="Calibri"/>
              </a:rPr>
              <a:t>Yes</a:t>
            </a:r>
            <a:r>
              <a:rPr sz="2100" spc="-20" dirty="0">
                <a:latin typeface="Calibri"/>
                <a:cs typeface="Calibri"/>
              </a:rPr>
              <a:t>.</a:t>
            </a:r>
            <a:r>
              <a:rPr sz="2100" spc="-7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Under</a:t>
            </a:r>
            <a:r>
              <a:rPr sz="2100" spc="-3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section</a:t>
            </a:r>
            <a:r>
              <a:rPr sz="2100" spc="-3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1113(c)(3)(A)</a:t>
            </a:r>
            <a:r>
              <a:rPr sz="2100" spc="-6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of</a:t>
            </a:r>
            <a:r>
              <a:rPr sz="2100" spc="-4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the</a:t>
            </a:r>
            <a:r>
              <a:rPr sz="2100" spc="-4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ESEA,</a:t>
            </a:r>
            <a:r>
              <a:rPr sz="2100" spc="-2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an</a:t>
            </a:r>
            <a:r>
              <a:rPr sz="2100" spc="-6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LEA</a:t>
            </a:r>
            <a:r>
              <a:rPr sz="2100" spc="-4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must</a:t>
            </a:r>
            <a:r>
              <a:rPr sz="2100" spc="-5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reserve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sufficient</a:t>
            </a:r>
            <a:r>
              <a:rPr sz="2100" spc="-2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Title</a:t>
            </a:r>
            <a:r>
              <a:rPr sz="2100" spc="-3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I</a:t>
            </a:r>
            <a:r>
              <a:rPr sz="2100" spc="-5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funds </a:t>
            </a:r>
            <a:r>
              <a:rPr sz="2100" dirty="0">
                <a:latin typeface="Calibri"/>
                <a:cs typeface="Calibri"/>
              </a:rPr>
              <a:t>to</a:t>
            </a:r>
            <a:r>
              <a:rPr sz="2100" spc="-5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provide</a:t>
            </a:r>
            <a:r>
              <a:rPr sz="2100" spc="-3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services</a:t>
            </a:r>
            <a:r>
              <a:rPr sz="2100" spc="-2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to</a:t>
            </a:r>
            <a:r>
              <a:rPr sz="2100" spc="-5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homeless</a:t>
            </a:r>
            <a:r>
              <a:rPr sz="2100" spc="-3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students</a:t>
            </a:r>
            <a:r>
              <a:rPr sz="2100" spc="-5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who</a:t>
            </a:r>
            <a:r>
              <a:rPr sz="2100" spc="-5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attend</a:t>
            </a:r>
            <a:r>
              <a:rPr sz="2100" spc="-8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non-</a:t>
            </a:r>
            <a:r>
              <a:rPr sz="2100" dirty="0">
                <a:latin typeface="Calibri"/>
                <a:cs typeface="Calibri"/>
              </a:rPr>
              <a:t>Title</a:t>
            </a:r>
            <a:r>
              <a:rPr sz="2100" spc="-4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I</a:t>
            </a:r>
            <a:r>
              <a:rPr sz="2100" spc="-6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schools</a:t>
            </a:r>
            <a:r>
              <a:rPr sz="2100" spc="-2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that</a:t>
            </a:r>
            <a:r>
              <a:rPr sz="2100" spc="-80" dirty="0">
                <a:latin typeface="Calibri"/>
                <a:cs typeface="Calibri"/>
              </a:rPr>
              <a:t> </a:t>
            </a:r>
            <a:r>
              <a:rPr sz="2100" spc="-25" dirty="0">
                <a:latin typeface="Calibri"/>
                <a:cs typeface="Calibri"/>
              </a:rPr>
              <a:t>are </a:t>
            </a:r>
            <a:r>
              <a:rPr sz="2100" i="1" dirty="0">
                <a:latin typeface="Calibri"/>
                <a:cs typeface="Calibri"/>
              </a:rPr>
              <a:t>comparable</a:t>
            </a:r>
            <a:r>
              <a:rPr sz="2100" i="1" spc="-40" dirty="0">
                <a:latin typeface="Calibri"/>
                <a:cs typeface="Calibri"/>
              </a:rPr>
              <a:t> </a:t>
            </a:r>
            <a:r>
              <a:rPr sz="2100" i="1" dirty="0">
                <a:latin typeface="Calibri"/>
                <a:cs typeface="Calibri"/>
              </a:rPr>
              <a:t>to</a:t>
            </a:r>
            <a:r>
              <a:rPr sz="2100" i="1" spc="-45" dirty="0">
                <a:latin typeface="Calibri"/>
                <a:cs typeface="Calibri"/>
              </a:rPr>
              <a:t> </a:t>
            </a:r>
            <a:r>
              <a:rPr sz="2100" i="1" dirty="0">
                <a:latin typeface="Calibri"/>
                <a:cs typeface="Calibri"/>
              </a:rPr>
              <a:t>those</a:t>
            </a:r>
            <a:r>
              <a:rPr sz="2100" i="1" spc="-55" dirty="0">
                <a:latin typeface="Calibri"/>
                <a:cs typeface="Calibri"/>
              </a:rPr>
              <a:t> </a:t>
            </a:r>
            <a:r>
              <a:rPr sz="2100" i="1" dirty="0">
                <a:latin typeface="Calibri"/>
                <a:cs typeface="Calibri"/>
              </a:rPr>
              <a:t>provided</a:t>
            </a:r>
            <a:r>
              <a:rPr sz="2100" i="1" spc="-35" dirty="0">
                <a:latin typeface="Calibri"/>
                <a:cs typeface="Calibri"/>
              </a:rPr>
              <a:t> </a:t>
            </a:r>
            <a:r>
              <a:rPr sz="2100" i="1" dirty="0">
                <a:latin typeface="Calibri"/>
                <a:cs typeface="Calibri"/>
              </a:rPr>
              <a:t>to</a:t>
            </a:r>
            <a:r>
              <a:rPr sz="2100" i="1" spc="-45" dirty="0">
                <a:latin typeface="Calibri"/>
                <a:cs typeface="Calibri"/>
              </a:rPr>
              <a:t> </a:t>
            </a:r>
            <a:r>
              <a:rPr sz="2100" i="1" dirty="0">
                <a:latin typeface="Calibri"/>
                <a:cs typeface="Calibri"/>
              </a:rPr>
              <a:t>students</a:t>
            </a:r>
            <a:r>
              <a:rPr sz="2100" i="1" spc="-60" dirty="0">
                <a:latin typeface="Calibri"/>
                <a:cs typeface="Calibri"/>
              </a:rPr>
              <a:t> </a:t>
            </a:r>
            <a:r>
              <a:rPr sz="2100" i="1" dirty="0">
                <a:latin typeface="Calibri"/>
                <a:cs typeface="Calibri"/>
              </a:rPr>
              <a:t>in</a:t>
            </a:r>
            <a:r>
              <a:rPr sz="2100" i="1" spc="-35" dirty="0">
                <a:latin typeface="Calibri"/>
                <a:cs typeface="Calibri"/>
              </a:rPr>
              <a:t> </a:t>
            </a:r>
            <a:r>
              <a:rPr sz="2100" i="1" dirty="0">
                <a:latin typeface="Calibri"/>
                <a:cs typeface="Calibri"/>
              </a:rPr>
              <a:t>Title</a:t>
            </a:r>
            <a:r>
              <a:rPr sz="2100" i="1" spc="-15" dirty="0">
                <a:latin typeface="Calibri"/>
                <a:cs typeface="Calibri"/>
              </a:rPr>
              <a:t> </a:t>
            </a:r>
            <a:r>
              <a:rPr sz="2100" i="1" dirty="0">
                <a:latin typeface="Calibri"/>
                <a:cs typeface="Calibri"/>
              </a:rPr>
              <a:t>I</a:t>
            </a:r>
            <a:r>
              <a:rPr sz="2100" i="1" spc="-25" dirty="0">
                <a:latin typeface="Calibri"/>
                <a:cs typeface="Calibri"/>
              </a:rPr>
              <a:t> </a:t>
            </a:r>
            <a:r>
              <a:rPr sz="2100" i="1" spc="-10" dirty="0">
                <a:latin typeface="Calibri"/>
                <a:cs typeface="Calibri"/>
              </a:rPr>
              <a:t>schools.</a:t>
            </a:r>
            <a:endParaRPr sz="2100" dirty="0">
              <a:latin typeface="Calibri"/>
              <a:cs typeface="Calibri"/>
            </a:endParaRPr>
          </a:p>
          <a:p>
            <a:pPr marL="469900" marR="73660" indent="-228600">
              <a:lnSpc>
                <a:spcPct val="70000"/>
              </a:lnSpc>
              <a:spcBef>
                <a:spcPts val="1764"/>
              </a:spcBef>
              <a:buFont typeface="Arial"/>
              <a:buChar char="•"/>
              <a:tabLst>
                <a:tab pos="469900" algn="l"/>
              </a:tabLst>
            </a:pPr>
            <a:r>
              <a:rPr sz="2100" dirty="0">
                <a:latin typeface="Calibri"/>
                <a:cs typeface="Calibri"/>
              </a:rPr>
              <a:t>These</a:t>
            </a:r>
            <a:r>
              <a:rPr sz="2100" spc="-6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services</a:t>
            </a:r>
            <a:r>
              <a:rPr sz="2100" spc="-4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may</a:t>
            </a:r>
            <a:r>
              <a:rPr sz="2100" spc="-8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include</a:t>
            </a:r>
            <a:r>
              <a:rPr sz="2100" spc="-7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providing</a:t>
            </a:r>
            <a:r>
              <a:rPr sz="2100" spc="-5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educationally</a:t>
            </a:r>
            <a:r>
              <a:rPr sz="2100" spc="-7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related</a:t>
            </a:r>
            <a:r>
              <a:rPr sz="2100" spc="-7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support</a:t>
            </a:r>
            <a:r>
              <a:rPr sz="2100" spc="-6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services</a:t>
            </a:r>
            <a:r>
              <a:rPr sz="2100" spc="-4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to</a:t>
            </a:r>
            <a:r>
              <a:rPr sz="2100" spc="-7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children </a:t>
            </a:r>
            <a:r>
              <a:rPr sz="2100" dirty="0">
                <a:latin typeface="Calibri"/>
                <a:cs typeface="Calibri"/>
              </a:rPr>
              <a:t>in</a:t>
            </a:r>
            <a:r>
              <a:rPr sz="2100" spc="-6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shelters</a:t>
            </a:r>
            <a:r>
              <a:rPr sz="2100" spc="-5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and</a:t>
            </a:r>
            <a:r>
              <a:rPr sz="2100" spc="-8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other</a:t>
            </a:r>
            <a:r>
              <a:rPr sz="2100" spc="-5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locations</a:t>
            </a:r>
            <a:r>
              <a:rPr sz="2100" spc="-5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where</a:t>
            </a:r>
            <a:r>
              <a:rPr sz="2100" spc="-6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homeless</a:t>
            </a:r>
            <a:r>
              <a:rPr sz="2100" spc="-3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children</a:t>
            </a:r>
            <a:r>
              <a:rPr sz="2100" spc="-6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live.</a:t>
            </a:r>
            <a:r>
              <a:rPr sz="2100" spc="-4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Services</a:t>
            </a:r>
            <a:r>
              <a:rPr sz="2100" spc="-5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should</a:t>
            </a:r>
            <a:r>
              <a:rPr sz="2100" spc="-50" dirty="0">
                <a:latin typeface="Calibri"/>
                <a:cs typeface="Calibri"/>
              </a:rPr>
              <a:t> </a:t>
            </a:r>
            <a:r>
              <a:rPr sz="2100" spc="-25" dirty="0">
                <a:latin typeface="Calibri"/>
                <a:cs typeface="Calibri"/>
              </a:rPr>
              <a:t>be </a:t>
            </a:r>
            <a:r>
              <a:rPr sz="2100" dirty="0">
                <a:latin typeface="Calibri"/>
                <a:cs typeface="Calibri"/>
              </a:rPr>
              <a:t>provided</a:t>
            </a:r>
            <a:r>
              <a:rPr sz="2100" spc="-5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to</a:t>
            </a:r>
            <a:r>
              <a:rPr sz="2100" spc="-6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assist</a:t>
            </a:r>
            <a:r>
              <a:rPr sz="2100" spc="-3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homeless</a:t>
            </a:r>
            <a:r>
              <a:rPr sz="2100" spc="-5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students</a:t>
            </a:r>
            <a:r>
              <a:rPr sz="2100" spc="-7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to</a:t>
            </a:r>
            <a:r>
              <a:rPr sz="2100" spc="-6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effectively</a:t>
            </a:r>
            <a:r>
              <a:rPr sz="2100" spc="-3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take</a:t>
            </a:r>
            <a:r>
              <a:rPr sz="2100" spc="-8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advantage</a:t>
            </a:r>
            <a:r>
              <a:rPr sz="2100" spc="-9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of</a:t>
            </a:r>
            <a:r>
              <a:rPr sz="2100" spc="-5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educational opportunities.</a:t>
            </a:r>
            <a:endParaRPr sz="2100" dirty="0">
              <a:latin typeface="Calibri"/>
              <a:cs typeface="Calibri"/>
            </a:endParaRPr>
          </a:p>
          <a:p>
            <a:pPr marL="469900" marR="81280" indent="-229235">
              <a:lnSpc>
                <a:spcPct val="70000"/>
              </a:lnSpc>
              <a:spcBef>
                <a:spcPts val="1765"/>
              </a:spcBef>
              <a:buFont typeface="Arial"/>
              <a:buChar char="•"/>
              <a:tabLst>
                <a:tab pos="469900" algn="l"/>
              </a:tabLst>
            </a:pPr>
            <a:r>
              <a:rPr sz="2100" dirty="0">
                <a:latin typeface="Calibri"/>
                <a:cs typeface="Calibri"/>
              </a:rPr>
              <a:t>In</a:t>
            </a:r>
            <a:r>
              <a:rPr sz="2100" spc="-5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addition</a:t>
            </a:r>
            <a:r>
              <a:rPr sz="2100" spc="-5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to</a:t>
            </a:r>
            <a:r>
              <a:rPr sz="2100" spc="-4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serving</a:t>
            </a:r>
            <a:r>
              <a:rPr sz="2100" spc="-2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homeless</a:t>
            </a:r>
            <a:r>
              <a:rPr sz="2100" spc="-3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children</a:t>
            </a:r>
            <a:r>
              <a:rPr sz="2100" spc="-3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and</a:t>
            </a:r>
            <a:r>
              <a:rPr sz="2100" spc="-6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youths</a:t>
            </a:r>
            <a:r>
              <a:rPr sz="2100" spc="-4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who</a:t>
            </a:r>
            <a:r>
              <a:rPr sz="2100" spc="-4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attend</a:t>
            </a:r>
            <a:r>
              <a:rPr sz="2100" spc="-7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non-</a:t>
            </a:r>
            <a:r>
              <a:rPr sz="2100" dirty="0">
                <a:latin typeface="Calibri"/>
                <a:cs typeface="Calibri"/>
              </a:rPr>
              <a:t>Title</a:t>
            </a:r>
            <a:r>
              <a:rPr sz="2100" spc="-3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I</a:t>
            </a:r>
            <a:r>
              <a:rPr sz="2100" spc="-5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schools,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spc="-25" dirty="0">
                <a:latin typeface="Calibri"/>
                <a:cs typeface="Calibri"/>
              </a:rPr>
              <a:t>the </a:t>
            </a:r>
            <a:r>
              <a:rPr sz="2100" dirty="0">
                <a:latin typeface="Calibri"/>
                <a:cs typeface="Calibri"/>
              </a:rPr>
              <a:t>homeless</a:t>
            </a:r>
            <a:r>
              <a:rPr sz="2100" spc="-2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set-</a:t>
            </a:r>
            <a:r>
              <a:rPr sz="2100" dirty="0">
                <a:latin typeface="Calibri"/>
                <a:cs typeface="Calibri"/>
              </a:rPr>
              <a:t>aside</a:t>
            </a:r>
            <a:r>
              <a:rPr sz="2100" spc="-4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may</a:t>
            </a:r>
            <a:r>
              <a:rPr sz="2100" spc="-7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be</a:t>
            </a:r>
            <a:r>
              <a:rPr sz="2100" spc="-5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used</a:t>
            </a:r>
            <a:r>
              <a:rPr sz="2100" spc="-4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to</a:t>
            </a:r>
            <a:r>
              <a:rPr sz="2100" spc="-5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provide</a:t>
            </a:r>
            <a:r>
              <a:rPr sz="2100" spc="-3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services</a:t>
            </a:r>
            <a:r>
              <a:rPr sz="2100" spc="-2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to</a:t>
            </a:r>
            <a:r>
              <a:rPr sz="2100" spc="-5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homeless</a:t>
            </a:r>
            <a:r>
              <a:rPr sz="2100" spc="-3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students</a:t>
            </a:r>
            <a:r>
              <a:rPr sz="2100" spc="-6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in</a:t>
            </a:r>
            <a:r>
              <a:rPr sz="2100" spc="-4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Title</a:t>
            </a:r>
            <a:r>
              <a:rPr sz="2100" spc="-40" dirty="0">
                <a:latin typeface="Calibri"/>
                <a:cs typeface="Calibri"/>
              </a:rPr>
              <a:t> </a:t>
            </a:r>
            <a:r>
              <a:rPr sz="2100" spc="-50" dirty="0">
                <a:latin typeface="Calibri"/>
                <a:cs typeface="Calibri"/>
              </a:rPr>
              <a:t>I </a:t>
            </a:r>
            <a:r>
              <a:rPr sz="2100" dirty="0">
                <a:latin typeface="Calibri"/>
                <a:cs typeface="Calibri"/>
              </a:rPr>
              <a:t>schools</a:t>
            </a:r>
            <a:r>
              <a:rPr sz="2100" spc="-2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that</a:t>
            </a:r>
            <a:r>
              <a:rPr sz="2100" spc="-7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are</a:t>
            </a:r>
            <a:r>
              <a:rPr sz="2100" spc="-4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not</a:t>
            </a:r>
            <a:r>
              <a:rPr sz="2100" spc="-5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ordinarily</a:t>
            </a:r>
            <a:r>
              <a:rPr sz="2100" spc="-2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provided</a:t>
            </a:r>
            <a:r>
              <a:rPr sz="2100" spc="-3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to</a:t>
            </a:r>
            <a:r>
              <a:rPr sz="2100" spc="-5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other</a:t>
            </a:r>
            <a:r>
              <a:rPr sz="2100" spc="-4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Title</a:t>
            </a:r>
            <a:r>
              <a:rPr sz="2100" spc="-2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I</a:t>
            </a:r>
            <a:r>
              <a:rPr sz="2100" spc="-6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students.</a:t>
            </a:r>
            <a:endParaRPr sz="21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74139" y="5840982"/>
            <a:ext cx="918845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3"/>
              </a:rPr>
              <a:t>Education for Homeless Children and Youths Program Non-Regulatory Guidance</a:t>
            </a:r>
            <a:r>
              <a:rPr lang="en-US" sz="12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</a:rPr>
              <a:t> </a:t>
            </a:r>
            <a:r>
              <a:rPr lang="en-US" sz="1200" u="none" dirty="0">
                <a:latin typeface="Calibri"/>
                <a:cs typeface="Calibri"/>
              </a:rPr>
              <a:t>(see</a:t>
            </a:r>
            <a:r>
              <a:rPr lang="en-US" sz="1200" u="none" spc="-15" dirty="0">
                <a:latin typeface="Calibri"/>
                <a:cs typeface="Calibri"/>
              </a:rPr>
              <a:t> </a:t>
            </a:r>
            <a:r>
              <a:rPr lang="en-US" sz="1200" u="none" dirty="0">
                <a:latin typeface="Calibri"/>
                <a:cs typeface="Calibri"/>
              </a:rPr>
              <a:t>Section</a:t>
            </a:r>
            <a:r>
              <a:rPr lang="en-US" sz="1200" u="none" spc="-20" dirty="0">
                <a:latin typeface="Calibri"/>
                <a:cs typeface="Calibri"/>
              </a:rPr>
              <a:t> </a:t>
            </a:r>
            <a:r>
              <a:rPr lang="en-US" sz="1200" u="none" dirty="0">
                <a:latin typeface="Calibri"/>
                <a:cs typeface="Calibri"/>
              </a:rPr>
              <a:t>M</a:t>
            </a:r>
            <a:r>
              <a:rPr lang="en-US" sz="1200" u="none" spc="-25" dirty="0">
                <a:latin typeface="Calibri"/>
                <a:cs typeface="Calibri"/>
              </a:rPr>
              <a:t> </a:t>
            </a:r>
            <a:r>
              <a:rPr lang="en-US" sz="1200" u="none" dirty="0">
                <a:latin typeface="Calibri"/>
                <a:cs typeface="Calibri"/>
              </a:rPr>
              <a:t>on</a:t>
            </a:r>
            <a:r>
              <a:rPr lang="en-US" sz="1200" u="none" spc="-15" dirty="0">
                <a:latin typeface="Calibri"/>
                <a:cs typeface="Calibri"/>
              </a:rPr>
              <a:t> </a:t>
            </a:r>
            <a:r>
              <a:rPr lang="en-US" sz="1200" u="none" spc="-10" dirty="0">
                <a:latin typeface="Calibri"/>
                <a:cs typeface="Calibri"/>
              </a:rPr>
              <a:t>Coordination</a:t>
            </a:r>
            <a:r>
              <a:rPr lang="en-US" sz="1200" u="none" spc="-30" dirty="0">
                <a:latin typeface="Calibri"/>
                <a:cs typeface="Calibri"/>
              </a:rPr>
              <a:t> </a:t>
            </a:r>
            <a:r>
              <a:rPr lang="en-US" sz="1200" u="none" dirty="0">
                <a:latin typeface="Calibri"/>
                <a:cs typeface="Calibri"/>
              </a:rPr>
              <a:t>with</a:t>
            </a:r>
            <a:r>
              <a:rPr lang="en-US" sz="1200" u="none" spc="-20" dirty="0">
                <a:latin typeface="Calibri"/>
                <a:cs typeface="Calibri"/>
              </a:rPr>
              <a:t> </a:t>
            </a:r>
            <a:r>
              <a:rPr lang="en-US" sz="1200" u="none" dirty="0">
                <a:latin typeface="Calibri"/>
                <a:cs typeface="Calibri"/>
              </a:rPr>
              <a:t>Title</a:t>
            </a:r>
            <a:r>
              <a:rPr lang="en-US" sz="1200" u="none" spc="-15" dirty="0">
                <a:latin typeface="Calibri"/>
                <a:cs typeface="Calibri"/>
              </a:rPr>
              <a:t> </a:t>
            </a:r>
            <a:r>
              <a:rPr lang="en-US" sz="1200" u="none" dirty="0">
                <a:latin typeface="Calibri"/>
                <a:cs typeface="Calibri"/>
              </a:rPr>
              <a:t>I,</a:t>
            </a:r>
            <a:r>
              <a:rPr lang="en-US" sz="1200" u="none" spc="-30" dirty="0">
                <a:latin typeface="Calibri"/>
                <a:cs typeface="Calibri"/>
              </a:rPr>
              <a:t> </a:t>
            </a:r>
            <a:r>
              <a:rPr lang="en-US" sz="1200" u="none" dirty="0">
                <a:latin typeface="Calibri"/>
                <a:cs typeface="Calibri"/>
              </a:rPr>
              <a:t>Part</a:t>
            </a:r>
            <a:r>
              <a:rPr lang="en-US" sz="1200" u="none" spc="-35" dirty="0">
                <a:latin typeface="Calibri"/>
                <a:cs typeface="Calibri"/>
              </a:rPr>
              <a:t> </a:t>
            </a:r>
            <a:r>
              <a:rPr lang="en-US" sz="1200" u="none" dirty="0">
                <a:latin typeface="Calibri"/>
                <a:cs typeface="Calibri"/>
              </a:rPr>
              <a:t>A</a:t>
            </a:r>
            <a:r>
              <a:rPr lang="en-US" sz="1200" u="none" spc="-35" dirty="0">
                <a:latin typeface="Calibri"/>
                <a:cs typeface="Calibri"/>
              </a:rPr>
              <a:t> </a:t>
            </a:r>
            <a:r>
              <a:rPr lang="en-US" sz="1200" u="none" dirty="0">
                <a:latin typeface="Calibri"/>
                <a:cs typeface="Calibri"/>
              </a:rPr>
              <a:t>of</a:t>
            </a:r>
            <a:r>
              <a:rPr lang="en-US" sz="1200" u="none" spc="-20" dirty="0">
                <a:latin typeface="Calibri"/>
                <a:cs typeface="Calibri"/>
              </a:rPr>
              <a:t> </a:t>
            </a:r>
            <a:r>
              <a:rPr lang="en-US" sz="1200" u="none" dirty="0">
                <a:latin typeface="Calibri"/>
                <a:cs typeface="Calibri"/>
              </a:rPr>
              <a:t>the</a:t>
            </a:r>
            <a:r>
              <a:rPr lang="en-US" sz="1200" u="none" spc="-15" dirty="0">
                <a:latin typeface="Calibri"/>
                <a:cs typeface="Calibri"/>
              </a:rPr>
              <a:t> </a:t>
            </a:r>
            <a:r>
              <a:rPr lang="en-US" sz="1200" u="none" spc="-10" dirty="0">
                <a:latin typeface="Calibri"/>
                <a:cs typeface="Calibri"/>
              </a:rPr>
              <a:t>ESEA)</a:t>
            </a: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/>
              <a:t>Title</a:t>
            </a:r>
            <a:r>
              <a:rPr sz="4800" spc="-65" dirty="0"/>
              <a:t> </a:t>
            </a:r>
            <a:r>
              <a:rPr sz="4800" spc="-10" dirty="0"/>
              <a:t>I-</a:t>
            </a:r>
            <a:r>
              <a:rPr sz="4800" dirty="0"/>
              <a:t>A</a:t>
            </a:r>
            <a:r>
              <a:rPr sz="4800" spc="-50" dirty="0"/>
              <a:t> </a:t>
            </a:r>
            <a:r>
              <a:rPr sz="4800" dirty="0"/>
              <a:t>Set</a:t>
            </a:r>
            <a:r>
              <a:rPr sz="4800" spc="-30" dirty="0"/>
              <a:t> </a:t>
            </a:r>
            <a:r>
              <a:rPr sz="4800" dirty="0"/>
              <a:t>Aside</a:t>
            </a:r>
            <a:r>
              <a:rPr sz="4800" spc="-65" dirty="0"/>
              <a:t> </a:t>
            </a:r>
            <a:r>
              <a:rPr sz="4800" spc="-10" dirty="0"/>
              <a:t>Determination</a:t>
            </a:r>
            <a:endParaRPr sz="4800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8182" y="1635312"/>
            <a:ext cx="10896066" cy="9960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145539" y="1906015"/>
            <a:ext cx="10090785" cy="306832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469900">
              <a:lnSpc>
                <a:spcPts val="2590"/>
              </a:lnSpc>
              <a:spcBef>
                <a:spcPts val="425"/>
              </a:spcBef>
            </a:pPr>
            <a:r>
              <a:rPr sz="2400" dirty="0">
                <a:latin typeface="Calibri"/>
                <a:cs typeface="Calibri"/>
              </a:rPr>
              <a:t>How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should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LEA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determine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amount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funds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reserve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for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comparable </a:t>
            </a:r>
            <a:r>
              <a:rPr sz="2400" dirty="0">
                <a:latin typeface="Calibri"/>
                <a:cs typeface="Calibri"/>
              </a:rPr>
              <a:t>services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under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Title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I,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Part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A?</a:t>
            </a:r>
            <a:endParaRPr sz="2400" dirty="0">
              <a:latin typeface="Calibri"/>
              <a:cs typeface="Calibri"/>
            </a:endParaRPr>
          </a:p>
          <a:p>
            <a:pPr marL="469265" marR="5080" indent="-228600">
              <a:lnSpc>
                <a:spcPts val="2380"/>
              </a:lnSpc>
              <a:spcBef>
                <a:spcPts val="990"/>
              </a:spcBef>
              <a:buFont typeface="Arial"/>
              <a:buChar char="•"/>
              <a:tabLst>
                <a:tab pos="469265" algn="l"/>
              </a:tabLst>
            </a:pPr>
            <a:r>
              <a:rPr sz="2200" dirty="0">
                <a:latin typeface="Calibri"/>
                <a:cs typeface="Calibri"/>
              </a:rPr>
              <a:t>Funds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reserved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for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comparable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services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under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section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1113(c)(3)(A)(i)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of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ESEA </a:t>
            </a:r>
            <a:r>
              <a:rPr sz="2200" dirty="0">
                <a:latin typeface="Calibri"/>
                <a:cs typeface="Calibri"/>
              </a:rPr>
              <a:t>may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be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determined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based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on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i="1" dirty="0">
                <a:latin typeface="Calibri"/>
                <a:cs typeface="Calibri"/>
              </a:rPr>
              <a:t>needs</a:t>
            </a:r>
            <a:r>
              <a:rPr sz="2200" i="1" spc="-45" dirty="0">
                <a:latin typeface="Calibri"/>
                <a:cs typeface="Calibri"/>
              </a:rPr>
              <a:t> </a:t>
            </a:r>
            <a:r>
              <a:rPr sz="2200" i="1" dirty="0">
                <a:latin typeface="Calibri"/>
                <a:cs typeface="Calibri"/>
              </a:rPr>
              <a:t>assessment</a:t>
            </a:r>
            <a:r>
              <a:rPr sz="2200" i="1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of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homeless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children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and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youths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in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LEA,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taking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into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consideration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i="1" dirty="0">
                <a:latin typeface="Calibri"/>
                <a:cs typeface="Calibri"/>
              </a:rPr>
              <a:t>number</a:t>
            </a:r>
            <a:r>
              <a:rPr sz="2200" i="1" spc="-40" dirty="0">
                <a:latin typeface="Calibri"/>
                <a:cs typeface="Calibri"/>
              </a:rPr>
              <a:t> </a:t>
            </a:r>
            <a:r>
              <a:rPr sz="2200" i="1" dirty="0">
                <a:latin typeface="Calibri"/>
                <a:cs typeface="Calibri"/>
              </a:rPr>
              <a:t>of</a:t>
            </a:r>
            <a:r>
              <a:rPr sz="2200" i="1" spc="-40" dirty="0">
                <a:latin typeface="Calibri"/>
                <a:cs typeface="Calibri"/>
              </a:rPr>
              <a:t> </a:t>
            </a:r>
            <a:r>
              <a:rPr sz="2200" i="1" dirty="0">
                <a:latin typeface="Calibri"/>
                <a:cs typeface="Calibri"/>
              </a:rPr>
              <a:t>homeless</a:t>
            </a:r>
            <a:r>
              <a:rPr sz="2200" i="1" spc="-40" dirty="0">
                <a:latin typeface="Calibri"/>
                <a:cs typeface="Calibri"/>
              </a:rPr>
              <a:t> </a:t>
            </a:r>
            <a:r>
              <a:rPr sz="2200" i="1" dirty="0">
                <a:latin typeface="Calibri"/>
                <a:cs typeface="Calibri"/>
              </a:rPr>
              <a:t>children</a:t>
            </a:r>
            <a:r>
              <a:rPr sz="2200" i="1" spc="-50" dirty="0">
                <a:latin typeface="Calibri"/>
                <a:cs typeface="Calibri"/>
              </a:rPr>
              <a:t> </a:t>
            </a:r>
            <a:r>
              <a:rPr sz="2200" i="1" dirty="0">
                <a:latin typeface="Calibri"/>
                <a:cs typeface="Calibri"/>
              </a:rPr>
              <a:t>and</a:t>
            </a:r>
            <a:r>
              <a:rPr sz="2200" i="1" spc="-50" dirty="0">
                <a:latin typeface="Calibri"/>
                <a:cs typeface="Calibri"/>
              </a:rPr>
              <a:t> </a:t>
            </a:r>
            <a:r>
              <a:rPr sz="2200" i="1" spc="-10" dirty="0">
                <a:latin typeface="Calibri"/>
                <a:cs typeface="Calibri"/>
              </a:rPr>
              <a:t>youths </a:t>
            </a:r>
            <a:r>
              <a:rPr sz="2200" i="1" dirty="0">
                <a:latin typeface="Calibri"/>
                <a:cs typeface="Calibri"/>
              </a:rPr>
              <a:t>identified</a:t>
            </a:r>
            <a:r>
              <a:rPr sz="2200" i="1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by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LEA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and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their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i="1" dirty="0">
                <a:latin typeface="Calibri"/>
                <a:cs typeface="Calibri"/>
              </a:rPr>
              <a:t>unique</a:t>
            </a:r>
            <a:r>
              <a:rPr sz="2200" i="1" spc="-45" dirty="0">
                <a:latin typeface="Calibri"/>
                <a:cs typeface="Calibri"/>
              </a:rPr>
              <a:t> </a:t>
            </a:r>
            <a:r>
              <a:rPr sz="2200" i="1" spc="-10" dirty="0">
                <a:latin typeface="Calibri"/>
                <a:cs typeface="Calibri"/>
              </a:rPr>
              <a:t>needs</a:t>
            </a:r>
            <a:r>
              <a:rPr sz="2200" spc="-10" dirty="0">
                <a:latin typeface="Calibri"/>
                <a:cs typeface="Calibri"/>
              </a:rPr>
              <a:t>.</a:t>
            </a:r>
            <a:endParaRPr sz="2200" dirty="0">
              <a:latin typeface="Calibri"/>
              <a:cs typeface="Calibri"/>
            </a:endParaRPr>
          </a:p>
          <a:p>
            <a:pPr marL="469900" marR="132715" indent="-228600">
              <a:lnSpc>
                <a:spcPts val="2380"/>
              </a:lnSpc>
              <a:spcBef>
                <a:spcPts val="850"/>
              </a:spcBef>
              <a:buFont typeface="Arial"/>
              <a:buChar char="•"/>
              <a:tabLst>
                <a:tab pos="469900" algn="l"/>
              </a:tabLst>
            </a:pPr>
            <a:r>
              <a:rPr sz="2200" dirty="0">
                <a:latin typeface="Calibri"/>
                <a:cs typeface="Calibri"/>
              </a:rPr>
              <a:t>This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needs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assessment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may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be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same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as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needs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assessment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conducted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by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the </a:t>
            </a:r>
            <a:r>
              <a:rPr sz="2200" dirty="0">
                <a:latin typeface="Calibri"/>
                <a:cs typeface="Calibri"/>
              </a:rPr>
              <a:t>LEA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in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applying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for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local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McKinney-</a:t>
            </a:r>
            <a:r>
              <a:rPr sz="2200" spc="-20" dirty="0">
                <a:latin typeface="Calibri"/>
                <a:cs typeface="Calibri"/>
              </a:rPr>
              <a:t>Vento </a:t>
            </a:r>
            <a:r>
              <a:rPr sz="2200" spc="-10" dirty="0">
                <a:latin typeface="Calibri"/>
                <a:cs typeface="Calibri"/>
              </a:rPr>
              <a:t>subgrant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funds.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(ESEA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section 1113(c)(3)(C)(i)).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45539" y="5866891"/>
            <a:ext cx="9997440" cy="3357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30"/>
              </a:lnSpc>
            </a:pPr>
            <a:r>
              <a:rPr lang="en-US" sz="12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3"/>
              </a:rPr>
              <a:t>Education for Homeless Children and Youths Program Non-Regulatory Guidance</a:t>
            </a:r>
            <a:r>
              <a:rPr lang="en-US" sz="12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</a:rPr>
              <a:t> </a:t>
            </a:r>
            <a:r>
              <a:rPr lang="en-US" sz="1200" u="none" dirty="0">
                <a:latin typeface="Calibri"/>
                <a:cs typeface="Calibri"/>
              </a:rPr>
              <a:t>(see</a:t>
            </a:r>
            <a:r>
              <a:rPr lang="en-US" sz="1200" u="none" spc="-15" dirty="0">
                <a:latin typeface="Calibri"/>
                <a:cs typeface="Calibri"/>
              </a:rPr>
              <a:t> </a:t>
            </a:r>
            <a:r>
              <a:rPr lang="en-US" sz="1200" u="none" dirty="0">
                <a:latin typeface="Calibri"/>
                <a:cs typeface="Calibri"/>
              </a:rPr>
              <a:t>Section</a:t>
            </a:r>
            <a:r>
              <a:rPr lang="en-US" sz="1200" u="none" spc="-20" dirty="0">
                <a:latin typeface="Calibri"/>
                <a:cs typeface="Calibri"/>
              </a:rPr>
              <a:t> </a:t>
            </a:r>
            <a:r>
              <a:rPr lang="en-US" sz="1200" u="none" dirty="0">
                <a:latin typeface="Calibri"/>
                <a:cs typeface="Calibri"/>
              </a:rPr>
              <a:t>M</a:t>
            </a:r>
            <a:r>
              <a:rPr lang="en-US" sz="1200" u="none" spc="-25" dirty="0">
                <a:latin typeface="Calibri"/>
                <a:cs typeface="Calibri"/>
              </a:rPr>
              <a:t> </a:t>
            </a:r>
            <a:r>
              <a:rPr lang="en-US" sz="1200" u="none" dirty="0">
                <a:latin typeface="Calibri"/>
                <a:cs typeface="Calibri"/>
              </a:rPr>
              <a:t>on</a:t>
            </a:r>
            <a:r>
              <a:rPr lang="en-US" sz="1200" u="none" spc="-15" dirty="0">
                <a:latin typeface="Calibri"/>
                <a:cs typeface="Calibri"/>
              </a:rPr>
              <a:t> </a:t>
            </a:r>
            <a:r>
              <a:rPr lang="en-US" sz="1200" u="none" spc="-10" dirty="0">
                <a:latin typeface="Calibri"/>
                <a:cs typeface="Calibri"/>
              </a:rPr>
              <a:t>Coordination</a:t>
            </a:r>
            <a:r>
              <a:rPr lang="en-US" sz="1200" u="none" spc="-30" dirty="0">
                <a:latin typeface="Calibri"/>
                <a:cs typeface="Calibri"/>
              </a:rPr>
              <a:t> </a:t>
            </a:r>
            <a:r>
              <a:rPr lang="en-US" sz="1200" u="none" dirty="0">
                <a:latin typeface="Calibri"/>
                <a:cs typeface="Calibri"/>
              </a:rPr>
              <a:t>with</a:t>
            </a:r>
            <a:r>
              <a:rPr lang="en-US" sz="1200" u="none" spc="-20" dirty="0">
                <a:latin typeface="Calibri"/>
                <a:cs typeface="Calibri"/>
              </a:rPr>
              <a:t> </a:t>
            </a:r>
            <a:r>
              <a:rPr lang="en-US" sz="1200" u="none" dirty="0">
                <a:latin typeface="Calibri"/>
                <a:cs typeface="Calibri"/>
              </a:rPr>
              <a:t>Title</a:t>
            </a:r>
            <a:r>
              <a:rPr lang="en-US" sz="1200" u="none" spc="-15" dirty="0">
                <a:latin typeface="Calibri"/>
                <a:cs typeface="Calibri"/>
              </a:rPr>
              <a:t> </a:t>
            </a:r>
            <a:r>
              <a:rPr lang="en-US" sz="1200" u="none" dirty="0">
                <a:latin typeface="Calibri"/>
                <a:cs typeface="Calibri"/>
              </a:rPr>
              <a:t>I,</a:t>
            </a:r>
            <a:r>
              <a:rPr lang="en-US" sz="1200" u="none" spc="-30" dirty="0">
                <a:latin typeface="Calibri"/>
                <a:cs typeface="Calibri"/>
              </a:rPr>
              <a:t> </a:t>
            </a:r>
            <a:r>
              <a:rPr lang="en-US" sz="1200" u="none" dirty="0">
                <a:latin typeface="Calibri"/>
                <a:cs typeface="Calibri"/>
              </a:rPr>
              <a:t>Part</a:t>
            </a:r>
            <a:r>
              <a:rPr lang="en-US" sz="1200" u="none" spc="-35" dirty="0">
                <a:latin typeface="Calibri"/>
                <a:cs typeface="Calibri"/>
              </a:rPr>
              <a:t> </a:t>
            </a:r>
            <a:r>
              <a:rPr lang="en-US" sz="1200" u="none" dirty="0">
                <a:latin typeface="Calibri"/>
                <a:cs typeface="Calibri"/>
              </a:rPr>
              <a:t>A</a:t>
            </a:r>
            <a:r>
              <a:rPr lang="en-US" sz="1200" u="none" spc="-35" dirty="0">
                <a:latin typeface="Calibri"/>
                <a:cs typeface="Calibri"/>
              </a:rPr>
              <a:t> </a:t>
            </a:r>
            <a:r>
              <a:rPr lang="en-US" sz="1200" u="none" dirty="0">
                <a:latin typeface="Calibri"/>
                <a:cs typeface="Calibri"/>
              </a:rPr>
              <a:t>of</a:t>
            </a:r>
            <a:r>
              <a:rPr lang="en-US" sz="1200" u="none" spc="-20" dirty="0">
                <a:latin typeface="Calibri"/>
                <a:cs typeface="Calibri"/>
              </a:rPr>
              <a:t> </a:t>
            </a:r>
            <a:r>
              <a:rPr lang="en-US" sz="1200" u="none" dirty="0">
                <a:latin typeface="Calibri"/>
                <a:cs typeface="Calibri"/>
              </a:rPr>
              <a:t>the</a:t>
            </a:r>
            <a:r>
              <a:rPr lang="en-US" sz="1200" u="none" spc="-15" dirty="0">
                <a:latin typeface="Calibri"/>
                <a:cs typeface="Calibri"/>
              </a:rPr>
              <a:t> </a:t>
            </a:r>
            <a:r>
              <a:rPr lang="en-US" sz="1200" u="none" spc="-10" dirty="0">
                <a:latin typeface="Calibri"/>
                <a:cs typeface="Calibri"/>
              </a:rPr>
              <a:t>ESEA)</a:t>
            </a:r>
            <a:endParaRPr lang="en-US" sz="1200" dirty="0">
              <a:latin typeface="Calibri"/>
              <a:cs typeface="Calibri"/>
            </a:endParaRPr>
          </a:p>
          <a:p>
            <a:pPr marL="12700">
              <a:lnSpc>
                <a:spcPts val="1330"/>
              </a:lnSpc>
            </a:pPr>
            <a:endParaRPr sz="13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</TotalTime>
  <Words>3260</Words>
  <Application>Microsoft Office PowerPoint</Application>
  <PresentationFormat>Widescreen</PresentationFormat>
  <Paragraphs>186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Calibri Light</vt:lpstr>
      <vt:lpstr>Courier New</vt:lpstr>
      <vt:lpstr>Times New Roman</vt:lpstr>
      <vt:lpstr>Office Theme</vt:lpstr>
      <vt:lpstr>McKinney-Vento Program Funding</vt:lpstr>
      <vt:lpstr>Funding</vt:lpstr>
      <vt:lpstr>Title I, Part A</vt:lpstr>
      <vt:lpstr>Legislation</vt:lpstr>
      <vt:lpstr>Regulations &amp; Guidance</vt:lpstr>
      <vt:lpstr>Title I-A Set-aside</vt:lpstr>
      <vt:lpstr>Title I-A Set-aside Two principals govern the use of Title I, Part A funds</vt:lpstr>
      <vt:lpstr>Title I-A Set-aside Eligibility</vt:lpstr>
      <vt:lpstr>Title I-A Set Aside Determination</vt:lpstr>
      <vt:lpstr>Title I-A Set-aside Needs Assessment</vt:lpstr>
      <vt:lpstr>Title I-A Set-aside Need Assessment (cont’d)</vt:lpstr>
      <vt:lpstr>NCHE Needs Assessment Tool Needs Assessment – National Center for Homeless Education</vt:lpstr>
      <vt:lpstr>Title I-A Set-aside Plan for Services</vt:lpstr>
      <vt:lpstr>Title I-A Use of Funds</vt:lpstr>
      <vt:lpstr>Title I-A Use of Funds (cont’d)</vt:lpstr>
      <vt:lpstr>Title I-A Use of Funds (cont’d)</vt:lpstr>
      <vt:lpstr>NCHE Brief - Serving Students Experiencing Homelessness under Title I, Part A</vt:lpstr>
      <vt:lpstr>Supplement, Not Supplant</vt:lpstr>
      <vt:lpstr>Title I-A Set-aside Review (table talk)</vt:lpstr>
      <vt:lpstr> Education for Homeless Children and Youth (EHCY) Formula Grants</vt:lpstr>
      <vt:lpstr>McKinney-Vento Subgrant Eligibility and Grantee Information</vt:lpstr>
      <vt:lpstr>Eligibility and Grantee Information (cont’d)</vt:lpstr>
      <vt:lpstr>Eligibility and Grantee Information (cont’d)</vt:lpstr>
      <vt:lpstr> Awards</vt:lpstr>
      <vt:lpstr>Authorized Activities</vt:lpstr>
      <vt:lpstr>Authorized Activities (cont’d)</vt:lpstr>
      <vt:lpstr>Authorized Activities (cont’d)</vt:lpstr>
      <vt:lpstr>Authorized Activities (cont’d)</vt:lpstr>
      <vt:lpstr>Use of Funds</vt:lpstr>
      <vt:lpstr>PowerPoint Presentation</vt:lpstr>
      <vt:lpstr>Contact Information</vt:lpstr>
      <vt:lpstr>Stay Connected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Emmal, Sarah E (EED)</dc:creator>
  <cp:lastModifiedBy>Schwartz, Adrianne L (EED)</cp:lastModifiedBy>
  <cp:revision>1</cp:revision>
  <dcterms:created xsi:type="dcterms:W3CDTF">2025-04-22T20:59:21Z</dcterms:created>
  <dcterms:modified xsi:type="dcterms:W3CDTF">2025-04-22T21:15:36Z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2024-09-24T00:00:00Z</vt:filetime>
  </property>
  <property fmtid="{D5CDD505-2E9C-101B-9397-08002B2CF9AE}" pid="3" name="Creator">
    <vt:lpwstr>Acrobat PDFMaker 24 for PowerPoint</vt:lpwstr>
  </property>
  <property fmtid="{D5CDD505-2E9C-101B-9397-08002B2CF9AE}" pid="4" name="LastSaved">
    <vt:filetime>2025-04-22T00:00:00Z</vt:filetime>
  </property>
  <property fmtid="{D5CDD505-2E9C-101B-9397-08002B2CF9AE}" pid="5" name="Producer">
    <vt:lpwstr>Adobe PDF Library 24.3.144</vt:lpwstr>
  </property>
</Properties>
</file>