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2"/>
  </p:notesMasterIdLst>
  <p:handoutMasterIdLst>
    <p:handoutMasterId r:id="rId33"/>
  </p:handoutMasterIdLst>
  <p:sldIdLst>
    <p:sldId id="260" r:id="rId2"/>
    <p:sldId id="428" r:id="rId3"/>
    <p:sldId id="338" r:id="rId4"/>
    <p:sldId id="292" r:id="rId5"/>
    <p:sldId id="341" r:id="rId6"/>
    <p:sldId id="434" r:id="rId7"/>
    <p:sldId id="433" r:id="rId8"/>
    <p:sldId id="293" r:id="rId9"/>
    <p:sldId id="422" r:id="rId10"/>
    <p:sldId id="430" r:id="rId11"/>
    <p:sldId id="359" r:id="rId12"/>
    <p:sldId id="421" r:id="rId13"/>
    <p:sldId id="423" r:id="rId14"/>
    <p:sldId id="402" r:id="rId15"/>
    <p:sldId id="431" r:id="rId16"/>
    <p:sldId id="298" r:id="rId17"/>
    <p:sldId id="294" r:id="rId18"/>
    <p:sldId id="295" r:id="rId19"/>
    <p:sldId id="304" r:id="rId20"/>
    <p:sldId id="334" r:id="rId21"/>
    <p:sldId id="429" r:id="rId22"/>
    <p:sldId id="345" r:id="rId23"/>
    <p:sldId id="348" r:id="rId24"/>
    <p:sldId id="426" r:id="rId25"/>
    <p:sldId id="425" r:id="rId26"/>
    <p:sldId id="372" r:id="rId27"/>
    <p:sldId id="356" r:id="rId28"/>
    <p:sldId id="432" r:id="rId29"/>
    <p:sldId id="427" r:id="rId30"/>
    <p:sldId id="347"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ory Section" id="{9171388A-C47A-4F51-ADD7-EB250F586BD2}">
          <p14:sldIdLst>
            <p14:sldId id="260"/>
            <p14:sldId id="428"/>
            <p14:sldId id="338"/>
            <p14:sldId id="292"/>
          </p14:sldIdLst>
        </p14:section>
        <p14:section name="CTE Overview" id="{A924A030-BFCD-4CFA-9167-1C1A89EF345B}">
          <p14:sldIdLst>
            <p14:sldId id="341"/>
            <p14:sldId id="434"/>
          </p14:sldIdLst>
        </p14:section>
        <p14:section name="Perkins Requirements" id="{D7E657A6-465A-42A8-BE0B-4102F709DBCE}">
          <p14:sldIdLst>
            <p14:sldId id="433"/>
            <p14:sldId id="293"/>
            <p14:sldId id="422"/>
            <p14:sldId id="430"/>
            <p14:sldId id="359"/>
            <p14:sldId id="421"/>
            <p14:sldId id="423"/>
            <p14:sldId id="402"/>
            <p14:sldId id="431"/>
            <p14:sldId id="298"/>
          </p14:sldIdLst>
        </p14:section>
        <p14:section name="Alaska Application" id="{6C593A83-B897-4120-BDF7-64FDC724259A}">
          <p14:sldIdLst>
            <p14:sldId id="294"/>
            <p14:sldId id="295"/>
            <p14:sldId id="304"/>
            <p14:sldId id="334"/>
            <p14:sldId id="429"/>
            <p14:sldId id="345"/>
            <p14:sldId id="348"/>
            <p14:sldId id="426"/>
          </p14:sldIdLst>
        </p14:section>
        <p14:section name="Resources and Closing" id="{FA4EF92C-AC5A-4FE4-89A4-2262AA076446}">
          <p14:sldIdLst>
            <p14:sldId id="425"/>
            <p14:sldId id="372"/>
            <p14:sldId id="356"/>
            <p14:sldId id="432"/>
            <p14:sldId id="427"/>
            <p14:sldId id="34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wanson, Felicia M (EED)" initials="SFM(" lastIdx="19" clrIdx="0">
    <p:extLst>
      <p:ext uri="{19B8F6BF-5375-455C-9EA6-DF929625EA0E}">
        <p15:presenceInfo xmlns:p15="http://schemas.microsoft.com/office/powerpoint/2012/main" userId="S-1-5-21-1537576153-130628113-2824583769-47851" providerId="AD"/>
      </p:ext>
    </p:extLst>
  </p:cmAuthor>
  <p:cmAuthor id="2" name="Bjorn Wolter" initials="BHKW" lastIdx="10" clrIdx="1">
    <p:extLst>
      <p:ext uri="{19B8F6BF-5375-455C-9EA6-DF929625EA0E}">
        <p15:presenceInfo xmlns:p15="http://schemas.microsoft.com/office/powerpoint/2012/main" userId="Bjorn Wolter" providerId="None"/>
      </p:ext>
    </p:extLst>
  </p:cmAuthor>
  <p:cmAuthor id="3" name="Felicia Swanson" initials="FS" lastIdx="4" clrIdx="2">
    <p:extLst>
      <p:ext uri="{19B8F6BF-5375-455C-9EA6-DF929625EA0E}">
        <p15:presenceInfo xmlns:p15="http://schemas.microsoft.com/office/powerpoint/2012/main" userId="S::felicia.swanson@alaska.gov::b22ae6d4-4b80-4370-b17f-e2408019f99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C2EC"/>
    <a:srgbClr val="FF9900"/>
    <a:srgbClr val="5A9CDE"/>
    <a:srgbClr val="FFFFFF"/>
    <a:srgbClr val="1774E6"/>
    <a:srgbClr val="3B4A61"/>
    <a:srgbClr val="4F4F4F"/>
    <a:srgbClr val="6B6B6B"/>
    <a:srgbClr val="2129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053" autoAdjust="0"/>
    <p:restoredTop sz="66960" autoAdjust="0"/>
  </p:normalViewPr>
  <p:slideViewPr>
    <p:cSldViewPr snapToGrid="0">
      <p:cViewPr varScale="1">
        <p:scale>
          <a:sx n="60" d="100"/>
          <a:sy n="60" d="100"/>
        </p:scale>
        <p:origin x="1728" y="66"/>
      </p:cViewPr>
      <p:guideLst/>
    </p:cSldViewPr>
  </p:slideViewPr>
  <p:outlineViewPr>
    <p:cViewPr>
      <p:scale>
        <a:sx n="33" d="100"/>
        <a:sy n="33" d="100"/>
      </p:scale>
      <p:origin x="0" y="-18264"/>
    </p:cViewPr>
  </p:outlineViewPr>
  <p:notesTextViewPr>
    <p:cViewPr>
      <p:scale>
        <a:sx n="3" d="2"/>
        <a:sy n="3" d="2"/>
      </p:scale>
      <p:origin x="0" y="0"/>
    </p:cViewPr>
  </p:notesTextViewPr>
  <p:notesViewPr>
    <p:cSldViewPr snapToGrid="0">
      <p:cViewPr varScale="1">
        <p:scale>
          <a:sx n="64" d="100"/>
          <a:sy n="64" d="100"/>
        </p:scale>
        <p:origin x="315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Alaska Perkins Funding</c:v>
                </c:pt>
              </c:strCache>
            </c:strRef>
          </c:tx>
          <c:explosion val="5"/>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D7A-4C8E-B2D3-5E3932C547E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D7A-4C8E-B2D3-5E3932C547E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D7A-4C8E-B2D3-5E3932C547E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D7A-4C8E-B2D3-5E3932C547E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D7A-4C8E-B2D3-5E3932C547EC}"/>
              </c:ext>
            </c:extLst>
          </c:dPt>
          <c:dLbls>
            <c:dLbl>
              <c:idx val="0"/>
              <c:layout>
                <c:manualLayout>
                  <c:x val="0.10487887070009323"/>
                  <c:y val="2.4155775004480542E-2"/>
                </c:manualLayout>
              </c:layout>
              <c:tx>
                <c:rich>
                  <a:bodyPr/>
                  <a:lstStyle/>
                  <a:p>
                    <a:fld id="{257B7B59-C6B4-4BB8-96E2-60A9B8D475E9}" type="CATEGORYNAME">
                      <a:rPr lang="en-US" b="1" smtClean="0">
                        <a:solidFill>
                          <a:schemeClr val="tx1"/>
                        </a:solidFill>
                      </a:rPr>
                      <a:pPr/>
                      <a:t>[CATEGORY NAME]</a:t>
                    </a:fld>
                    <a:endParaRPr lang="en-US" b="1" baseline="0" dirty="0">
                      <a:solidFill>
                        <a:schemeClr val="tx1"/>
                      </a:solidFill>
                    </a:endParaRPr>
                  </a:p>
                  <a:p>
                    <a:r>
                      <a:rPr lang="en-US" b="1" baseline="0" dirty="0">
                        <a:solidFill>
                          <a:schemeClr val="tx1"/>
                        </a:solidFill>
                      </a:rPr>
                      <a:t>$242,000</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D7A-4C8E-B2D3-5E3932C547EC}"/>
                </c:ext>
              </c:extLst>
            </c:dLbl>
            <c:dLbl>
              <c:idx val="1"/>
              <c:layout>
                <c:manualLayout>
                  <c:x val="9.2403759372119698E-2"/>
                  <c:y val="3.9280600964080925E-2"/>
                </c:manualLayout>
              </c:layout>
              <c:tx>
                <c:rich>
                  <a:bodyPr/>
                  <a:lstStyle/>
                  <a:p>
                    <a:r>
                      <a:rPr lang="en-US" b="1" dirty="0">
                        <a:solidFill>
                          <a:schemeClr val="tx1"/>
                        </a:solidFill>
                      </a:rPr>
                      <a:t>D</a:t>
                    </a:r>
                    <a:fld id="{66F3AB5D-41F3-4470-86E3-34CD18F374F5}" type="CATEGORYNAME">
                      <a:rPr lang="en-US" b="1" smtClean="0">
                        <a:solidFill>
                          <a:schemeClr val="tx1"/>
                        </a:solidFill>
                      </a:rPr>
                      <a:pPr/>
                      <a:t>[CATEGORY NAME]</a:t>
                    </a:fld>
                    <a:endParaRPr lang="en-US" b="1" baseline="0" dirty="0">
                      <a:solidFill>
                        <a:schemeClr val="tx1"/>
                      </a:solidFill>
                    </a:endParaRPr>
                  </a:p>
                  <a:p>
                    <a:r>
                      <a:rPr lang="en-US" b="1" baseline="0" dirty="0">
                        <a:solidFill>
                          <a:schemeClr val="tx1"/>
                        </a:solidFill>
                      </a:rPr>
                      <a:t>$270,000</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D7A-4C8E-B2D3-5E3932C547EC}"/>
                </c:ext>
              </c:extLst>
            </c:dLbl>
            <c:dLbl>
              <c:idx val="2"/>
              <c:layout>
                <c:manualLayout>
                  <c:x val="2.4174674095264314E-2"/>
                  <c:y val="6.8776005572445337E-3"/>
                </c:manualLayout>
              </c:layout>
              <c:tx>
                <c:rich>
                  <a:bodyPr/>
                  <a:lstStyle/>
                  <a:p>
                    <a:r>
                      <a:rPr lang="en-US" b="1" dirty="0">
                        <a:solidFill>
                          <a:schemeClr val="tx1"/>
                        </a:solidFill>
                      </a:rPr>
                      <a:t>D</a:t>
                    </a:r>
                    <a:fld id="{77E5F53F-B74D-44E2-A4A4-0EABC5BDB38D}" type="CATEGORYNAME">
                      <a:rPr lang="en-US" b="1" smtClean="0">
                        <a:solidFill>
                          <a:schemeClr val="tx1"/>
                        </a:solidFill>
                      </a:rPr>
                      <a:pPr/>
                      <a:t>[CATEGORY NAME]</a:t>
                    </a:fld>
                    <a:endParaRPr lang="en-US" b="1" baseline="0" dirty="0">
                      <a:solidFill>
                        <a:schemeClr val="tx1"/>
                      </a:solidFill>
                    </a:endParaRPr>
                  </a:p>
                  <a:p>
                    <a:r>
                      <a:rPr lang="en-US" b="1" baseline="0" dirty="0">
                        <a:solidFill>
                          <a:schemeClr val="tx1"/>
                        </a:solidFill>
                      </a:rPr>
                      <a:t>$270,000</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D7A-4C8E-B2D3-5E3932C547EC}"/>
                </c:ext>
              </c:extLst>
            </c:dLbl>
            <c:dLbl>
              <c:idx val="3"/>
              <c:layout>
                <c:manualLayout>
                  <c:x val="-9.3199984266851235E-2"/>
                  <c:y val="-1.3218006791535973E-2"/>
                </c:manualLayout>
              </c:layout>
              <c:tx>
                <c:rich>
                  <a:bodyPr/>
                  <a:lstStyle/>
                  <a:p>
                    <a:fld id="{9DC377D0-2C4D-4199-A615-4393066CB394}" type="CATEGORYNAME">
                      <a:rPr lang="en-US" b="1" smtClean="0">
                        <a:solidFill>
                          <a:schemeClr val="tx1"/>
                        </a:solidFill>
                      </a:rPr>
                      <a:pPr/>
                      <a:t>[CATEGORY NAME]</a:t>
                    </a:fld>
                    <a:endParaRPr lang="en-US" b="1" baseline="0" dirty="0">
                      <a:solidFill>
                        <a:schemeClr val="tx1"/>
                      </a:solidFill>
                    </a:endParaRPr>
                  </a:p>
                  <a:p>
                    <a:r>
                      <a:rPr lang="en-US" b="1" baseline="0" dirty="0">
                        <a:solidFill>
                          <a:schemeClr val="tx1"/>
                        </a:solidFill>
                      </a:rPr>
                      <a:t>$4,174,000</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D7A-4C8E-B2D3-5E3932C547EC}"/>
                </c:ext>
              </c:extLst>
            </c:dLbl>
            <c:dLbl>
              <c:idx val="4"/>
              <c:layout>
                <c:manualLayout>
                  <c:x val="-0.11845875197529385"/>
                  <c:y val="7.5019462660960171E-2"/>
                </c:manualLayout>
              </c:layout>
              <c:tx>
                <c:rich>
                  <a:bodyPr/>
                  <a:lstStyle/>
                  <a:p>
                    <a:fld id="{5513CDE5-73F5-4DF2-8001-30A23DFF4F0B}" type="CATEGORYNAME">
                      <a:rPr lang="en-US" b="1" smtClean="0">
                        <a:solidFill>
                          <a:schemeClr val="tx1"/>
                        </a:solidFill>
                      </a:rPr>
                      <a:pPr/>
                      <a:t>[CATEGORY NAME]</a:t>
                    </a:fld>
                    <a:endParaRPr lang="en-US" b="1" baseline="0" dirty="0">
                      <a:solidFill>
                        <a:schemeClr val="tx1"/>
                      </a:solidFill>
                    </a:endParaRPr>
                  </a:p>
                  <a:p>
                    <a:r>
                      <a:rPr lang="en-US" b="1" baseline="0" dirty="0">
                        <a:solidFill>
                          <a:schemeClr val="tx1"/>
                        </a:solidFill>
                      </a:rPr>
                      <a:t>$437,000</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2D7A-4C8E-B2D3-5E3932C547E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Reserve</c:v>
                </c:pt>
                <c:pt idx="1">
                  <c:v>EED Leadership</c:v>
                </c:pt>
                <c:pt idx="2">
                  <c:v>EED Administration</c:v>
                </c:pt>
                <c:pt idx="3">
                  <c:v>Secondary Grants</c:v>
                </c:pt>
                <c:pt idx="4">
                  <c:v>Competitive Grants (postsecondary)</c:v>
                </c:pt>
              </c:strCache>
            </c:strRef>
          </c:cat>
          <c:val>
            <c:numRef>
              <c:f>Sheet1!$B$2:$B$6</c:f>
              <c:numCache>
                <c:formatCode>General</c:formatCode>
                <c:ptCount val="5"/>
                <c:pt idx="0">
                  <c:v>10</c:v>
                </c:pt>
                <c:pt idx="1">
                  <c:v>10</c:v>
                </c:pt>
                <c:pt idx="2">
                  <c:v>6</c:v>
                </c:pt>
                <c:pt idx="3">
                  <c:v>62.75</c:v>
                </c:pt>
                <c:pt idx="4">
                  <c:v>11.25</c:v>
                </c:pt>
              </c:numCache>
            </c:numRef>
          </c:val>
          <c:extLst>
            <c:ext xmlns:c16="http://schemas.microsoft.com/office/drawing/2014/chart" uri="{C3380CC4-5D6E-409C-BE32-E72D297353CC}">
              <c16:uniqueId val="{0000000A-2D7A-4C8E-B2D3-5E3932C547EC}"/>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BABD0E-F4D7-45B4-8372-1F2E745CA5F5}" type="doc">
      <dgm:prSet loTypeId="urn:microsoft.com/office/officeart/2009/3/layout/IncreasingArrowsProcess" loCatId="process" qsTypeId="urn:microsoft.com/office/officeart/2005/8/quickstyle/simple1" qsCatId="simple" csTypeId="urn:microsoft.com/office/officeart/2005/8/colors/colorful4" csCatId="colorful" phldr="1"/>
      <dgm:spPr/>
      <dgm:t>
        <a:bodyPr/>
        <a:lstStyle/>
        <a:p>
          <a:endParaRPr lang="en-US"/>
        </a:p>
      </dgm:t>
    </dgm:pt>
    <dgm:pt modelId="{38EB3384-DAD0-440C-88F8-749F31144AE7}">
      <dgm:prSet phldrT="[Text]" custT="1"/>
      <dgm:spPr/>
      <dgm:t>
        <a:bodyPr/>
        <a:lstStyle/>
        <a:p>
          <a:r>
            <a:rPr lang="en-US" sz="2800" b="1"/>
            <a:t>Every 4 Years</a:t>
          </a:r>
        </a:p>
      </dgm:t>
    </dgm:pt>
    <dgm:pt modelId="{0FC8752D-BC53-44DF-AF00-3C90FE472DC6}" type="parTrans" cxnId="{7932B062-8A83-4024-A308-CC25251EC23D}">
      <dgm:prSet/>
      <dgm:spPr/>
      <dgm:t>
        <a:bodyPr/>
        <a:lstStyle/>
        <a:p>
          <a:endParaRPr lang="en-US"/>
        </a:p>
      </dgm:t>
    </dgm:pt>
    <dgm:pt modelId="{E3024BD7-A6D0-4855-A2CE-517BDBD381C5}" type="sibTrans" cxnId="{7932B062-8A83-4024-A308-CC25251EC23D}">
      <dgm:prSet/>
      <dgm:spPr/>
      <dgm:t>
        <a:bodyPr/>
        <a:lstStyle/>
        <a:p>
          <a:endParaRPr lang="en-US"/>
        </a:p>
      </dgm:t>
    </dgm:pt>
    <dgm:pt modelId="{5384A0BD-4E9E-410D-9ED0-082262FC3AC1}">
      <dgm:prSet phldrT="[Text]" custT="1"/>
      <dgm:spPr/>
      <dgm:t>
        <a:bodyPr/>
        <a:lstStyle/>
        <a:p>
          <a:r>
            <a:rPr lang="en-US" sz="1600" b="1" i="1" u="sng" dirty="0"/>
            <a:t>Four-Year Plan and Local Application</a:t>
          </a:r>
        </a:p>
        <a:p>
          <a:endParaRPr lang="en-US" sz="1600" b="1" i="1" u="sng" dirty="0"/>
        </a:p>
        <a:p>
          <a:r>
            <a:rPr lang="en-US" sz="1400" i="0" dirty="0">
              <a:sym typeface="Symbol" panose="05050102010706020507" pitchFamily="18" charset="2"/>
            </a:rPr>
            <a:t></a:t>
          </a:r>
          <a:r>
            <a:rPr lang="en-US" sz="1400" i="0" dirty="0"/>
            <a:t> This is the Perkins application.  </a:t>
          </a:r>
        </a:p>
        <a:p>
          <a:endParaRPr lang="en-US" sz="1400" i="0" dirty="0"/>
        </a:p>
        <a:p>
          <a:r>
            <a:rPr lang="en-US" sz="1400" i="0" dirty="0">
              <a:sym typeface="Symbol" panose="05050102010706020507" pitchFamily="18" charset="2"/>
            </a:rPr>
            <a:t></a:t>
          </a:r>
          <a:r>
            <a:rPr lang="en-US" sz="1400" i="0" dirty="0"/>
            <a:t> Fully describes meeting Perkins requirements in all 5 Parts.</a:t>
          </a:r>
        </a:p>
        <a:p>
          <a:endParaRPr lang="en-US" sz="1400" i="0" dirty="0"/>
        </a:p>
        <a:p>
          <a:r>
            <a:rPr lang="en-US" sz="1400" i="0" dirty="0">
              <a:sym typeface="Symbol" panose="05050102010706020507" pitchFamily="18" charset="2"/>
            </a:rPr>
            <a:t> Planning for activities and expenditures to address needs identified  in the CLNA.</a:t>
          </a:r>
        </a:p>
        <a:p>
          <a:r>
            <a:rPr lang="en-US" sz="1400" i="0" dirty="0">
              <a:sym typeface="Symbol" panose="05050102010706020507" pitchFamily="18" charset="2"/>
            </a:rPr>
            <a:t>(not necessarily for all 5 Parts)</a:t>
          </a:r>
          <a:endParaRPr lang="en-US" sz="1400" i="0" dirty="0"/>
        </a:p>
        <a:p>
          <a:endParaRPr lang="en-US" sz="1400" i="1" dirty="0"/>
        </a:p>
      </dgm:t>
    </dgm:pt>
    <dgm:pt modelId="{884A2EE0-93BA-4868-AE71-693B15C13F25}" type="parTrans" cxnId="{E9EB4088-6CE2-4727-875D-12BDD4E3EF90}">
      <dgm:prSet/>
      <dgm:spPr/>
      <dgm:t>
        <a:bodyPr/>
        <a:lstStyle/>
        <a:p>
          <a:endParaRPr lang="en-US"/>
        </a:p>
      </dgm:t>
    </dgm:pt>
    <dgm:pt modelId="{298C29DE-6D7C-4957-9023-8D37E4CA2B77}" type="sibTrans" cxnId="{E9EB4088-6CE2-4727-875D-12BDD4E3EF90}">
      <dgm:prSet/>
      <dgm:spPr/>
      <dgm:t>
        <a:bodyPr/>
        <a:lstStyle/>
        <a:p>
          <a:endParaRPr lang="en-US"/>
        </a:p>
      </dgm:t>
    </dgm:pt>
    <dgm:pt modelId="{56314F1D-5D88-488E-9D36-5D239CFF50CE}">
      <dgm:prSet phldrT="[Text]" custT="1"/>
      <dgm:spPr>
        <a:solidFill>
          <a:schemeClr val="accent1">
            <a:lumMod val="75000"/>
          </a:schemeClr>
        </a:solidFill>
      </dgm:spPr>
      <dgm:t>
        <a:bodyPr/>
        <a:lstStyle/>
        <a:p>
          <a:r>
            <a:rPr lang="en-US" sz="2800" b="1"/>
            <a:t>Every 2 Years</a:t>
          </a:r>
        </a:p>
      </dgm:t>
    </dgm:pt>
    <dgm:pt modelId="{22286D54-93FD-43DE-9D2F-F3D2E7092F91}" type="parTrans" cxnId="{7455B864-0E1D-44DB-AEF1-AF1592876B02}">
      <dgm:prSet/>
      <dgm:spPr/>
      <dgm:t>
        <a:bodyPr/>
        <a:lstStyle/>
        <a:p>
          <a:endParaRPr lang="en-US"/>
        </a:p>
      </dgm:t>
    </dgm:pt>
    <dgm:pt modelId="{D22E0A49-7003-471D-BBA1-359F145E6AF1}" type="sibTrans" cxnId="{7455B864-0E1D-44DB-AEF1-AF1592876B02}">
      <dgm:prSet/>
      <dgm:spPr/>
      <dgm:t>
        <a:bodyPr/>
        <a:lstStyle/>
        <a:p>
          <a:endParaRPr lang="en-US"/>
        </a:p>
      </dgm:t>
    </dgm:pt>
    <dgm:pt modelId="{2D81C207-3322-4682-856F-8726DFA4F502}">
      <dgm:prSet phldrT="[Text]" custT="1"/>
      <dgm:spPr>
        <a:ln>
          <a:solidFill>
            <a:schemeClr val="accent1">
              <a:lumMod val="75000"/>
            </a:schemeClr>
          </a:solidFill>
        </a:ln>
      </dgm:spPr>
      <dgm:t>
        <a:bodyPr/>
        <a:lstStyle/>
        <a:p>
          <a:r>
            <a:rPr lang="en-US" sz="1600" b="1" i="1" u="sng" dirty="0"/>
            <a:t>Comprehensive Local Needs Assessment (CLNA)</a:t>
          </a:r>
        </a:p>
        <a:p>
          <a:endParaRPr lang="en-US" sz="1600" b="1" i="1" u="sng" dirty="0"/>
        </a:p>
        <a:p>
          <a:r>
            <a:rPr lang="en-US" sz="1400" b="0" i="0" dirty="0">
              <a:sym typeface="Symbol" panose="05050102010706020507" pitchFamily="18" charset="2"/>
            </a:rPr>
            <a:t></a:t>
          </a:r>
          <a:r>
            <a:rPr lang="en-US" sz="1400" b="0" i="0" dirty="0"/>
            <a:t> CLNA drives all expenditures.  </a:t>
          </a:r>
        </a:p>
        <a:p>
          <a:endParaRPr lang="en-US" sz="1000" b="0" i="0" dirty="0"/>
        </a:p>
        <a:p>
          <a:r>
            <a:rPr lang="en-US" sz="1400" b="0" i="0" dirty="0">
              <a:sym typeface="Symbol" panose="05050102010706020507" pitchFamily="18" charset="2"/>
            </a:rPr>
            <a:t></a:t>
          </a:r>
          <a:r>
            <a:rPr lang="en-US" sz="1400" b="0" i="0" dirty="0"/>
            <a:t> Needs/Goals identified go directly into the Four-Year Plan and Local Application.</a:t>
          </a:r>
        </a:p>
        <a:p>
          <a:endParaRPr lang="en-US" sz="1000" b="0" i="0" dirty="0"/>
        </a:p>
        <a:p>
          <a:r>
            <a:rPr lang="en-US" sz="1400" b="0" i="0" dirty="0">
              <a:sym typeface="Symbol" panose="05050102010706020507" pitchFamily="18" charset="2"/>
            </a:rPr>
            <a:t> </a:t>
          </a:r>
          <a:r>
            <a:rPr lang="en-US" sz="1400" b="0" i="0" dirty="0"/>
            <a:t>Annual budget items must be tied to the CLNA.</a:t>
          </a:r>
          <a:endParaRPr lang="en-US" sz="2200" dirty="0"/>
        </a:p>
      </dgm:t>
    </dgm:pt>
    <dgm:pt modelId="{F191E995-FD8A-4ACF-9DBB-57F9F5EFD336}" type="parTrans" cxnId="{E81E5CCC-04A5-41D0-A76F-4ABD0353501D}">
      <dgm:prSet/>
      <dgm:spPr/>
      <dgm:t>
        <a:bodyPr/>
        <a:lstStyle/>
        <a:p>
          <a:endParaRPr lang="en-US"/>
        </a:p>
      </dgm:t>
    </dgm:pt>
    <dgm:pt modelId="{635743B2-E30A-4A10-8D41-9037611FF5DC}" type="sibTrans" cxnId="{E81E5CCC-04A5-41D0-A76F-4ABD0353501D}">
      <dgm:prSet/>
      <dgm:spPr/>
      <dgm:t>
        <a:bodyPr/>
        <a:lstStyle/>
        <a:p>
          <a:endParaRPr lang="en-US"/>
        </a:p>
      </dgm:t>
    </dgm:pt>
    <dgm:pt modelId="{D0D910B1-865C-4809-82BF-6B4F50538FDA}">
      <dgm:prSet phldrT="[Text]" custT="1"/>
      <dgm:spPr>
        <a:solidFill>
          <a:srgbClr val="92D050"/>
        </a:solidFill>
      </dgm:spPr>
      <dgm:t>
        <a:bodyPr/>
        <a:lstStyle/>
        <a:p>
          <a:r>
            <a:rPr lang="en-US" sz="2800" b="1"/>
            <a:t>Annual Tasks</a:t>
          </a:r>
        </a:p>
      </dgm:t>
    </dgm:pt>
    <dgm:pt modelId="{0074A0C6-5827-438C-97FB-CDC518855E67}" type="parTrans" cxnId="{3B84B151-CF25-44BB-8039-564907082A3A}">
      <dgm:prSet/>
      <dgm:spPr/>
      <dgm:t>
        <a:bodyPr/>
        <a:lstStyle/>
        <a:p>
          <a:endParaRPr lang="en-US"/>
        </a:p>
      </dgm:t>
    </dgm:pt>
    <dgm:pt modelId="{3750BBF8-23E7-4800-BF80-F33021F6CAD2}" type="sibTrans" cxnId="{3B84B151-CF25-44BB-8039-564907082A3A}">
      <dgm:prSet/>
      <dgm:spPr/>
      <dgm:t>
        <a:bodyPr/>
        <a:lstStyle/>
        <a:p>
          <a:endParaRPr lang="en-US"/>
        </a:p>
      </dgm:t>
    </dgm:pt>
    <dgm:pt modelId="{6CCD7B05-6E18-4ED8-9392-2C2A5D81B2C7}">
      <dgm:prSet phldrT="[Text]" custT="1"/>
      <dgm:spPr>
        <a:ln>
          <a:solidFill>
            <a:srgbClr val="92D050"/>
          </a:solidFill>
        </a:ln>
      </dgm:spPr>
      <dgm:t>
        <a:bodyPr/>
        <a:lstStyle/>
        <a:p>
          <a:r>
            <a:rPr lang="en-US" sz="1400" dirty="0">
              <a:sym typeface="Symbol" panose="05050102010706020507" pitchFamily="18" charset="2"/>
            </a:rPr>
            <a:t></a:t>
          </a:r>
          <a:r>
            <a:rPr lang="en-US" sz="1400" dirty="0"/>
            <a:t> Advisory Committee meeting.  (minutes)</a:t>
          </a:r>
        </a:p>
        <a:p>
          <a:r>
            <a:rPr lang="en-US" sz="1400" dirty="0">
              <a:sym typeface="Symbol" panose="05050102010706020507" pitchFamily="18" charset="2"/>
            </a:rPr>
            <a:t></a:t>
          </a:r>
          <a:r>
            <a:rPr lang="en-US" sz="1400" dirty="0"/>
            <a:t>All-In-One.  </a:t>
          </a:r>
          <a:r>
            <a:rPr lang="en-US" sz="1400" i="1" u="sng" dirty="0"/>
            <a:t>June 15th</a:t>
          </a:r>
          <a:endParaRPr lang="en-US" sz="1400" u="sng" dirty="0"/>
        </a:p>
        <a:p>
          <a:r>
            <a:rPr lang="en-US" sz="1400" dirty="0">
              <a:sym typeface="Symbol" panose="05050102010706020507" pitchFamily="18" charset="2"/>
            </a:rPr>
            <a:t></a:t>
          </a:r>
          <a:r>
            <a:rPr lang="en-US" sz="1400" dirty="0"/>
            <a:t> GMS Annual Update: </a:t>
          </a:r>
        </a:p>
        <a:p>
          <a:r>
            <a:rPr lang="en-US" sz="1400" dirty="0"/>
            <a:t>    </a:t>
          </a:r>
          <a:r>
            <a:rPr lang="en-US" sz="1400" b="1" dirty="0"/>
            <a:t>1. Substantially Approved </a:t>
          </a:r>
          <a:r>
            <a:rPr lang="en-US" sz="1400" dirty="0"/>
            <a:t>- Assurances, Advisory Committee minutes, budget </a:t>
          </a:r>
        </a:p>
        <a:p>
          <a:r>
            <a:rPr lang="en-US" sz="1400" dirty="0"/>
            <a:t> </a:t>
          </a:r>
          <a:r>
            <a:rPr lang="en-US" sz="1400" i="1" u="sng" dirty="0"/>
            <a:t>June 30th to allow expenditures as of July 1</a:t>
          </a:r>
          <a:endParaRPr lang="en-US" sz="1400" u="sng" dirty="0"/>
        </a:p>
        <a:p>
          <a:r>
            <a:rPr lang="en-US" sz="1400" dirty="0"/>
            <a:t>    2.  </a:t>
          </a:r>
          <a:r>
            <a:rPr lang="en-US" sz="1400" b="1" dirty="0"/>
            <a:t>Fully Approved -</a:t>
          </a:r>
          <a:endParaRPr lang="en-US" sz="1400" b="1" u="sng" dirty="0"/>
        </a:p>
      </dgm:t>
    </dgm:pt>
    <dgm:pt modelId="{253BC8FE-96F0-40FB-B85F-8B99B73A2191}" type="parTrans" cxnId="{96CFC564-CB49-4C84-AE5C-5B2C86702C52}">
      <dgm:prSet/>
      <dgm:spPr/>
      <dgm:t>
        <a:bodyPr/>
        <a:lstStyle/>
        <a:p>
          <a:endParaRPr lang="en-US"/>
        </a:p>
      </dgm:t>
    </dgm:pt>
    <dgm:pt modelId="{09A3E971-5328-4FA0-A4A5-2389E73725D2}" type="sibTrans" cxnId="{96CFC564-CB49-4C84-AE5C-5B2C86702C52}">
      <dgm:prSet/>
      <dgm:spPr/>
      <dgm:t>
        <a:bodyPr/>
        <a:lstStyle/>
        <a:p>
          <a:endParaRPr lang="en-US"/>
        </a:p>
      </dgm:t>
    </dgm:pt>
    <dgm:pt modelId="{8ECC43B4-5933-4D0F-8DBA-35A1B4AFBD0E}">
      <dgm:prSet custT="1"/>
      <dgm:spPr>
        <a:ln>
          <a:solidFill>
            <a:srgbClr val="92D050"/>
          </a:solidFill>
        </a:ln>
      </dgm:spPr>
      <dgm:t>
        <a:bodyPr/>
        <a:lstStyle/>
        <a:p>
          <a:r>
            <a:rPr lang="en-US" sz="1400" dirty="0"/>
            <a:t>	*Annual Updates to 4-Year Plan (if needed)</a:t>
          </a:r>
        </a:p>
        <a:p>
          <a:r>
            <a:rPr lang="en-US" sz="1400" dirty="0"/>
            <a:t>                *Final Budget</a:t>
          </a:r>
        </a:p>
        <a:p>
          <a:r>
            <a:rPr lang="en-US" sz="1400" dirty="0"/>
            <a:t>                *Core Performance Indicator improvement   	    plans (if needed)</a:t>
          </a:r>
        </a:p>
        <a:p>
          <a:r>
            <a:rPr lang="en-US" sz="1400" dirty="0"/>
            <a:t>                *Updated CLNA, 4-Year Plan/Application 	   	    </a:t>
          </a:r>
          <a:r>
            <a:rPr lang="en-US" sz="1400" dirty="0" err="1"/>
            <a:t>uplodaded</a:t>
          </a:r>
          <a:r>
            <a:rPr lang="en-US" sz="1400" dirty="0"/>
            <a:t>, if needed</a:t>
          </a:r>
        </a:p>
        <a:p>
          <a:r>
            <a:rPr lang="en-US" sz="1400" i="1" u="sng" dirty="0"/>
            <a:t>September 30th to qualify for </a:t>
          </a:r>
          <a:r>
            <a:rPr lang="en-US" sz="1400" i="1" u="sng" dirty="0" err="1"/>
            <a:t>reallocaton</a:t>
          </a:r>
          <a:r>
            <a:rPr lang="en-US" sz="1400" i="1" u="sng" dirty="0"/>
            <a:t> funds</a:t>
          </a:r>
        </a:p>
        <a:p>
          <a:endParaRPr lang="en-US" sz="1400" u="sng" dirty="0"/>
        </a:p>
      </dgm:t>
    </dgm:pt>
    <dgm:pt modelId="{FC4F265D-AC47-46CA-B1ED-4717D4E21F0A}" type="parTrans" cxnId="{255B9A9E-D0F4-4B8B-8F54-5955BCDBEA85}">
      <dgm:prSet/>
      <dgm:spPr/>
      <dgm:t>
        <a:bodyPr/>
        <a:lstStyle/>
        <a:p>
          <a:endParaRPr lang="en-US"/>
        </a:p>
      </dgm:t>
    </dgm:pt>
    <dgm:pt modelId="{9231C119-2F62-4C96-A6E5-04519B6121B3}" type="sibTrans" cxnId="{255B9A9E-D0F4-4B8B-8F54-5955BCDBEA85}">
      <dgm:prSet/>
      <dgm:spPr/>
      <dgm:t>
        <a:bodyPr/>
        <a:lstStyle/>
        <a:p>
          <a:endParaRPr lang="en-US"/>
        </a:p>
      </dgm:t>
    </dgm:pt>
    <dgm:pt modelId="{A0DB644E-4CD4-47D0-9E3F-FC94F28B0A6C}" type="pres">
      <dgm:prSet presAssocID="{48BABD0E-F4D7-45B4-8372-1F2E745CA5F5}" presName="Name0" presStyleCnt="0">
        <dgm:presLayoutVars>
          <dgm:chMax val="5"/>
          <dgm:chPref val="5"/>
          <dgm:dir/>
          <dgm:animLvl val="lvl"/>
        </dgm:presLayoutVars>
      </dgm:prSet>
      <dgm:spPr/>
    </dgm:pt>
    <dgm:pt modelId="{1CB44A3A-0783-49AF-BCCB-584289CDB833}" type="pres">
      <dgm:prSet presAssocID="{38EB3384-DAD0-440C-88F8-749F31144AE7}" presName="parentText1" presStyleLbl="node1" presStyleIdx="0" presStyleCnt="3" custScaleX="98870" custLinFactNeighborX="2941" custLinFactNeighborY="-48817">
        <dgm:presLayoutVars>
          <dgm:chMax/>
          <dgm:chPref val="3"/>
          <dgm:bulletEnabled val="1"/>
        </dgm:presLayoutVars>
      </dgm:prSet>
      <dgm:spPr/>
    </dgm:pt>
    <dgm:pt modelId="{536D0EFB-D4AB-43EE-BA16-1D8716F2A213}" type="pres">
      <dgm:prSet presAssocID="{38EB3384-DAD0-440C-88F8-749F31144AE7}" presName="childText1" presStyleLbl="solidAlignAcc1" presStyleIdx="0" presStyleCnt="3" custScaleX="83908" custScaleY="183199" custLinFactNeighborX="3338" custLinFactNeighborY="18145">
        <dgm:presLayoutVars>
          <dgm:chMax val="0"/>
          <dgm:chPref val="0"/>
          <dgm:bulletEnabled val="1"/>
        </dgm:presLayoutVars>
      </dgm:prSet>
      <dgm:spPr/>
    </dgm:pt>
    <dgm:pt modelId="{AF6EC4D7-2141-48F6-A604-2E780CE7CC2F}" type="pres">
      <dgm:prSet presAssocID="{56314F1D-5D88-488E-9D36-5D239CFF50CE}" presName="parentText2" presStyleLbl="node1" presStyleIdx="1" presStyleCnt="3" custScaleX="105548" custLinFactNeighborX="695" custLinFactNeighborY="-35177">
        <dgm:presLayoutVars>
          <dgm:chMax/>
          <dgm:chPref val="3"/>
          <dgm:bulletEnabled val="1"/>
        </dgm:presLayoutVars>
      </dgm:prSet>
      <dgm:spPr/>
    </dgm:pt>
    <dgm:pt modelId="{B0D0B63D-A7E3-4C1C-96F4-6FF2532B040F}" type="pres">
      <dgm:prSet presAssocID="{56314F1D-5D88-488E-9D36-5D239CFF50CE}" presName="childText2" presStyleLbl="solidAlignAcc1" presStyleIdx="1" presStyleCnt="3" custScaleX="67137" custScaleY="168007" custLinFactNeighborX="-20448" custLinFactNeighborY="13056">
        <dgm:presLayoutVars>
          <dgm:chMax val="0"/>
          <dgm:chPref val="0"/>
          <dgm:bulletEnabled val="1"/>
        </dgm:presLayoutVars>
      </dgm:prSet>
      <dgm:spPr/>
    </dgm:pt>
    <dgm:pt modelId="{F4EA9438-5EA6-4F9E-86F0-3BB74BF961E3}" type="pres">
      <dgm:prSet presAssocID="{D0D910B1-865C-4809-82BF-6B4F50538FDA}" presName="parentText3" presStyleLbl="node1" presStyleIdx="2" presStyleCnt="3" custScaleX="136601" custLinFactNeighborX="-11435" custLinFactNeighborY="-22254">
        <dgm:presLayoutVars>
          <dgm:chMax/>
          <dgm:chPref val="3"/>
          <dgm:bulletEnabled val="1"/>
        </dgm:presLayoutVars>
      </dgm:prSet>
      <dgm:spPr/>
    </dgm:pt>
    <dgm:pt modelId="{B93CBF04-5D34-49EB-B929-58DF0EB0116D}" type="pres">
      <dgm:prSet presAssocID="{D0D910B1-865C-4809-82BF-6B4F50538FDA}" presName="childText3" presStyleLbl="solidAlignAcc1" presStyleIdx="2" presStyleCnt="3" custScaleX="145854" custScaleY="157058" custLinFactNeighborX="-13499" custLinFactNeighborY="10904">
        <dgm:presLayoutVars>
          <dgm:chMax val="0"/>
          <dgm:chPref val="0"/>
          <dgm:bulletEnabled val="1"/>
        </dgm:presLayoutVars>
      </dgm:prSet>
      <dgm:spPr/>
    </dgm:pt>
  </dgm:ptLst>
  <dgm:cxnLst>
    <dgm:cxn modelId="{9ACD071B-67FA-4565-BEFF-EABEAC69F1E5}" type="presOf" srcId="{8ECC43B4-5933-4D0F-8DBA-35A1B4AFBD0E}" destId="{B93CBF04-5D34-49EB-B929-58DF0EB0116D}" srcOrd="0" destOrd="1" presId="urn:microsoft.com/office/officeart/2009/3/layout/IncreasingArrowsProcess"/>
    <dgm:cxn modelId="{AC11B924-94D3-4750-8FDE-0615ABCB98EC}" type="presOf" srcId="{5384A0BD-4E9E-410D-9ED0-082262FC3AC1}" destId="{536D0EFB-D4AB-43EE-BA16-1D8716F2A213}" srcOrd="0" destOrd="0" presId="urn:microsoft.com/office/officeart/2009/3/layout/IncreasingArrowsProcess"/>
    <dgm:cxn modelId="{46C96A5D-FC04-4CFB-A3E7-5010048058EB}" type="presOf" srcId="{2D81C207-3322-4682-856F-8726DFA4F502}" destId="{B0D0B63D-A7E3-4C1C-96F4-6FF2532B040F}" srcOrd="0" destOrd="0" presId="urn:microsoft.com/office/officeart/2009/3/layout/IncreasingArrowsProcess"/>
    <dgm:cxn modelId="{7932B062-8A83-4024-A308-CC25251EC23D}" srcId="{48BABD0E-F4D7-45B4-8372-1F2E745CA5F5}" destId="{38EB3384-DAD0-440C-88F8-749F31144AE7}" srcOrd="0" destOrd="0" parTransId="{0FC8752D-BC53-44DF-AF00-3C90FE472DC6}" sibTransId="{E3024BD7-A6D0-4855-A2CE-517BDBD381C5}"/>
    <dgm:cxn modelId="{7455B864-0E1D-44DB-AEF1-AF1592876B02}" srcId="{48BABD0E-F4D7-45B4-8372-1F2E745CA5F5}" destId="{56314F1D-5D88-488E-9D36-5D239CFF50CE}" srcOrd="1" destOrd="0" parTransId="{22286D54-93FD-43DE-9D2F-F3D2E7092F91}" sibTransId="{D22E0A49-7003-471D-BBA1-359F145E6AF1}"/>
    <dgm:cxn modelId="{96CFC564-CB49-4C84-AE5C-5B2C86702C52}" srcId="{D0D910B1-865C-4809-82BF-6B4F50538FDA}" destId="{6CCD7B05-6E18-4ED8-9392-2C2A5D81B2C7}" srcOrd="0" destOrd="0" parTransId="{253BC8FE-96F0-40FB-B85F-8B99B73A2191}" sibTransId="{09A3E971-5328-4FA0-A4A5-2389E73725D2}"/>
    <dgm:cxn modelId="{3B84B151-CF25-44BB-8039-564907082A3A}" srcId="{48BABD0E-F4D7-45B4-8372-1F2E745CA5F5}" destId="{D0D910B1-865C-4809-82BF-6B4F50538FDA}" srcOrd="2" destOrd="0" parTransId="{0074A0C6-5827-438C-97FB-CDC518855E67}" sibTransId="{3750BBF8-23E7-4800-BF80-F33021F6CAD2}"/>
    <dgm:cxn modelId="{F5707957-C910-442C-B90F-7C62EA21A22D}" type="presOf" srcId="{D0D910B1-865C-4809-82BF-6B4F50538FDA}" destId="{F4EA9438-5EA6-4F9E-86F0-3BB74BF961E3}" srcOrd="0" destOrd="0" presId="urn:microsoft.com/office/officeart/2009/3/layout/IncreasingArrowsProcess"/>
    <dgm:cxn modelId="{8939BB77-E5D6-4AD6-8135-B2523B52C0A6}" type="presOf" srcId="{48BABD0E-F4D7-45B4-8372-1F2E745CA5F5}" destId="{A0DB644E-4CD4-47D0-9E3F-FC94F28B0A6C}" srcOrd="0" destOrd="0" presId="urn:microsoft.com/office/officeart/2009/3/layout/IncreasingArrowsProcess"/>
    <dgm:cxn modelId="{E9EB4088-6CE2-4727-875D-12BDD4E3EF90}" srcId="{38EB3384-DAD0-440C-88F8-749F31144AE7}" destId="{5384A0BD-4E9E-410D-9ED0-082262FC3AC1}" srcOrd="0" destOrd="0" parTransId="{884A2EE0-93BA-4868-AE71-693B15C13F25}" sibTransId="{298C29DE-6D7C-4957-9023-8D37E4CA2B77}"/>
    <dgm:cxn modelId="{D311A696-5214-46F3-BFDD-60CE09B965E9}" type="presOf" srcId="{38EB3384-DAD0-440C-88F8-749F31144AE7}" destId="{1CB44A3A-0783-49AF-BCCB-584289CDB833}" srcOrd="0" destOrd="0" presId="urn:microsoft.com/office/officeart/2009/3/layout/IncreasingArrowsProcess"/>
    <dgm:cxn modelId="{255B9A9E-D0F4-4B8B-8F54-5955BCDBEA85}" srcId="{D0D910B1-865C-4809-82BF-6B4F50538FDA}" destId="{8ECC43B4-5933-4D0F-8DBA-35A1B4AFBD0E}" srcOrd="1" destOrd="0" parTransId="{FC4F265D-AC47-46CA-B1ED-4717D4E21F0A}" sibTransId="{9231C119-2F62-4C96-A6E5-04519B6121B3}"/>
    <dgm:cxn modelId="{25C42CA4-A4E4-4381-91DF-E813E3150780}" type="presOf" srcId="{56314F1D-5D88-488E-9D36-5D239CFF50CE}" destId="{AF6EC4D7-2141-48F6-A604-2E780CE7CC2F}" srcOrd="0" destOrd="0" presId="urn:microsoft.com/office/officeart/2009/3/layout/IncreasingArrowsProcess"/>
    <dgm:cxn modelId="{E81E5CCC-04A5-41D0-A76F-4ABD0353501D}" srcId="{56314F1D-5D88-488E-9D36-5D239CFF50CE}" destId="{2D81C207-3322-4682-856F-8726DFA4F502}" srcOrd="0" destOrd="0" parTransId="{F191E995-FD8A-4ACF-9DBB-57F9F5EFD336}" sibTransId="{635743B2-E30A-4A10-8D41-9037611FF5DC}"/>
    <dgm:cxn modelId="{C53BF7ED-266C-41D2-B0C3-1D9E3726899D}" type="presOf" srcId="{6CCD7B05-6E18-4ED8-9392-2C2A5D81B2C7}" destId="{B93CBF04-5D34-49EB-B929-58DF0EB0116D}" srcOrd="0" destOrd="0" presId="urn:microsoft.com/office/officeart/2009/3/layout/IncreasingArrowsProcess"/>
    <dgm:cxn modelId="{3B408213-51AC-4912-98EF-CA7C07CCD65B}" type="presParOf" srcId="{A0DB644E-4CD4-47D0-9E3F-FC94F28B0A6C}" destId="{1CB44A3A-0783-49AF-BCCB-584289CDB833}" srcOrd="0" destOrd="0" presId="urn:microsoft.com/office/officeart/2009/3/layout/IncreasingArrowsProcess"/>
    <dgm:cxn modelId="{4F98D060-C08F-4185-A538-7428FA11D283}" type="presParOf" srcId="{A0DB644E-4CD4-47D0-9E3F-FC94F28B0A6C}" destId="{536D0EFB-D4AB-43EE-BA16-1D8716F2A213}" srcOrd="1" destOrd="0" presId="urn:microsoft.com/office/officeart/2009/3/layout/IncreasingArrowsProcess"/>
    <dgm:cxn modelId="{3C2F39B4-AFA6-4F38-BDFD-791485F8BCD0}" type="presParOf" srcId="{A0DB644E-4CD4-47D0-9E3F-FC94F28B0A6C}" destId="{AF6EC4D7-2141-48F6-A604-2E780CE7CC2F}" srcOrd="2" destOrd="0" presId="urn:microsoft.com/office/officeart/2009/3/layout/IncreasingArrowsProcess"/>
    <dgm:cxn modelId="{8D3F63BB-81B1-4BAD-AA6A-DCCC24259B67}" type="presParOf" srcId="{A0DB644E-4CD4-47D0-9E3F-FC94F28B0A6C}" destId="{B0D0B63D-A7E3-4C1C-96F4-6FF2532B040F}" srcOrd="3" destOrd="0" presId="urn:microsoft.com/office/officeart/2009/3/layout/IncreasingArrowsProcess"/>
    <dgm:cxn modelId="{921F37BA-A2FE-43A6-BED5-F7CCA5A9DC7D}" type="presParOf" srcId="{A0DB644E-4CD4-47D0-9E3F-FC94F28B0A6C}" destId="{F4EA9438-5EA6-4F9E-86F0-3BB74BF961E3}" srcOrd="4" destOrd="0" presId="urn:microsoft.com/office/officeart/2009/3/layout/IncreasingArrowsProcess"/>
    <dgm:cxn modelId="{1E824760-8240-4751-B712-918ADB324CD1}" type="presParOf" srcId="{A0DB644E-4CD4-47D0-9E3F-FC94F28B0A6C}" destId="{B93CBF04-5D34-49EB-B929-58DF0EB0116D}" srcOrd="5" destOrd="0" presId="urn:microsoft.com/office/officeart/2009/3/layout/IncreasingArrows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009B9C-A5C5-4A64-9612-C67DB83D7803}" type="doc">
      <dgm:prSet loTypeId="urn:microsoft.com/office/officeart/2005/8/layout/equation2" loCatId="process" qsTypeId="urn:microsoft.com/office/officeart/2005/8/quickstyle/3d3" qsCatId="3D" csTypeId="urn:microsoft.com/office/officeart/2005/8/colors/accent1_2" csCatId="accent1" phldr="1"/>
      <dgm:spPr/>
      <dgm:t>
        <a:bodyPr/>
        <a:lstStyle/>
        <a:p>
          <a:endParaRPr lang="en-US"/>
        </a:p>
      </dgm:t>
    </dgm:pt>
    <dgm:pt modelId="{926BF58F-88CD-4942-B1AE-FA8BF948CF97}">
      <dgm:prSet phldrT="[Text]"/>
      <dgm:spPr>
        <a:solidFill>
          <a:schemeClr val="accent1">
            <a:lumMod val="75000"/>
          </a:schemeClr>
        </a:solidFill>
      </dgm:spPr>
      <dgm:t>
        <a:bodyPr/>
        <a:lstStyle/>
        <a:p>
          <a:r>
            <a:rPr lang="en-US" dirty="0"/>
            <a:t>1 Technical Credit</a:t>
          </a:r>
        </a:p>
        <a:p>
          <a:r>
            <a:rPr lang="en-US" i="1" dirty="0"/>
            <a:t>(minimum)</a:t>
          </a:r>
        </a:p>
      </dgm:t>
      <dgm:extLst>
        <a:ext uri="{E40237B7-FDA0-4F09-8148-C483321AD2D9}">
          <dgm14:cNvPr xmlns:dgm14="http://schemas.microsoft.com/office/drawing/2010/diagram" id="0" name="" descr="dark blue whole circle"/>
        </a:ext>
      </dgm:extLst>
    </dgm:pt>
    <dgm:pt modelId="{5A2A1327-8DA0-4E6E-814D-A6637D5E7FEC}" type="parTrans" cxnId="{1E8A6F33-8EBC-4CAB-A4C5-D7FA4B0E5918}">
      <dgm:prSet/>
      <dgm:spPr/>
      <dgm:t>
        <a:bodyPr/>
        <a:lstStyle/>
        <a:p>
          <a:endParaRPr lang="en-US"/>
        </a:p>
      </dgm:t>
    </dgm:pt>
    <dgm:pt modelId="{9CC02DD0-9CD8-4275-9406-3FEA8D45D5AB}" type="sibTrans" cxnId="{1E8A6F33-8EBC-4CAB-A4C5-D7FA4B0E5918}">
      <dgm:prSet/>
      <dgm:spPr/>
      <dgm:t>
        <a:bodyPr/>
        <a:lstStyle/>
        <a:p>
          <a:endParaRPr lang="en-US"/>
        </a:p>
      </dgm:t>
    </dgm:pt>
    <dgm:pt modelId="{D6CD45D4-AA2B-4CE7-A7F8-49115BE769C5}">
      <dgm:prSet phldrT="[Text]" custT="1"/>
      <dgm:spPr>
        <a:solidFill>
          <a:srgbClr val="FFC91D"/>
        </a:solidFill>
      </dgm:spPr>
      <dgm:t>
        <a:bodyPr/>
        <a:lstStyle/>
        <a:p>
          <a:r>
            <a:rPr lang="en-US" sz="1800" dirty="0">
              <a:solidFill>
                <a:schemeClr val="accent1">
                  <a:lumMod val="75000"/>
                </a:schemeClr>
              </a:solidFill>
            </a:rPr>
            <a:t>1 Foundational </a:t>
          </a:r>
          <a:r>
            <a:rPr lang="en-US" sz="2000" b="1" dirty="0">
              <a:solidFill>
                <a:schemeClr val="accent1">
                  <a:lumMod val="75000"/>
                </a:schemeClr>
              </a:solidFill>
            </a:rPr>
            <a:t>or</a:t>
          </a:r>
          <a:r>
            <a:rPr lang="en-US" sz="1800" dirty="0">
              <a:solidFill>
                <a:schemeClr val="accent1">
                  <a:lumMod val="75000"/>
                </a:schemeClr>
              </a:solidFill>
            </a:rPr>
            <a:t> </a:t>
          </a:r>
        </a:p>
        <a:p>
          <a:r>
            <a:rPr lang="en-US" sz="1800" dirty="0">
              <a:solidFill>
                <a:schemeClr val="accent1">
                  <a:lumMod val="75000"/>
                </a:schemeClr>
              </a:solidFill>
            </a:rPr>
            <a:t>1 Technical</a:t>
          </a:r>
        </a:p>
        <a:p>
          <a:r>
            <a:rPr lang="en-US" sz="1800" dirty="0">
              <a:solidFill>
                <a:schemeClr val="accent1">
                  <a:lumMod val="75000"/>
                </a:schemeClr>
              </a:solidFill>
            </a:rPr>
            <a:t>Credit </a:t>
          </a:r>
        </a:p>
      </dgm:t>
    </dgm:pt>
    <dgm:pt modelId="{80143496-6AE3-441B-A3E9-362F84CA00D3}" type="parTrans" cxnId="{604AD19A-9692-4CDD-B264-EBBF231FE031}">
      <dgm:prSet/>
      <dgm:spPr/>
      <dgm:t>
        <a:bodyPr/>
        <a:lstStyle/>
        <a:p>
          <a:endParaRPr lang="en-US"/>
        </a:p>
      </dgm:t>
    </dgm:pt>
    <dgm:pt modelId="{44C81247-C252-47D0-9435-7B4C9C480D3F}" type="sibTrans" cxnId="{604AD19A-9692-4CDD-B264-EBBF231FE031}">
      <dgm:prSet/>
      <dgm:spPr/>
      <dgm:t>
        <a:bodyPr/>
        <a:lstStyle/>
        <a:p>
          <a:endParaRPr lang="en-US"/>
        </a:p>
      </dgm:t>
    </dgm:pt>
    <dgm:pt modelId="{7D3FF928-E34D-4B55-91D4-5FC922780488}">
      <dgm:prSet phldrT="[Text]"/>
      <dgm:spPr>
        <a:solidFill>
          <a:srgbClr val="92D050"/>
        </a:solidFill>
      </dgm:spPr>
      <dgm:t>
        <a:bodyPr/>
        <a:lstStyle/>
        <a:p>
          <a:r>
            <a:rPr lang="en-US" dirty="0"/>
            <a:t>CTEPS</a:t>
          </a:r>
        </a:p>
      </dgm:t>
    </dgm:pt>
    <dgm:pt modelId="{D6DA20D8-4D66-47E9-9B73-1BEC0C237798}" type="parTrans" cxnId="{EBF109F9-6205-446E-966D-14432352399D}">
      <dgm:prSet/>
      <dgm:spPr/>
      <dgm:t>
        <a:bodyPr/>
        <a:lstStyle/>
        <a:p>
          <a:endParaRPr lang="en-US"/>
        </a:p>
      </dgm:t>
    </dgm:pt>
    <dgm:pt modelId="{C1B726C8-59CC-4104-937D-378480C2B4FE}" type="sibTrans" cxnId="{EBF109F9-6205-446E-966D-14432352399D}">
      <dgm:prSet/>
      <dgm:spPr/>
      <dgm:t>
        <a:bodyPr/>
        <a:lstStyle/>
        <a:p>
          <a:endParaRPr lang="en-US"/>
        </a:p>
      </dgm:t>
    </dgm:pt>
    <dgm:pt modelId="{6B235208-A312-4AE0-AEA4-E341E901A556}" type="pres">
      <dgm:prSet presAssocID="{04009B9C-A5C5-4A64-9612-C67DB83D7803}" presName="Name0" presStyleCnt="0">
        <dgm:presLayoutVars>
          <dgm:dir/>
          <dgm:resizeHandles val="exact"/>
        </dgm:presLayoutVars>
      </dgm:prSet>
      <dgm:spPr/>
    </dgm:pt>
    <dgm:pt modelId="{1F7304A0-943D-4AAA-954E-A6F0F3E3775A}" type="pres">
      <dgm:prSet presAssocID="{04009B9C-A5C5-4A64-9612-C67DB83D7803}" presName="vNodes" presStyleCnt="0"/>
      <dgm:spPr/>
    </dgm:pt>
    <dgm:pt modelId="{9D88AB04-EB03-4267-8C90-2B137094E4DE}" type="pres">
      <dgm:prSet presAssocID="{926BF58F-88CD-4942-B1AE-FA8BF948CF97}" presName="node" presStyleLbl="node1" presStyleIdx="0" presStyleCnt="3" custScaleX="124041" custScaleY="121350" custLinFactX="105" custLinFactY="110972" custLinFactNeighborX="100000" custLinFactNeighborY="200000">
        <dgm:presLayoutVars>
          <dgm:bulletEnabled val="1"/>
        </dgm:presLayoutVars>
      </dgm:prSet>
      <dgm:spPr/>
    </dgm:pt>
    <dgm:pt modelId="{A05734E1-814D-456D-96EF-4A45C9317655}" type="pres">
      <dgm:prSet presAssocID="{9CC02DD0-9CD8-4275-9406-3FEA8D45D5AB}" presName="spacerT" presStyleCnt="0"/>
      <dgm:spPr/>
    </dgm:pt>
    <dgm:pt modelId="{BDA063DF-9E26-43BE-AEEA-BF8D2F4034D7}" type="pres">
      <dgm:prSet presAssocID="{9CC02DD0-9CD8-4275-9406-3FEA8D45D5AB}" presName="sibTrans" presStyleLbl="sibTrans2D1" presStyleIdx="0" presStyleCnt="2" custLinFactY="39161" custLinFactNeighborX="22657" custLinFactNeighborY="100000"/>
      <dgm:spPr/>
    </dgm:pt>
    <dgm:pt modelId="{64721930-740B-4FF5-BBAA-13CE1234F92D}" type="pres">
      <dgm:prSet presAssocID="{9CC02DD0-9CD8-4275-9406-3FEA8D45D5AB}" presName="spacerB" presStyleCnt="0"/>
      <dgm:spPr/>
    </dgm:pt>
    <dgm:pt modelId="{66F90D89-55D8-4859-ABB0-48E8B0B0D736}" type="pres">
      <dgm:prSet presAssocID="{D6CD45D4-AA2B-4CE7-A7F8-49115BE769C5}" presName="node" presStyleLbl="node1" presStyleIdx="1" presStyleCnt="3" custScaleX="130419" custScaleY="127299" custLinFactY="-63340" custLinFactNeighborX="-78564" custLinFactNeighborY="-100000">
        <dgm:presLayoutVars>
          <dgm:bulletEnabled val="1"/>
        </dgm:presLayoutVars>
      </dgm:prSet>
      <dgm:spPr/>
    </dgm:pt>
    <dgm:pt modelId="{13ED9859-73BB-4CB9-B3FD-DBBB9AEDF8C0}" type="pres">
      <dgm:prSet presAssocID="{04009B9C-A5C5-4A64-9612-C67DB83D7803}" presName="sibTransLast" presStyleLbl="sibTrans2D1" presStyleIdx="1" presStyleCnt="2" custAng="21530979" custScaleX="116295" custScaleY="83948" custLinFactNeighborX="-5234" custLinFactNeighborY="-4757"/>
      <dgm:spPr>
        <a:prstGeom prst="mathEqual">
          <a:avLst/>
        </a:prstGeom>
      </dgm:spPr>
    </dgm:pt>
    <dgm:pt modelId="{E5DD4D69-148C-4255-A389-F45E044F15D7}" type="pres">
      <dgm:prSet presAssocID="{04009B9C-A5C5-4A64-9612-C67DB83D7803}" presName="connectorText" presStyleLbl="sibTrans2D1" presStyleIdx="1" presStyleCnt="2"/>
      <dgm:spPr/>
    </dgm:pt>
    <dgm:pt modelId="{684A2172-4ED1-4A29-BC53-13A0B2248935}" type="pres">
      <dgm:prSet presAssocID="{04009B9C-A5C5-4A64-9612-C67DB83D7803}" presName="lastNode" presStyleLbl="node1" presStyleIdx="2" presStyleCnt="3" custScaleX="66331" custScaleY="62371" custLinFactX="19060" custLinFactNeighborX="100000" custLinFactNeighborY="13066">
        <dgm:presLayoutVars>
          <dgm:bulletEnabled val="1"/>
        </dgm:presLayoutVars>
      </dgm:prSet>
      <dgm:spPr/>
    </dgm:pt>
  </dgm:ptLst>
  <dgm:cxnLst>
    <dgm:cxn modelId="{CB147902-B661-4B58-97DC-3FF878B7C113}" type="presOf" srcId="{44C81247-C252-47D0-9435-7B4C9C480D3F}" destId="{E5DD4D69-148C-4255-A389-F45E044F15D7}" srcOrd="1" destOrd="0" presId="urn:microsoft.com/office/officeart/2005/8/layout/equation2"/>
    <dgm:cxn modelId="{B6273813-A4FF-46BF-976F-014672521E1F}" type="presOf" srcId="{7D3FF928-E34D-4B55-91D4-5FC922780488}" destId="{684A2172-4ED1-4A29-BC53-13A0B2248935}" srcOrd="0" destOrd="0" presId="urn:microsoft.com/office/officeart/2005/8/layout/equation2"/>
    <dgm:cxn modelId="{1E8A6F33-8EBC-4CAB-A4C5-D7FA4B0E5918}" srcId="{04009B9C-A5C5-4A64-9612-C67DB83D7803}" destId="{926BF58F-88CD-4942-B1AE-FA8BF948CF97}" srcOrd="0" destOrd="0" parTransId="{5A2A1327-8DA0-4E6E-814D-A6637D5E7FEC}" sibTransId="{9CC02DD0-9CD8-4275-9406-3FEA8D45D5AB}"/>
    <dgm:cxn modelId="{9EB06A36-D08F-4C10-AA34-4D1E885176A0}" type="presOf" srcId="{04009B9C-A5C5-4A64-9612-C67DB83D7803}" destId="{6B235208-A312-4AE0-AEA4-E341E901A556}" srcOrd="0" destOrd="0" presId="urn:microsoft.com/office/officeart/2005/8/layout/equation2"/>
    <dgm:cxn modelId="{3521813C-D8AB-4FA4-8BF5-A6648CFCBC5D}" type="presOf" srcId="{9CC02DD0-9CD8-4275-9406-3FEA8D45D5AB}" destId="{BDA063DF-9E26-43BE-AEEA-BF8D2F4034D7}" srcOrd="0" destOrd="0" presId="urn:microsoft.com/office/officeart/2005/8/layout/equation2"/>
    <dgm:cxn modelId="{A2780E7C-F920-4A5B-BAEC-29000A8FD3A0}" type="presOf" srcId="{D6CD45D4-AA2B-4CE7-A7F8-49115BE769C5}" destId="{66F90D89-55D8-4859-ABB0-48E8B0B0D736}" srcOrd="0" destOrd="0" presId="urn:microsoft.com/office/officeart/2005/8/layout/equation2"/>
    <dgm:cxn modelId="{604AD19A-9692-4CDD-B264-EBBF231FE031}" srcId="{04009B9C-A5C5-4A64-9612-C67DB83D7803}" destId="{D6CD45D4-AA2B-4CE7-A7F8-49115BE769C5}" srcOrd="1" destOrd="0" parTransId="{80143496-6AE3-441B-A3E9-362F84CA00D3}" sibTransId="{44C81247-C252-47D0-9435-7B4C9C480D3F}"/>
    <dgm:cxn modelId="{A4F0EAB7-BCE6-4820-BF2F-F7CCE99E0824}" type="presOf" srcId="{926BF58F-88CD-4942-B1AE-FA8BF948CF97}" destId="{9D88AB04-EB03-4267-8C90-2B137094E4DE}" srcOrd="0" destOrd="0" presId="urn:microsoft.com/office/officeart/2005/8/layout/equation2"/>
    <dgm:cxn modelId="{9B0518BA-D88A-46C4-A94E-61E73461973F}" type="presOf" srcId="{44C81247-C252-47D0-9435-7B4C9C480D3F}" destId="{13ED9859-73BB-4CB9-B3FD-DBBB9AEDF8C0}" srcOrd="0" destOrd="0" presId="urn:microsoft.com/office/officeart/2005/8/layout/equation2"/>
    <dgm:cxn modelId="{EBF109F9-6205-446E-966D-14432352399D}" srcId="{04009B9C-A5C5-4A64-9612-C67DB83D7803}" destId="{7D3FF928-E34D-4B55-91D4-5FC922780488}" srcOrd="2" destOrd="0" parTransId="{D6DA20D8-4D66-47E9-9B73-1BEC0C237798}" sibTransId="{C1B726C8-59CC-4104-937D-378480C2B4FE}"/>
    <dgm:cxn modelId="{61DCBABC-440B-4762-B63B-CA239D5E172C}" type="presParOf" srcId="{6B235208-A312-4AE0-AEA4-E341E901A556}" destId="{1F7304A0-943D-4AAA-954E-A6F0F3E3775A}" srcOrd="0" destOrd="0" presId="urn:microsoft.com/office/officeart/2005/8/layout/equation2"/>
    <dgm:cxn modelId="{CF27FF76-93FC-4FE7-AE65-F177A40AD78F}" type="presParOf" srcId="{1F7304A0-943D-4AAA-954E-A6F0F3E3775A}" destId="{9D88AB04-EB03-4267-8C90-2B137094E4DE}" srcOrd="0" destOrd="0" presId="urn:microsoft.com/office/officeart/2005/8/layout/equation2"/>
    <dgm:cxn modelId="{AF9D8252-CA32-472D-8C29-4EDC2345B6F2}" type="presParOf" srcId="{1F7304A0-943D-4AAA-954E-A6F0F3E3775A}" destId="{A05734E1-814D-456D-96EF-4A45C9317655}" srcOrd="1" destOrd="0" presId="urn:microsoft.com/office/officeart/2005/8/layout/equation2"/>
    <dgm:cxn modelId="{5E30691F-AFDC-43C8-ABA9-2E0D272C5661}" type="presParOf" srcId="{1F7304A0-943D-4AAA-954E-A6F0F3E3775A}" destId="{BDA063DF-9E26-43BE-AEEA-BF8D2F4034D7}" srcOrd="2" destOrd="0" presId="urn:microsoft.com/office/officeart/2005/8/layout/equation2"/>
    <dgm:cxn modelId="{1B4E2481-A055-46EA-8D08-E18CCCD32F21}" type="presParOf" srcId="{1F7304A0-943D-4AAA-954E-A6F0F3E3775A}" destId="{64721930-740B-4FF5-BBAA-13CE1234F92D}" srcOrd="3" destOrd="0" presId="urn:microsoft.com/office/officeart/2005/8/layout/equation2"/>
    <dgm:cxn modelId="{7465B07B-1E67-40A2-857E-13AD47ABE3E0}" type="presParOf" srcId="{1F7304A0-943D-4AAA-954E-A6F0F3E3775A}" destId="{66F90D89-55D8-4859-ABB0-48E8B0B0D736}" srcOrd="4" destOrd="0" presId="urn:microsoft.com/office/officeart/2005/8/layout/equation2"/>
    <dgm:cxn modelId="{B6A603C5-833D-4FD1-AB9F-772F3D35F0A2}" type="presParOf" srcId="{6B235208-A312-4AE0-AEA4-E341E901A556}" destId="{13ED9859-73BB-4CB9-B3FD-DBBB9AEDF8C0}" srcOrd="1" destOrd="0" presId="urn:microsoft.com/office/officeart/2005/8/layout/equation2"/>
    <dgm:cxn modelId="{9C549ED7-D805-4C9E-936C-14F73103D8C3}" type="presParOf" srcId="{13ED9859-73BB-4CB9-B3FD-DBBB9AEDF8C0}" destId="{E5DD4D69-148C-4255-A389-F45E044F15D7}" srcOrd="0" destOrd="0" presId="urn:microsoft.com/office/officeart/2005/8/layout/equation2"/>
    <dgm:cxn modelId="{F5D1CBBD-B69C-4F76-BABE-D7D83779D26C}" type="presParOf" srcId="{6B235208-A312-4AE0-AEA4-E341E901A556}" destId="{684A2172-4ED1-4A29-BC53-13A0B2248935}"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B44A3A-0783-49AF-BCCB-584289CDB833}">
      <dsp:nvSpPr>
        <dsp:cNvPr id="0" name=""/>
        <dsp:cNvSpPr/>
      </dsp:nvSpPr>
      <dsp:spPr>
        <a:xfrm>
          <a:off x="-17" y="0"/>
          <a:ext cx="8681493" cy="1278806"/>
        </a:xfrm>
        <a:prstGeom prst="rightArrow">
          <a:avLst>
            <a:gd name="adj1" fmla="val 50000"/>
            <a:gd name="adj2" fmla="val 5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203011" numCol="1" spcCol="1270" anchor="ctr" anchorCtr="0">
          <a:noAutofit/>
        </a:bodyPr>
        <a:lstStyle/>
        <a:p>
          <a:pPr marL="0" lvl="0" indent="0" algn="l" defTabSz="1244600">
            <a:lnSpc>
              <a:spcPct val="90000"/>
            </a:lnSpc>
            <a:spcBef>
              <a:spcPct val="0"/>
            </a:spcBef>
            <a:spcAft>
              <a:spcPct val="35000"/>
            </a:spcAft>
            <a:buNone/>
          </a:pPr>
          <a:r>
            <a:rPr lang="en-US" sz="2800" b="1" kern="1200"/>
            <a:t>Every 4 Years</a:t>
          </a:r>
        </a:p>
      </dsp:txBody>
      <dsp:txXfrm>
        <a:off x="-17" y="319702"/>
        <a:ext cx="8361792" cy="639403"/>
      </dsp:txXfrm>
    </dsp:sp>
    <dsp:sp modelId="{536D0EFB-D4AB-43EE-BA16-1D8716F2A213}">
      <dsp:nvSpPr>
        <dsp:cNvPr id="0" name=""/>
        <dsp:cNvSpPr/>
      </dsp:nvSpPr>
      <dsp:spPr>
        <a:xfrm>
          <a:off x="6" y="897708"/>
          <a:ext cx="2269258" cy="4513020"/>
        </a:xfrm>
        <a:prstGeom prst="re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i="1" u="sng" kern="1200" dirty="0"/>
            <a:t>Four-Year Plan and Local Application</a:t>
          </a:r>
        </a:p>
        <a:p>
          <a:pPr marL="0" lvl="0" indent="0" algn="l" defTabSz="711200">
            <a:lnSpc>
              <a:spcPct val="90000"/>
            </a:lnSpc>
            <a:spcBef>
              <a:spcPct val="0"/>
            </a:spcBef>
            <a:spcAft>
              <a:spcPct val="35000"/>
            </a:spcAft>
            <a:buNone/>
          </a:pPr>
          <a:endParaRPr lang="en-US" sz="1600" b="1" i="1" u="sng" kern="1200" dirty="0"/>
        </a:p>
        <a:p>
          <a:pPr marL="0" lvl="0" indent="0" algn="l" defTabSz="711200">
            <a:lnSpc>
              <a:spcPct val="90000"/>
            </a:lnSpc>
            <a:spcBef>
              <a:spcPct val="0"/>
            </a:spcBef>
            <a:spcAft>
              <a:spcPct val="35000"/>
            </a:spcAft>
            <a:buNone/>
          </a:pPr>
          <a:r>
            <a:rPr lang="en-US" sz="1400" i="0" kern="1200" dirty="0">
              <a:sym typeface="Symbol" panose="05050102010706020507" pitchFamily="18" charset="2"/>
            </a:rPr>
            <a:t></a:t>
          </a:r>
          <a:r>
            <a:rPr lang="en-US" sz="1400" i="0" kern="1200" dirty="0"/>
            <a:t> This is the Perkins application.  </a:t>
          </a:r>
        </a:p>
        <a:p>
          <a:pPr marL="0" lvl="0" indent="0" algn="l" defTabSz="711200">
            <a:lnSpc>
              <a:spcPct val="90000"/>
            </a:lnSpc>
            <a:spcBef>
              <a:spcPct val="0"/>
            </a:spcBef>
            <a:spcAft>
              <a:spcPct val="35000"/>
            </a:spcAft>
            <a:buNone/>
          </a:pPr>
          <a:endParaRPr lang="en-US" sz="1400" i="0" kern="1200" dirty="0"/>
        </a:p>
        <a:p>
          <a:pPr marL="0" lvl="0" indent="0" algn="l" defTabSz="711200">
            <a:lnSpc>
              <a:spcPct val="90000"/>
            </a:lnSpc>
            <a:spcBef>
              <a:spcPct val="0"/>
            </a:spcBef>
            <a:spcAft>
              <a:spcPct val="35000"/>
            </a:spcAft>
            <a:buNone/>
          </a:pPr>
          <a:r>
            <a:rPr lang="en-US" sz="1400" i="0" kern="1200" dirty="0">
              <a:sym typeface="Symbol" panose="05050102010706020507" pitchFamily="18" charset="2"/>
            </a:rPr>
            <a:t></a:t>
          </a:r>
          <a:r>
            <a:rPr lang="en-US" sz="1400" i="0" kern="1200" dirty="0"/>
            <a:t> Fully describes meeting Perkins requirements in all 5 Parts.</a:t>
          </a:r>
        </a:p>
        <a:p>
          <a:pPr marL="0" lvl="0" indent="0" algn="l" defTabSz="711200">
            <a:lnSpc>
              <a:spcPct val="90000"/>
            </a:lnSpc>
            <a:spcBef>
              <a:spcPct val="0"/>
            </a:spcBef>
            <a:spcAft>
              <a:spcPct val="35000"/>
            </a:spcAft>
            <a:buNone/>
          </a:pPr>
          <a:endParaRPr lang="en-US" sz="1400" i="0" kern="1200" dirty="0"/>
        </a:p>
        <a:p>
          <a:pPr marL="0" lvl="0" indent="0" algn="l" defTabSz="711200">
            <a:lnSpc>
              <a:spcPct val="90000"/>
            </a:lnSpc>
            <a:spcBef>
              <a:spcPct val="0"/>
            </a:spcBef>
            <a:spcAft>
              <a:spcPct val="35000"/>
            </a:spcAft>
            <a:buNone/>
          </a:pPr>
          <a:r>
            <a:rPr lang="en-US" sz="1400" i="0" kern="1200" dirty="0">
              <a:sym typeface="Symbol" panose="05050102010706020507" pitchFamily="18" charset="2"/>
            </a:rPr>
            <a:t> Planning for activities and expenditures to address needs identified  in the CLNA.</a:t>
          </a:r>
        </a:p>
        <a:p>
          <a:pPr marL="0" lvl="0" indent="0" algn="l" defTabSz="711200">
            <a:lnSpc>
              <a:spcPct val="90000"/>
            </a:lnSpc>
            <a:spcBef>
              <a:spcPct val="0"/>
            </a:spcBef>
            <a:spcAft>
              <a:spcPct val="35000"/>
            </a:spcAft>
            <a:buNone/>
          </a:pPr>
          <a:r>
            <a:rPr lang="en-US" sz="1400" i="0" kern="1200" dirty="0">
              <a:sym typeface="Symbol" panose="05050102010706020507" pitchFamily="18" charset="2"/>
            </a:rPr>
            <a:t>(not necessarily for all 5 Parts)</a:t>
          </a:r>
          <a:endParaRPr lang="en-US" sz="1400" i="0" kern="1200" dirty="0"/>
        </a:p>
        <a:p>
          <a:pPr marL="0" lvl="0" indent="0" algn="l" defTabSz="711200">
            <a:lnSpc>
              <a:spcPct val="90000"/>
            </a:lnSpc>
            <a:spcBef>
              <a:spcPct val="0"/>
            </a:spcBef>
            <a:spcAft>
              <a:spcPct val="35000"/>
            </a:spcAft>
            <a:buNone/>
          </a:pPr>
          <a:endParaRPr lang="en-US" sz="1400" i="1" kern="1200" dirty="0"/>
        </a:p>
      </dsp:txBody>
      <dsp:txXfrm>
        <a:off x="6" y="897708"/>
        <a:ext cx="2269258" cy="4513020"/>
      </dsp:txXfrm>
    </dsp:sp>
    <dsp:sp modelId="{AF6EC4D7-2141-48F6-A604-2E780CE7CC2F}">
      <dsp:nvSpPr>
        <dsp:cNvPr id="0" name=""/>
        <dsp:cNvSpPr/>
      </dsp:nvSpPr>
      <dsp:spPr>
        <a:xfrm>
          <a:off x="2270266" y="465777"/>
          <a:ext cx="6413366" cy="1278806"/>
        </a:xfrm>
        <a:prstGeom prst="rightArrow">
          <a:avLst>
            <a:gd name="adj1" fmla="val 50000"/>
            <a:gd name="adj2" fmla="val 5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203011" numCol="1" spcCol="1270" anchor="ctr" anchorCtr="0">
          <a:noAutofit/>
        </a:bodyPr>
        <a:lstStyle/>
        <a:p>
          <a:pPr marL="0" lvl="0" indent="0" algn="l" defTabSz="1244600">
            <a:lnSpc>
              <a:spcPct val="90000"/>
            </a:lnSpc>
            <a:spcBef>
              <a:spcPct val="0"/>
            </a:spcBef>
            <a:spcAft>
              <a:spcPct val="35000"/>
            </a:spcAft>
            <a:buNone/>
          </a:pPr>
          <a:r>
            <a:rPr lang="en-US" sz="2800" b="1" kern="1200"/>
            <a:t>Every 2 Years</a:t>
          </a:r>
        </a:p>
      </dsp:txBody>
      <dsp:txXfrm>
        <a:off x="2270266" y="785479"/>
        <a:ext cx="6093665" cy="639403"/>
      </dsp:txXfrm>
    </dsp:sp>
    <dsp:sp modelId="{B0D0B63D-A7E3-4C1C-96F4-6FF2532B040F}">
      <dsp:nvSpPr>
        <dsp:cNvPr id="0" name=""/>
        <dsp:cNvSpPr/>
      </dsp:nvSpPr>
      <dsp:spPr>
        <a:xfrm>
          <a:off x="2287966" y="1385735"/>
          <a:ext cx="1815693" cy="4138772"/>
        </a:xfrm>
        <a:prstGeom prst="rect">
          <a:avLst/>
        </a:prstGeom>
        <a:solidFill>
          <a:schemeClr val="lt1">
            <a:hueOff val="0"/>
            <a:satOff val="0"/>
            <a:lumOff val="0"/>
            <a:alphaOff val="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i="1" u="sng" kern="1200" dirty="0"/>
            <a:t>Comprehensive Local Needs Assessment (CLNA)</a:t>
          </a:r>
        </a:p>
        <a:p>
          <a:pPr marL="0" lvl="0" indent="0" algn="l" defTabSz="711200">
            <a:lnSpc>
              <a:spcPct val="90000"/>
            </a:lnSpc>
            <a:spcBef>
              <a:spcPct val="0"/>
            </a:spcBef>
            <a:spcAft>
              <a:spcPct val="35000"/>
            </a:spcAft>
            <a:buNone/>
          </a:pPr>
          <a:endParaRPr lang="en-US" sz="1600" b="1" i="1" u="sng" kern="1200" dirty="0"/>
        </a:p>
        <a:p>
          <a:pPr marL="0" lvl="0" indent="0" algn="l" defTabSz="711200">
            <a:lnSpc>
              <a:spcPct val="90000"/>
            </a:lnSpc>
            <a:spcBef>
              <a:spcPct val="0"/>
            </a:spcBef>
            <a:spcAft>
              <a:spcPct val="35000"/>
            </a:spcAft>
            <a:buNone/>
          </a:pPr>
          <a:r>
            <a:rPr lang="en-US" sz="1400" b="0" i="0" kern="1200" dirty="0">
              <a:sym typeface="Symbol" panose="05050102010706020507" pitchFamily="18" charset="2"/>
            </a:rPr>
            <a:t></a:t>
          </a:r>
          <a:r>
            <a:rPr lang="en-US" sz="1400" b="0" i="0" kern="1200" dirty="0"/>
            <a:t> CLNA drives all expenditures.  </a:t>
          </a:r>
        </a:p>
        <a:p>
          <a:pPr marL="0" lvl="0" indent="0" algn="l" defTabSz="711200">
            <a:lnSpc>
              <a:spcPct val="90000"/>
            </a:lnSpc>
            <a:spcBef>
              <a:spcPct val="0"/>
            </a:spcBef>
            <a:spcAft>
              <a:spcPct val="35000"/>
            </a:spcAft>
            <a:buNone/>
          </a:pPr>
          <a:endParaRPr lang="en-US" sz="1000" b="0" i="0" kern="1200" dirty="0"/>
        </a:p>
        <a:p>
          <a:pPr marL="0" lvl="0" indent="0" algn="l" defTabSz="711200">
            <a:lnSpc>
              <a:spcPct val="90000"/>
            </a:lnSpc>
            <a:spcBef>
              <a:spcPct val="0"/>
            </a:spcBef>
            <a:spcAft>
              <a:spcPct val="35000"/>
            </a:spcAft>
            <a:buNone/>
          </a:pPr>
          <a:r>
            <a:rPr lang="en-US" sz="1400" b="0" i="0" kern="1200" dirty="0">
              <a:sym typeface="Symbol" panose="05050102010706020507" pitchFamily="18" charset="2"/>
            </a:rPr>
            <a:t></a:t>
          </a:r>
          <a:r>
            <a:rPr lang="en-US" sz="1400" b="0" i="0" kern="1200" dirty="0"/>
            <a:t> Needs/Goals identified go directly into the Four-Year Plan and Local Application.</a:t>
          </a:r>
        </a:p>
        <a:p>
          <a:pPr marL="0" lvl="0" indent="0" algn="l" defTabSz="711200">
            <a:lnSpc>
              <a:spcPct val="90000"/>
            </a:lnSpc>
            <a:spcBef>
              <a:spcPct val="0"/>
            </a:spcBef>
            <a:spcAft>
              <a:spcPct val="35000"/>
            </a:spcAft>
            <a:buNone/>
          </a:pPr>
          <a:endParaRPr lang="en-US" sz="1000" b="0" i="0" kern="1200" dirty="0"/>
        </a:p>
        <a:p>
          <a:pPr marL="0" lvl="0" indent="0" algn="l" defTabSz="711200">
            <a:lnSpc>
              <a:spcPct val="90000"/>
            </a:lnSpc>
            <a:spcBef>
              <a:spcPct val="0"/>
            </a:spcBef>
            <a:spcAft>
              <a:spcPct val="35000"/>
            </a:spcAft>
            <a:buNone/>
          </a:pPr>
          <a:r>
            <a:rPr lang="en-US" sz="1400" b="0" i="0" kern="1200" dirty="0">
              <a:sym typeface="Symbol" panose="05050102010706020507" pitchFamily="18" charset="2"/>
            </a:rPr>
            <a:t> </a:t>
          </a:r>
          <a:r>
            <a:rPr lang="en-US" sz="1400" b="0" i="0" kern="1200" dirty="0"/>
            <a:t>Annual budget items must be tied to the CLNA.</a:t>
          </a:r>
          <a:endParaRPr lang="en-US" sz="2200" kern="1200" dirty="0"/>
        </a:p>
      </dsp:txBody>
      <dsp:txXfrm>
        <a:off x="2287966" y="1385735"/>
        <a:ext cx="1815693" cy="4138772"/>
      </dsp:txXfrm>
    </dsp:sp>
    <dsp:sp modelId="{F4EA9438-5EA6-4F9E-86F0-3BB74BF961E3}">
      <dsp:nvSpPr>
        <dsp:cNvPr id="0" name=""/>
        <dsp:cNvSpPr/>
      </dsp:nvSpPr>
      <dsp:spPr>
        <a:xfrm>
          <a:off x="4098431" y="1057306"/>
          <a:ext cx="4605905" cy="1278806"/>
        </a:xfrm>
        <a:prstGeom prst="rightArrow">
          <a:avLst>
            <a:gd name="adj1" fmla="val 50000"/>
            <a:gd name="adj2" fmla="val 5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203011" numCol="1" spcCol="1270" anchor="ctr" anchorCtr="0">
          <a:noAutofit/>
        </a:bodyPr>
        <a:lstStyle/>
        <a:p>
          <a:pPr marL="0" lvl="0" indent="0" algn="l" defTabSz="1244600">
            <a:lnSpc>
              <a:spcPct val="90000"/>
            </a:lnSpc>
            <a:spcBef>
              <a:spcPct val="0"/>
            </a:spcBef>
            <a:spcAft>
              <a:spcPct val="35000"/>
            </a:spcAft>
            <a:buNone/>
          </a:pPr>
          <a:r>
            <a:rPr lang="en-US" sz="2800" b="1" kern="1200"/>
            <a:t>Annual Tasks</a:t>
          </a:r>
        </a:p>
      </dsp:txBody>
      <dsp:txXfrm>
        <a:off x="4098431" y="1377008"/>
        <a:ext cx="4286204" cy="639403"/>
      </dsp:txXfrm>
    </dsp:sp>
    <dsp:sp modelId="{B93CBF04-5D34-49EB-B929-58DF0EB0116D}">
      <dsp:nvSpPr>
        <dsp:cNvPr id="0" name=""/>
        <dsp:cNvSpPr/>
      </dsp:nvSpPr>
      <dsp:spPr>
        <a:xfrm>
          <a:off x="4115925" y="1900207"/>
          <a:ext cx="3944563" cy="3812426"/>
        </a:xfrm>
        <a:prstGeom prst="rect">
          <a:avLst/>
        </a:prstGeom>
        <a:solidFill>
          <a:schemeClr val="lt1">
            <a:hueOff val="0"/>
            <a:satOff val="0"/>
            <a:lumOff val="0"/>
            <a:alphaOff val="0"/>
          </a:schemeClr>
        </a:solidFill>
        <a:ln w="12700" cap="flat" cmpd="sng" algn="ctr">
          <a:solidFill>
            <a:srgbClr val="92D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sym typeface="Symbol" panose="05050102010706020507" pitchFamily="18" charset="2"/>
            </a:rPr>
            <a:t></a:t>
          </a:r>
          <a:r>
            <a:rPr lang="en-US" sz="1400" kern="1200" dirty="0"/>
            <a:t> Advisory Committee meeting.  (minutes)</a:t>
          </a:r>
        </a:p>
        <a:p>
          <a:pPr marL="0" lvl="0" indent="0" algn="l" defTabSz="622300">
            <a:lnSpc>
              <a:spcPct val="90000"/>
            </a:lnSpc>
            <a:spcBef>
              <a:spcPct val="0"/>
            </a:spcBef>
            <a:spcAft>
              <a:spcPct val="35000"/>
            </a:spcAft>
            <a:buNone/>
          </a:pPr>
          <a:r>
            <a:rPr lang="en-US" sz="1400" kern="1200" dirty="0">
              <a:sym typeface="Symbol" panose="05050102010706020507" pitchFamily="18" charset="2"/>
            </a:rPr>
            <a:t></a:t>
          </a:r>
          <a:r>
            <a:rPr lang="en-US" sz="1400" kern="1200" dirty="0"/>
            <a:t>All-In-One.  </a:t>
          </a:r>
          <a:r>
            <a:rPr lang="en-US" sz="1400" i="1" u="sng" kern="1200" dirty="0"/>
            <a:t>June 15th</a:t>
          </a:r>
          <a:endParaRPr lang="en-US" sz="1400" u="sng" kern="1200" dirty="0"/>
        </a:p>
        <a:p>
          <a:pPr marL="0" lvl="0" indent="0" algn="l" defTabSz="622300">
            <a:lnSpc>
              <a:spcPct val="90000"/>
            </a:lnSpc>
            <a:spcBef>
              <a:spcPct val="0"/>
            </a:spcBef>
            <a:spcAft>
              <a:spcPct val="35000"/>
            </a:spcAft>
            <a:buNone/>
          </a:pPr>
          <a:r>
            <a:rPr lang="en-US" sz="1400" kern="1200" dirty="0">
              <a:sym typeface="Symbol" panose="05050102010706020507" pitchFamily="18" charset="2"/>
            </a:rPr>
            <a:t></a:t>
          </a:r>
          <a:r>
            <a:rPr lang="en-US" sz="1400" kern="1200" dirty="0"/>
            <a:t> GMS Annual Update: </a:t>
          </a:r>
        </a:p>
        <a:p>
          <a:pPr marL="0" lvl="0" indent="0" algn="l" defTabSz="622300">
            <a:lnSpc>
              <a:spcPct val="90000"/>
            </a:lnSpc>
            <a:spcBef>
              <a:spcPct val="0"/>
            </a:spcBef>
            <a:spcAft>
              <a:spcPct val="35000"/>
            </a:spcAft>
            <a:buNone/>
          </a:pPr>
          <a:r>
            <a:rPr lang="en-US" sz="1400" kern="1200" dirty="0"/>
            <a:t>    </a:t>
          </a:r>
          <a:r>
            <a:rPr lang="en-US" sz="1400" b="1" kern="1200" dirty="0"/>
            <a:t>1. Substantially Approved </a:t>
          </a:r>
          <a:r>
            <a:rPr lang="en-US" sz="1400" kern="1200" dirty="0"/>
            <a:t>- Assurances, Advisory Committee minutes, budget </a:t>
          </a:r>
        </a:p>
        <a:p>
          <a:pPr marL="0" lvl="0" indent="0" algn="l" defTabSz="622300">
            <a:lnSpc>
              <a:spcPct val="90000"/>
            </a:lnSpc>
            <a:spcBef>
              <a:spcPct val="0"/>
            </a:spcBef>
            <a:spcAft>
              <a:spcPct val="35000"/>
            </a:spcAft>
            <a:buNone/>
          </a:pPr>
          <a:r>
            <a:rPr lang="en-US" sz="1400" kern="1200" dirty="0"/>
            <a:t> </a:t>
          </a:r>
          <a:r>
            <a:rPr lang="en-US" sz="1400" i="1" u="sng" kern="1200" dirty="0"/>
            <a:t>June 30th to allow expenditures as of July 1</a:t>
          </a:r>
          <a:endParaRPr lang="en-US" sz="1400" u="sng" kern="1200" dirty="0"/>
        </a:p>
        <a:p>
          <a:pPr marL="0" lvl="0" indent="0" algn="l" defTabSz="622300">
            <a:lnSpc>
              <a:spcPct val="90000"/>
            </a:lnSpc>
            <a:spcBef>
              <a:spcPct val="0"/>
            </a:spcBef>
            <a:spcAft>
              <a:spcPct val="35000"/>
            </a:spcAft>
            <a:buNone/>
          </a:pPr>
          <a:r>
            <a:rPr lang="en-US" sz="1400" kern="1200" dirty="0"/>
            <a:t>    2.  </a:t>
          </a:r>
          <a:r>
            <a:rPr lang="en-US" sz="1400" b="1" kern="1200" dirty="0"/>
            <a:t>Fully Approved -</a:t>
          </a:r>
          <a:endParaRPr lang="en-US" sz="1400" b="1" u="sng" kern="1200" dirty="0"/>
        </a:p>
        <a:p>
          <a:pPr marL="0" lvl="0" indent="0" algn="l" defTabSz="622300">
            <a:lnSpc>
              <a:spcPct val="90000"/>
            </a:lnSpc>
            <a:spcBef>
              <a:spcPct val="0"/>
            </a:spcBef>
            <a:spcAft>
              <a:spcPct val="35000"/>
            </a:spcAft>
            <a:buNone/>
          </a:pPr>
          <a:r>
            <a:rPr lang="en-US" sz="1400" kern="1200" dirty="0"/>
            <a:t>	*Annual Updates to 4-Year Plan (if needed)</a:t>
          </a:r>
        </a:p>
        <a:p>
          <a:pPr marL="0" lvl="0" indent="0" algn="l" defTabSz="622300">
            <a:lnSpc>
              <a:spcPct val="90000"/>
            </a:lnSpc>
            <a:spcBef>
              <a:spcPct val="0"/>
            </a:spcBef>
            <a:spcAft>
              <a:spcPct val="35000"/>
            </a:spcAft>
            <a:buNone/>
          </a:pPr>
          <a:r>
            <a:rPr lang="en-US" sz="1400" kern="1200" dirty="0"/>
            <a:t>                *Final Budget</a:t>
          </a:r>
        </a:p>
        <a:p>
          <a:pPr marL="0" lvl="0" indent="0" algn="l" defTabSz="622300">
            <a:lnSpc>
              <a:spcPct val="90000"/>
            </a:lnSpc>
            <a:spcBef>
              <a:spcPct val="0"/>
            </a:spcBef>
            <a:spcAft>
              <a:spcPct val="35000"/>
            </a:spcAft>
            <a:buNone/>
          </a:pPr>
          <a:r>
            <a:rPr lang="en-US" sz="1400" kern="1200" dirty="0"/>
            <a:t>                *Core Performance Indicator improvement   	    plans (if needed)</a:t>
          </a:r>
        </a:p>
        <a:p>
          <a:pPr marL="0" lvl="0" indent="0" algn="l" defTabSz="622300">
            <a:lnSpc>
              <a:spcPct val="90000"/>
            </a:lnSpc>
            <a:spcBef>
              <a:spcPct val="0"/>
            </a:spcBef>
            <a:spcAft>
              <a:spcPct val="35000"/>
            </a:spcAft>
            <a:buNone/>
          </a:pPr>
          <a:r>
            <a:rPr lang="en-US" sz="1400" kern="1200" dirty="0"/>
            <a:t>                *Updated CLNA, 4-Year Plan/Application 	   	    </a:t>
          </a:r>
          <a:r>
            <a:rPr lang="en-US" sz="1400" kern="1200" dirty="0" err="1"/>
            <a:t>uplodaded</a:t>
          </a:r>
          <a:r>
            <a:rPr lang="en-US" sz="1400" kern="1200" dirty="0"/>
            <a:t>, if needed</a:t>
          </a:r>
        </a:p>
        <a:p>
          <a:pPr marL="0" lvl="0" indent="0" algn="l" defTabSz="622300">
            <a:lnSpc>
              <a:spcPct val="90000"/>
            </a:lnSpc>
            <a:spcBef>
              <a:spcPct val="0"/>
            </a:spcBef>
            <a:spcAft>
              <a:spcPct val="35000"/>
            </a:spcAft>
            <a:buNone/>
          </a:pPr>
          <a:r>
            <a:rPr lang="en-US" sz="1400" i="1" u="sng" kern="1200" dirty="0"/>
            <a:t>September 30th to qualify for </a:t>
          </a:r>
          <a:r>
            <a:rPr lang="en-US" sz="1400" i="1" u="sng" kern="1200" dirty="0" err="1"/>
            <a:t>reallocaton</a:t>
          </a:r>
          <a:r>
            <a:rPr lang="en-US" sz="1400" i="1" u="sng" kern="1200" dirty="0"/>
            <a:t> funds</a:t>
          </a:r>
        </a:p>
        <a:p>
          <a:pPr marL="0" lvl="0" indent="0" algn="l" defTabSz="622300">
            <a:lnSpc>
              <a:spcPct val="90000"/>
            </a:lnSpc>
            <a:spcBef>
              <a:spcPct val="0"/>
            </a:spcBef>
            <a:spcAft>
              <a:spcPct val="35000"/>
            </a:spcAft>
            <a:buNone/>
          </a:pPr>
          <a:endParaRPr lang="en-US" sz="1400" u="sng" kern="1200" dirty="0"/>
        </a:p>
      </dsp:txBody>
      <dsp:txXfrm>
        <a:off x="4115925" y="1900207"/>
        <a:ext cx="3944563" cy="38124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8AB04-EB03-4267-8C90-2B137094E4DE}">
      <dsp:nvSpPr>
        <dsp:cNvPr id="0" name=""/>
        <dsp:cNvSpPr/>
      </dsp:nvSpPr>
      <dsp:spPr>
        <a:xfrm>
          <a:off x="3362828" y="2157196"/>
          <a:ext cx="2102514" cy="2056901"/>
        </a:xfrm>
        <a:prstGeom prst="ellipse">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1 Technical Credit</a:t>
          </a:r>
        </a:p>
        <a:p>
          <a:pPr marL="0" lvl="0" indent="0" algn="ctr" defTabSz="1111250">
            <a:lnSpc>
              <a:spcPct val="90000"/>
            </a:lnSpc>
            <a:spcBef>
              <a:spcPct val="0"/>
            </a:spcBef>
            <a:spcAft>
              <a:spcPct val="35000"/>
            </a:spcAft>
            <a:buNone/>
          </a:pPr>
          <a:r>
            <a:rPr lang="en-US" sz="2500" i="1" kern="1200" dirty="0"/>
            <a:t>(minimum)</a:t>
          </a:r>
        </a:p>
      </dsp:txBody>
      <dsp:txXfrm>
        <a:off x="3670734" y="2458422"/>
        <a:ext cx="1486702" cy="1454449"/>
      </dsp:txXfrm>
    </dsp:sp>
    <dsp:sp modelId="{BDA063DF-9E26-43BE-AEEA-BF8D2F4034D7}">
      <dsp:nvSpPr>
        <dsp:cNvPr id="0" name=""/>
        <dsp:cNvSpPr/>
      </dsp:nvSpPr>
      <dsp:spPr>
        <a:xfrm>
          <a:off x="2448478" y="2718100"/>
          <a:ext cx="983109" cy="983109"/>
        </a:xfrm>
        <a:prstGeom prst="mathPlus">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578789" y="3094041"/>
        <a:ext cx="722487" cy="231227"/>
      </dsp:txXfrm>
    </dsp:sp>
    <dsp:sp modelId="{66F90D89-55D8-4859-ABB0-48E8B0B0D736}">
      <dsp:nvSpPr>
        <dsp:cNvPr id="0" name=""/>
        <dsp:cNvSpPr/>
      </dsp:nvSpPr>
      <dsp:spPr>
        <a:xfrm>
          <a:off x="280306" y="2104955"/>
          <a:ext cx="2210622" cy="2157738"/>
        </a:xfrm>
        <a:prstGeom prst="ellipse">
          <a:avLst/>
        </a:prstGeom>
        <a:solidFill>
          <a:srgbClr val="FFC91D"/>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1">
                  <a:lumMod val="75000"/>
                </a:schemeClr>
              </a:solidFill>
            </a:rPr>
            <a:t>1 Foundational </a:t>
          </a:r>
          <a:r>
            <a:rPr lang="en-US" sz="2000" b="1" kern="1200" dirty="0">
              <a:solidFill>
                <a:schemeClr val="accent1">
                  <a:lumMod val="75000"/>
                </a:schemeClr>
              </a:solidFill>
            </a:rPr>
            <a:t>or</a:t>
          </a:r>
          <a:r>
            <a:rPr lang="en-US" sz="1800" kern="1200" dirty="0">
              <a:solidFill>
                <a:schemeClr val="accent1">
                  <a:lumMod val="75000"/>
                </a:schemeClr>
              </a:solidFill>
            </a:rPr>
            <a:t> </a:t>
          </a:r>
        </a:p>
        <a:p>
          <a:pPr marL="0" lvl="0" indent="0" algn="ctr" defTabSz="800100">
            <a:lnSpc>
              <a:spcPct val="90000"/>
            </a:lnSpc>
            <a:spcBef>
              <a:spcPct val="0"/>
            </a:spcBef>
            <a:spcAft>
              <a:spcPct val="35000"/>
            </a:spcAft>
            <a:buNone/>
          </a:pPr>
          <a:r>
            <a:rPr lang="en-US" sz="1800" kern="1200" dirty="0">
              <a:solidFill>
                <a:schemeClr val="accent1">
                  <a:lumMod val="75000"/>
                </a:schemeClr>
              </a:solidFill>
            </a:rPr>
            <a:t>1 Technical</a:t>
          </a:r>
        </a:p>
        <a:p>
          <a:pPr marL="0" lvl="0" indent="0" algn="ctr" defTabSz="800100">
            <a:lnSpc>
              <a:spcPct val="90000"/>
            </a:lnSpc>
            <a:spcBef>
              <a:spcPct val="0"/>
            </a:spcBef>
            <a:spcAft>
              <a:spcPct val="35000"/>
            </a:spcAft>
            <a:buNone/>
          </a:pPr>
          <a:r>
            <a:rPr lang="en-US" sz="1800" kern="1200" dirty="0">
              <a:solidFill>
                <a:schemeClr val="accent1">
                  <a:lumMod val="75000"/>
                </a:schemeClr>
              </a:solidFill>
            </a:rPr>
            <a:t>Credit </a:t>
          </a:r>
        </a:p>
      </dsp:txBody>
      <dsp:txXfrm>
        <a:off x="604044" y="2420948"/>
        <a:ext cx="1563146" cy="1525752"/>
      </dsp:txXfrm>
    </dsp:sp>
    <dsp:sp modelId="{13ED9859-73BB-4CB9-B3FD-DBBB9AEDF8C0}">
      <dsp:nvSpPr>
        <dsp:cNvPr id="0" name=""/>
        <dsp:cNvSpPr/>
      </dsp:nvSpPr>
      <dsp:spPr>
        <a:xfrm rot="21545977">
          <a:off x="5625602" y="2878924"/>
          <a:ext cx="551606" cy="529330"/>
        </a:xfrm>
        <a:prstGeom prst="mathEqual">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625612" y="2986038"/>
        <a:ext cx="392807" cy="317598"/>
      </dsp:txXfrm>
    </dsp:sp>
    <dsp:sp modelId="{684A2172-4ED1-4A29-BC53-13A0B2248935}">
      <dsp:nvSpPr>
        <dsp:cNvPr id="0" name=""/>
        <dsp:cNvSpPr/>
      </dsp:nvSpPr>
      <dsp:spPr>
        <a:xfrm>
          <a:off x="6360259" y="2123185"/>
          <a:ext cx="2248641" cy="2114396"/>
        </a:xfrm>
        <a:prstGeom prst="ellipse">
          <a:avLst/>
        </a:prstGeom>
        <a:solidFill>
          <a:srgbClr val="92D05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2044700">
            <a:lnSpc>
              <a:spcPct val="90000"/>
            </a:lnSpc>
            <a:spcBef>
              <a:spcPct val="0"/>
            </a:spcBef>
            <a:spcAft>
              <a:spcPct val="35000"/>
            </a:spcAft>
            <a:buNone/>
          </a:pPr>
          <a:r>
            <a:rPr lang="en-US" sz="4600" kern="1200" dirty="0"/>
            <a:t>CTEPS</a:t>
          </a:r>
        </a:p>
      </dsp:txBody>
      <dsp:txXfrm>
        <a:off x="6689565" y="2432831"/>
        <a:ext cx="1590029" cy="1495104"/>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984C370-440A-4FFA-A4C1-C1591F4C0BB5}" type="datetime1">
              <a:rPr lang="en-US" smtClean="0"/>
              <a:t>10/14/2021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a:t>An Excellent Education for Every Student Every Day</a:t>
            </a: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015956B-FAAC-4502-B9AF-FDF5329DB4A1}" type="slidenum">
              <a:rPr lang="en-US" smtClean="0"/>
              <a:t>‹#›</a:t>
            </a:fld>
            <a:endParaRPr lang="en-US"/>
          </a:p>
        </p:txBody>
      </p:sp>
    </p:spTree>
    <p:extLst>
      <p:ext uri="{BB962C8B-B14F-4D97-AF65-F5344CB8AC3E}">
        <p14:creationId xmlns:p14="http://schemas.microsoft.com/office/powerpoint/2010/main" val="37337183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F3E5DA2-502F-4928-8080-C120016A9E03}" type="datetime1">
              <a:rPr lang="en-US" smtClean="0"/>
              <a:t>10/14/2021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r>
              <a:rPr lang="en-US"/>
              <a:t>An Excellent Education for Every Student Every Day</a:t>
            </a: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AB7AB3E-3E92-4553-BAA2-302AC4B5F5B1}" type="slidenum">
              <a:rPr lang="en-US" smtClean="0"/>
              <a:t>‹#›</a:t>
            </a:fld>
            <a:endParaRPr lang="en-US"/>
          </a:p>
        </p:txBody>
      </p:sp>
    </p:spTree>
    <p:extLst>
      <p:ext uri="{BB962C8B-B14F-4D97-AF65-F5344CB8AC3E}">
        <p14:creationId xmlns:p14="http://schemas.microsoft.com/office/powerpoint/2010/main" val="61905864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An Excellent Education for Every Student Every Day</a:t>
            </a:r>
          </a:p>
        </p:txBody>
      </p:sp>
      <p:sp>
        <p:nvSpPr>
          <p:cNvPr id="5" name="Slide Number Placeholder 4"/>
          <p:cNvSpPr>
            <a:spLocks noGrp="1"/>
          </p:cNvSpPr>
          <p:nvPr>
            <p:ph type="sldNum" sz="quarter" idx="11"/>
          </p:nvPr>
        </p:nvSpPr>
        <p:spPr/>
        <p:txBody>
          <a:bodyPr/>
          <a:lstStyle/>
          <a:p>
            <a:fld id="{BAB7AB3E-3E92-4553-BAA2-302AC4B5F5B1}" type="slidenum">
              <a:rPr lang="en-US" smtClean="0"/>
              <a:t>1</a:t>
            </a:fld>
            <a:endParaRPr lang="en-US"/>
          </a:p>
        </p:txBody>
      </p:sp>
    </p:spTree>
    <p:extLst>
      <p:ext uri="{BB962C8B-B14F-4D97-AF65-F5344CB8AC3E}">
        <p14:creationId xmlns:p14="http://schemas.microsoft.com/office/powerpoint/2010/main" val="109222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5C2C6A-549B-466D-860B-F1D5807831AD}" type="slidenum">
              <a:rPr lang="en-US" smtClean="0"/>
              <a:t>10</a:t>
            </a:fld>
            <a:endParaRPr lang="en-US"/>
          </a:p>
        </p:txBody>
      </p:sp>
    </p:spTree>
    <p:extLst>
      <p:ext uri="{BB962C8B-B14F-4D97-AF65-F5344CB8AC3E}">
        <p14:creationId xmlns:p14="http://schemas.microsoft.com/office/powerpoint/2010/main" val="2003249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CTE Programs consist of sequences –courses that go together, that have academic and technical standards included, and certifications wherever possible</a:t>
            </a:r>
          </a:p>
          <a:p>
            <a:endParaRPr lang="en-US" dirty="0"/>
          </a:p>
          <a:p>
            <a:r>
              <a:rPr lang="en-US" dirty="0"/>
              <a:t>Sequences become Programs of Study (CTEPS) – when they have at least 2 credits, in a single career pathway, and include postsecondary alignment.</a:t>
            </a:r>
          </a:p>
          <a:p>
            <a:endParaRPr lang="en-US" dirty="0"/>
          </a:p>
          <a:p>
            <a:r>
              <a:rPr lang="en-US" dirty="0"/>
              <a:t>Perkins courses should strive to be organized sequences and grow into Programs of Study (CTEPS) wherever possible, to provide the most robust opportunity for students </a:t>
            </a:r>
          </a:p>
        </p:txBody>
      </p:sp>
      <p:sp>
        <p:nvSpPr>
          <p:cNvPr id="4" name="Slide Number Placeholder 3"/>
          <p:cNvSpPr>
            <a:spLocks noGrp="1"/>
          </p:cNvSpPr>
          <p:nvPr>
            <p:ph type="sldNum" sz="quarter" idx="10"/>
          </p:nvPr>
        </p:nvSpPr>
        <p:spPr/>
        <p:txBody>
          <a:bodyPr/>
          <a:lstStyle/>
          <a:p>
            <a:fld id="{CD5C2C6A-549B-466D-860B-F1D5807831AD}" type="slidenum">
              <a:rPr lang="en-US" smtClean="0"/>
              <a:t>11</a:t>
            </a:fld>
            <a:endParaRPr lang="en-US"/>
          </a:p>
        </p:txBody>
      </p:sp>
    </p:spTree>
    <p:extLst>
      <p:ext uri="{BB962C8B-B14F-4D97-AF65-F5344CB8AC3E}">
        <p14:creationId xmlns:p14="http://schemas.microsoft.com/office/powerpoint/2010/main" val="1874859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This diagram illustrates how courses fit into sequences, CTEPS, and Career Clusters.</a:t>
            </a:r>
          </a:p>
          <a:p>
            <a:endParaRPr lang="en-US" sz="1200" b="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D5C2C6A-549B-466D-860B-F1D5807831AD}" type="slidenum">
              <a:rPr lang="en-US" smtClean="0"/>
              <a:t>12</a:t>
            </a:fld>
            <a:endParaRPr lang="en-US"/>
          </a:p>
        </p:txBody>
      </p:sp>
    </p:spTree>
    <p:extLst>
      <p:ext uri="{BB962C8B-B14F-4D97-AF65-F5344CB8AC3E}">
        <p14:creationId xmlns:p14="http://schemas.microsoft.com/office/powerpoint/2010/main" val="2100343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Nationally – these are the Career Cluster areas and Pathways.  Good idea to familiarize yourself with these.</a:t>
            </a:r>
          </a:p>
        </p:txBody>
      </p:sp>
      <p:sp>
        <p:nvSpPr>
          <p:cNvPr id="4" name="Slide Number Placeholder 3"/>
          <p:cNvSpPr>
            <a:spLocks noGrp="1"/>
          </p:cNvSpPr>
          <p:nvPr>
            <p:ph type="sldNum" sz="quarter" idx="10"/>
          </p:nvPr>
        </p:nvSpPr>
        <p:spPr/>
        <p:txBody>
          <a:bodyPr/>
          <a:lstStyle/>
          <a:p>
            <a:fld id="{CD5C2C6A-549B-466D-860B-F1D5807831AD}" type="slidenum">
              <a:rPr lang="en-US" smtClean="0"/>
              <a:t>13</a:t>
            </a:fld>
            <a:endParaRPr lang="en-US"/>
          </a:p>
        </p:txBody>
      </p:sp>
    </p:spTree>
    <p:extLst>
      <p:ext uri="{BB962C8B-B14F-4D97-AF65-F5344CB8AC3E}">
        <p14:creationId xmlns:p14="http://schemas.microsoft.com/office/powerpoint/2010/main" val="4044281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CTEPS</a:t>
            </a:r>
            <a:r>
              <a:rPr lang="en-US" dirty="0"/>
              <a:t>/</a:t>
            </a:r>
            <a:r>
              <a:rPr lang="en-US" dirty="0" err="1"/>
              <a:t>CTE</a:t>
            </a:r>
            <a:r>
              <a:rPr lang="en-US" dirty="0"/>
              <a:t> Program</a:t>
            </a:r>
            <a:r>
              <a:rPr lang="en-US" baseline="0" dirty="0"/>
              <a:t> of Study</a:t>
            </a:r>
          </a:p>
          <a:p>
            <a:pPr marL="171450" indent="-171450">
              <a:buFont typeface="Arial" panose="020B0604020202020204" pitchFamily="34" charset="0"/>
              <a:buChar char="•"/>
            </a:pPr>
            <a:r>
              <a:rPr lang="en-US" baseline="0" dirty="0"/>
              <a:t>Required – at least one CTEPS (CTE Program of Study) </a:t>
            </a:r>
          </a:p>
          <a:p>
            <a:pPr marL="171450" indent="-171450">
              <a:buFont typeface="Arial" panose="020B0604020202020204" pitchFamily="34" charset="0"/>
              <a:buChar char="•"/>
            </a:pPr>
            <a:r>
              <a:rPr lang="en-US" baseline="0" dirty="0"/>
              <a:t>Program and CTEPS Must be of sufficient size, scope, quality</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A CTEPS is:  A sequence of CTE courses </a:t>
            </a:r>
          </a:p>
          <a:p>
            <a:pPr marL="171450" indent="-171450">
              <a:buFont typeface="Arial" panose="020B0604020202020204" pitchFamily="34" charset="0"/>
              <a:buChar char="•"/>
            </a:pPr>
            <a:r>
              <a:rPr lang="en-US" baseline="0" dirty="0"/>
              <a:t>2 credits</a:t>
            </a:r>
          </a:p>
          <a:p>
            <a:pPr marL="628650" lvl="1" indent="-171450">
              <a:buFont typeface="Arial" panose="020B0604020202020204" pitchFamily="34" charset="0"/>
              <a:buChar char="•"/>
            </a:pPr>
            <a:r>
              <a:rPr lang="en-US" baseline="0" dirty="0"/>
              <a:t>Minimum of 1 technical credit</a:t>
            </a:r>
          </a:p>
          <a:p>
            <a:pPr marL="171450" indent="-171450">
              <a:buFont typeface="Arial" panose="020B0604020202020204" pitchFamily="34" charset="0"/>
              <a:buChar char="•"/>
            </a:pPr>
            <a:r>
              <a:rPr lang="en-US" baseline="0" dirty="0"/>
              <a:t>Specific area of study, pathway or cluster</a:t>
            </a:r>
          </a:p>
          <a:p>
            <a:pPr marL="171450" indent="-171450">
              <a:buFont typeface="Arial" panose="020B0604020202020204" pitchFamily="34" charset="0"/>
              <a:buChar char="•"/>
            </a:pPr>
            <a:r>
              <a:rPr lang="en-US" baseline="0" dirty="0"/>
              <a:t>Aligns to postsecondary program(s)</a:t>
            </a:r>
            <a:endParaRPr lang="en-US" dirty="0"/>
          </a:p>
        </p:txBody>
      </p:sp>
      <p:sp>
        <p:nvSpPr>
          <p:cNvPr id="4" name="Footer Placeholder 3"/>
          <p:cNvSpPr>
            <a:spLocks noGrp="1"/>
          </p:cNvSpPr>
          <p:nvPr>
            <p:ph type="ftr" sz="quarter" idx="10"/>
          </p:nvPr>
        </p:nvSpPr>
        <p:spPr/>
        <p:txBody>
          <a:bodyPr/>
          <a:lstStyle/>
          <a:p>
            <a:r>
              <a:rPr lang="en-US"/>
              <a:t>An Excellent Education for Every Student Every Day</a:t>
            </a:r>
          </a:p>
        </p:txBody>
      </p:sp>
      <p:sp>
        <p:nvSpPr>
          <p:cNvPr id="5" name="Slide Number Placeholder 4"/>
          <p:cNvSpPr>
            <a:spLocks noGrp="1"/>
          </p:cNvSpPr>
          <p:nvPr>
            <p:ph type="sldNum" sz="quarter" idx="11"/>
          </p:nvPr>
        </p:nvSpPr>
        <p:spPr/>
        <p:txBody>
          <a:bodyPr/>
          <a:lstStyle/>
          <a:p>
            <a:fld id="{BAB7AB3E-3E92-4553-BAA2-302AC4B5F5B1}" type="slidenum">
              <a:rPr lang="en-US" smtClean="0"/>
              <a:t>14</a:t>
            </a:fld>
            <a:endParaRPr lang="en-US"/>
          </a:p>
        </p:txBody>
      </p:sp>
    </p:spTree>
    <p:extLst>
      <p:ext uri="{BB962C8B-B14F-4D97-AF65-F5344CB8AC3E}">
        <p14:creationId xmlns:p14="http://schemas.microsoft.com/office/powerpoint/2010/main" val="1150694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5C2C6A-549B-466D-860B-F1D5807831AD}" type="slidenum">
              <a:rPr lang="en-US" smtClean="0"/>
              <a:t>15</a:t>
            </a:fld>
            <a:endParaRPr lang="en-US"/>
          </a:p>
        </p:txBody>
      </p:sp>
    </p:spTree>
    <p:extLst>
      <p:ext uri="{BB962C8B-B14F-4D97-AF65-F5344CB8AC3E}">
        <p14:creationId xmlns:p14="http://schemas.microsoft.com/office/powerpoint/2010/main" val="2741017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CTE Advisory Committee has a required slate of members.</a:t>
            </a:r>
          </a:p>
          <a:p>
            <a:endParaRPr lang="en-US" dirty="0"/>
          </a:p>
          <a:p>
            <a:pPr marL="0" indent="0">
              <a:buNone/>
            </a:pPr>
            <a:r>
              <a:rPr lang="en-US" sz="1200" dirty="0"/>
              <a:t>Continued Consultation requirement of Perkins V means Advisory Committee has an ongoing role </a:t>
            </a:r>
            <a:r>
              <a:rPr lang="en-US" sz="1200" i="1" u="sng" dirty="0"/>
              <a:t>and</a:t>
            </a:r>
            <a:r>
              <a:rPr lang="en-US" sz="1200" dirty="0"/>
              <a:t> is required to review the district’s performance data </a:t>
            </a:r>
            <a:r>
              <a:rPr lang="en-US" sz="1200" dirty="0">
                <a:solidFill>
                  <a:schemeClr val="accent1"/>
                </a:solidFill>
              </a:rPr>
              <a:t>annually</a:t>
            </a:r>
            <a:r>
              <a:rPr lang="en-US" sz="1200" dirty="0"/>
              <a:t>.</a:t>
            </a:r>
          </a:p>
          <a:p>
            <a:pPr marL="0" indent="0">
              <a:buNone/>
            </a:pPr>
            <a:endParaRPr lang="en-US" sz="1100" dirty="0"/>
          </a:p>
          <a:p>
            <a:pPr marL="0" indent="0">
              <a:buNone/>
            </a:pPr>
            <a:r>
              <a:rPr lang="en-US" sz="1200" dirty="0"/>
              <a:t>Advisory Committee Agenda/Attendance/Minutes must be uploaded to GMS Annual Amendment each year.</a:t>
            </a:r>
          </a:p>
          <a:p>
            <a:endParaRPr lang="en-US" dirty="0"/>
          </a:p>
        </p:txBody>
      </p:sp>
      <p:sp>
        <p:nvSpPr>
          <p:cNvPr id="4" name="Slide Number Placeholder 3"/>
          <p:cNvSpPr>
            <a:spLocks noGrp="1"/>
          </p:cNvSpPr>
          <p:nvPr>
            <p:ph type="sldNum" sz="quarter" idx="10"/>
          </p:nvPr>
        </p:nvSpPr>
        <p:spPr/>
        <p:txBody>
          <a:bodyPr/>
          <a:lstStyle/>
          <a:p>
            <a:fld id="{CD5C2C6A-549B-466D-860B-F1D5807831AD}" type="slidenum">
              <a:rPr lang="en-US" smtClean="0"/>
              <a:t>16</a:t>
            </a:fld>
            <a:endParaRPr lang="en-US"/>
          </a:p>
        </p:txBody>
      </p:sp>
    </p:spTree>
    <p:extLst>
      <p:ext uri="{BB962C8B-B14F-4D97-AF65-F5344CB8AC3E}">
        <p14:creationId xmlns:p14="http://schemas.microsoft.com/office/powerpoint/2010/main" val="3323904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CLNA needs to be updated every 2 years.</a:t>
            </a:r>
          </a:p>
          <a:p>
            <a:endParaRPr lang="en-US" dirty="0"/>
          </a:p>
          <a:p>
            <a:r>
              <a:rPr lang="en-US" dirty="0"/>
              <a:t>The CLNA workbook is an INTERNAL document, designed to help districts identify data sources and ask questions that will facilitate a comprehensive review.</a:t>
            </a:r>
          </a:p>
          <a:p>
            <a:endParaRPr lang="en-US" dirty="0"/>
          </a:p>
          <a:p>
            <a:r>
              <a:rPr lang="en-US" dirty="0"/>
              <a:t>There is a Results form that lists identified needs and goals, this is uploaded to GMS.</a:t>
            </a:r>
          </a:p>
          <a:p>
            <a:endParaRPr lang="en-US" dirty="0"/>
          </a:p>
          <a:p>
            <a:r>
              <a:rPr lang="en-US" dirty="0"/>
              <a:t>FINDINGS – might not have a Finding or a need in each section, but all EXPENDITURES must be connected to a FINDING.</a:t>
            </a:r>
          </a:p>
          <a:p>
            <a:r>
              <a:rPr lang="en-US" dirty="0"/>
              <a:t>NEEDS – A need should be specific, based on data collected, and identify a gap between what is and what should be.</a:t>
            </a:r>
          </a:p>
          <a:p>
            <a:endParaRPr lang="en-US" dirty="0"/>
          </a:p>
        </p:txBody>
      </p:sp>
      <p:sp>
        <p:nvSpPr>
          <p:cNvPr id="4" name="Slide Number Placeholder 3"/>
          <p:cNvSpPr>
            <a:spLocks noGrp="1"/>
          </p:cNvSpPr>
          <p:nvPr>
            <p:ph type="sldNum" sz="quarter" idx="10"/>
          </p:nvPr>
        </p:nvSpPr>
        <p:spPr/>
        <p:txBody>
          <a:bodyPr/>
          <a:lstStyle/>
          <a:p>
            <a:fld id="{CD5C2C6A-549B-466D-860B-F1D5807831AD}" type="slidenum">
              <a:rPr lang="en-US" smtClean="0"/>
              <a:t>17</a:t>
            </a:fld>
            <a:endParaRPr lang="en-US"/>
          </a:p>
        </p:txBody>
      </p:sp>
    </p:spTree>
    <p:extLst>
      <p:ext uri="{BB962C8B-B14F-4D97-AF65-F5344CB8AC3E}">
        <p14:creationId xmlns:p14="http://schemas.microsoft.com/office/powerpoint/2010/main" val="3103073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this is the Application!   It must be ROBUST.</a:t>
            </a:r>
          </a:p>
          <a:p>
            <a:r>
              <a:rPr lang="en-US" dirty="0"/>
              <a:t>This document is uploaded to GMS once every 4 years.</a:t>
            </a:r>
          </a:p>
        </p:txBody>
      </p:sp>
      <p:sp>
        <p:nvSpPr>
          <p:cNvPr id="4" name="Slide Number Placeholder 3"/>
          <p:cNvSpPr>
            <a:spLocks noGrp="1"/>
          </p:cNvSpPr>
          <p:nvPr>
            <p:ph type="sldNum" sz="quarter" idx="10"/>
          </p:nvPr>
        </p:nvSpPr>
        <p:spPr/>
        <p:txBody>
          <a:bodyPr/>
          <a:lstStyle/>
          <a:p>
            <a:fld id="{CD5C2C6A-549B-466D-860B-F1D5807831AD}" type="slidenum">
              <a:rPr lang="en-US" smtClean="0"/>
              <a:t>18</a:t>
            </a:fld>
            <a:endParaRPr lang="en-US"/>
          </a:p>
        </p:txBody>
      </p:sp>
    </p:spTree>
    <p:extLst>
      <p:ext uri="{BB962C8B-B14F-4D97-AF65-F5344CB8AC3E}">
        <p14:creationId xmlns:p14="http://schemas.microsoft.com/office/powerpoint/2010/main" val="300257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YOUR APPLICATION!!</a:t>
            </a:r>
          </a:p>
          <a:p>
            <a:r>
              <a:rPr lang="en-US" dirty="0"/>
              <a:t>Annual amendment is broken into sections in GMS:</a:t>
            </a:r>
          </a:p>
          <a:p>
            <a:endParaRPr lang="en-US" dirty="0"/>
          </a:p>
          <a:p>
            <a:pPr marL="171450" indent="-171450">
              <a:buFont typeface="Arial" panose="020B0604020202020204" pitchFamily="34" charset="0"/>
              <a:buChar char="•"/>
            </a:pPr>
            <a:r>
              <a:rPr lang="en-US" dirty="0"/>
              <a:t>Update/review of Names on your Advisory Committee</a:t>
            </a:r>
          </a:p>
          <a:p>
            <a:pPr marL="171450" indent="-171450">
              <a:buFont typeface="Arial" panose="020B0604020202020204" pitchFamily="34" charset="0"/>
              <a:buChar char="•"/>
            </a:pPr>
            <a:r>
              <a:rPr lang="en-US" dirty="0"/>
              <a:t>Budget</a:t>
            </a:r>
          </a:p>
          <a:p>
            <a:pPr marL="171450" indent="-171450">
              <a:buFont typeface="Arial" panose="020B0604020202020204" pitchFamily="34" charset="0"/>
              <a:buChar char="•"/>
            </a:pPr>
            <a:r>
              <a:rPr lang="en-US" dirty="0"/>
              <a:t>Some Federal Compliance things – Assurances/Private School consultation, etc.</a:t>
            </a:r>
          </a:p>
          <a:p>
            <a:pPr marL="171450" indent="-171450">
              <a:buFont typeface="Arial" panose="020B0604020202020204" pitchFamily="34" charset="0"/>
              <a:buChar char="•"/>
            </a:pPr>
            <a:r>
              <a:rPr lang="en-US" dirty="0"/>
              <a:t>If Student Accountability measures are not met – short improvement plan goes here annually.</a:t>
            </a:r>
          </a:p>
          <a:p>
            <a:pPr marL="171450" indent="-171450">
              <a:buFont typeface="Arial" panose="020B0604020202020204" pitchFamily="34" charset="0"/>
              <a:buChar char="•"/>
            </a:pPr>
            <a:r>
              <a:rPr lang="en-US" dirty="0"/>
              <a:t>Parts that align to the CLNA – </a:t>
            </a:r>
          </a:p>
          <a:p>
            <a:pPr marL="628650" lvl="1" indent="-171450">
              <a:buFont typeface="Arial" panose="020B0604020202020204" pitchFamily="34" charset="0"/>
              <a:buChar char="•"/>
            </a:pPr>
            <a:r>
              <a:rPr lang="en-US" dirty="0"/>
              <a:t>AMENDMENTS – if something has happened – you’ve updated your CLNA, key CTE teachers left, a building burned, or something else unforeseen – you’ll probably need to AMEND your 4-year plan.  Otherwise – if the current plan is still good – NO AMENDMENT NEEDED</a:t>
            </a:r>
          </a:p>
        </p:txBody>
      </p:sp>
      <p:sp>
        <p:nvSpPr>
          <p:cNvPr id="4" name="Slide Number Placeholder 3"/>
          <p:cNvSpPr>
            <a:spLocks noGrp="1"/>
          </p:cNvSpPr>
          <p:nvPr>
            <p:ph type="sldNum" sz="quarter" idx="10"/>
          </p:nvPr>
        </p:nvSpPr>
        <p:spPr/>
        <p:txBody>
          <a:bodyPr/>
          <a:lstStyle/>
          <a:p>
            <a:fld id="{CD5C2C6A-549B-466D-860B-F1D5807831AD}" type="slidenum">
              <a:rPr lang="en-US" smtClean="0"/>
              <a:t>19</a:t>
            </a:fld>
            <a:endParaRPr lang="en-US"/>
          </a:p>
        </p:txBody>
      </p:sp>
    </p:spTree>
    <p:extLst>
      <p:ext uri="{BB962C8B-B14F-4D97-AF65-F5344CB8AC3E}">
        <p14:creationId xmlns:p14="http://schemas.microsoft.com/office/powerpoint/2010/main" val="2679042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An Excellent Education for Every Student Every Day</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B7AB3E-3E92-4553-BAA2-302AC4B5F5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8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AIO Includes:</a:t>
            </a:r>
          </a:p>
          <a:p>
            <a:pPr lvl="1"/>
            <a:r>
              <a:rPr lang="en-US" altLang="en-US" dirty="0"/>
              <a:t>Student enrollments</a:t>
            </a:r>
          </a:p>
          <a:p>
            <a:pPr lvl="1"/>
            <a:r>
              <a:rPr lang="en-US" altLang="en-US" dirty="0"/>
              <a:t>Student performance data</a:t>
            </a:r>
          </a:p>
          <a:p>
            <a:pPr lvl="1"/>
            <a:r>
              <a:rPr lang="en-US" altLang="en-US" dirty="0"/>
              <a:t>Student demographics</a:t>
            </a:r>
          </a:p>
          <a:p>
            <a:pPr lvl="0"/>
            <a:r>
              <a:rPr lang="en-US" altLang="en-US" dirty="0"/>
              <a:t>PORTAL – is also an online tool.</a:t>
            </a:r>
          </a:p>
          <a:p>
            <a:endParaRPr lang="en-US" dirty="0"/>
          </a:p>
        </p:txBody>
      </p:sp>
      <p:sp>
        <p:nvSpPr>
          <p:cNvPr id="4" name="Slide Number Placeholder 3"/>
          <p:cNvSpPr>
            <a:spLocks noGrp="1"/>
          </p:cNvSpPr>
          <p:nvPr>
            <p:ph type="sldNum" sz="quarter" idx="10"/>
          </p:nvPr>
        </p:nvSpPr>
        <p:spPr/>
        <p:txBody>
          <a:bodyPr/>
          <a:lstStyle/>
          <a:p>
            <a:fld id="{CD5C2C6A-549B-466D-860B-F1D5807831AD}" type="slidenum">
              <a:rPr lang="en-US" smtClean="0"/>
              <a:t>20</a:t>
            </a:fld>
            <a:endParaRPr lang="en-US"/>
          </a:p>
        </p:txBody>
      </p:sp>
    </p:spTree>
    <p:extLst>
      <p:ext uri="{BB962C8B-B14F-4D97-AF65-F5344CB8AC3E}">
        <p14:creationId xmlns:p14="http://schemas.microsoft.com/office/powerpoint/2010/main" val="30507695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5C2C6A-549B-466D-860B-F1D5807831AD}" type="slidenum">
              <a:rPr lang="en-US" smtClean="0"/>
              <a:t>21</a:t>
            </a:fld>
            <a:endParaRPr lang="en-US"/>
          </a:p>
        </p:txBody>
      </p:sp>
    </p:spTree>
    <p:extLst>
      <p:ext uri="{BB962C8B-B14F-4D97-AF65-F5344CB8AC3E}">
        <p14:creationId xmlns:p14="http://schemas.microsoft.com/office/powerpoint/2010/main" val="2969235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5C2C6A-549B-466D-860B-F1D5807831AD}" type="slidenum">
              <a:rPr lang="en-US" smtClean="0"/>
              <a:t>22</a:t>
            </a:fld>
            <a:endParaRPr lang="en-US"/>
          </a:p>
        </p:txBody>
      </p:sp>
    </p:spTree>
    <p:extLst>
      <p:ext uri="{BB962C8B-B14F-4D97-AF65-F5344CB8AC3E}">
        <p14:creationId xmlns:p14="http://schemas.microsoft.com/office/powerpoint/2010/main" val="21735228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Parts A-E come from the organization of the CLNA in the Perkins V law (section 134c)</a:t>
            </a:r>
          </a:p>
          <a:p>
            <a:endParaRPr lang="en-US" dirty="0"/>
          </a:p>
          <a:p>
            <a:r>
              <a:rPr lang="en-US" dirty="0"/>
              <a:t>DEED Documents CLNA, 4-Year Plan and Application, Annual Amendment in GMS all support the 5 parts and are organized around them</a:t>
            </a:r>
          </a:p>
          <a:p>
            <a:endParaRPr lang="en-US" dirty="0"/>
          </a:p>
          <a:p>
            <a:r>
              <a:rPr lang="en-US" dirty="0"/>
              <a:t>It’s useful when considering your program to look at it though the lens of these broad parts as you evaluate, plan, and spend.</a:t>
            </a:r>
          </a:p>
        </p:txBody>
      </p:sp>
      <p:sp>
        <p:nvSpPr>
          <p:cNvPr id="4" name="Slide Number Placeholder 3"/>
          <p:cNvSpPr>
            <a:spLocks noGrp="1"/>
          </p:cNvSpPr>
          <p:nvPr>
            <p:ph type="sldNum" sz="quarter" idx="10"/>
          </p:nvPr>
        </p:nvSpPr>
        <p:spPr/>
        <p:txBody>
          <a:bodyPr/>
          <a:lstStyle/>
          <a:p>
            <a:fld id="{CD5C2C6A-549B-466D-860B-F1D5807831AD}" type="slidenum">
              <a:rPr lang="en-US" smtClean="0"/>
              <a:t>23</a:t>
            </a:fld>
            <a:endParaRPr lang="en-US"/>
          </a:p>
        </p:txBody>
      </p:sp>
    </p:spTree>
    <p:extLst>
      <p:ext uri="{BB962C8B-B14F-4D97-AF65-F5344CB8AC3E}">
        <p14:creationId xmlns:p14="http://schemas.microsoft.com/office/powerpoint/2010/main" val="24249862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going to go through this – too much text – but this document should be reviewed to understand what elements are in each part.</a:t>
            </a:r>
          </a:p>
        </p:txBody>
      </p:sp>
      <p:sp>
        <p:nvSpPr>
          <p:cNvPr id="4" name="Slide Number Placeholder 3"/>
          <p:cNvSpPr>
            <a:spLocks noGrp="1"/>
          </p:cNvSpPr>
          <p:nvPr>
            <p:ph type="sldNum" sz="quarter" idx="10"/>
          </p:nvPr>
        </p:nvSpPr>
        <p:spPr/>
        <p:txBody>
          <a:bodyPr/>
          <a:lstStyle/>
          <a:p>
            <a:fld id="{CD5C2C6A-549B-466D-860B-F1D5807831AD}" type="slidenum">
              <a:rPr lang="en-US" smtClean="0"/>
              <a:t>24</a:t>
            </a:fld>
            <a:endParaRPr lang="en-US"/>
          </a:p>
        </p:txBody>
      </p:sp>
    </p:spTree>
    <p:extLst>
      <p:ext uri="{BB962C8B-B14F-4D97-AF65-F5344CB8AC3E}">
        <p14:creationId xmlns:p14="http://schemas.microsoft.com/office/powerpoint/2010/main" val="23638517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DEED uses the Portal – on the left, for Course approval and organization, and for student data interface.   User name and Password for each district.</a:t>
            </a:r>
          </a:p>
          <a:p>
            <a:endParaRPr lang="en-US" dirty="0"/>
          </a:p>
          <a:p>
            <a:r>
              <a:rPr lang="en-US" dirty="0"/>
              <a:t>DEED provides AKCIS – upper right – as a foundation for organized system of career guidance – students can do interest surveys, save resumes and letters of recommendation, search postsecondary options, and access applications for over 3,000 scholarship opportunities.  Training for this tool is available – Julia Renfro ACPE!</a:t>
            </a:r>
          </a:p>
          <a:p>
            <a:endParaRPr lang="en-US" dirty="0"/>
          </a:p>
          <a:p>
            <a:r>
              <a:rPr lang="en-US" dirty="0"/>
              <a:t>DEED uses GMS – grants management system – for annual budgets and misc. requirements.  Document Library for your use, uploads of CLNA, Advisory Committee Minutes, 4-year plans/applications.  Each PERSON has roles, a user name and password for this system.</a:t>
            </a:r>
          </a:p>
        </p:txBody>
      </p:sp>
      <p:sp>
        <p:nvSpPr>
          <p:cNvPr id="4" name="Slide Number Placeholder 3"/>
          <p:cNvSpPr>
            <a:spLocks noGrp="1"/>
          </p:cNvSpPr>
          <p:nvPr>
            <p:ph type="sldNum" sz="quarter" idx="10"/>
          </p:nvPr>
        </p:nvSpPr>
        <p:spPr/>
        <p:txBody>
          <a:bodyPr/>
          <a:lstStyle/>
          <a:p>
            <a:fld id="{CD5C2C6A-549B-466D-860B-F1D5807831AD}" type="slidenum">
              <a:rPr lang="en-US" smtClean="0"/>
              <a:t>25</a:t>
            </a:fld>
            <a:endParaRPr lang="en-US"/>
          </a:p>
        </p:txBody>
      </p:sp>
    </p:spTree>
    <p:extLst>
      <p:ext uri="{BB962C8B-B14F-4D97-AF65-F5344CB8AC3E}">
        <p14:creationId xmlns:p14="http://schemas.microsoft.com/office/powerpoint/2010/main" val="14250328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book is an excellent resource.  All districts received one, so there should be one somewhere.</a:t>
            </a:r>
          </a:p>
        </p:txBody>
      </p:sp>
      <p:sp>
        <p:nvSpPr>
          <p:cNvPr id="4" name="Footer Placeholder 3"/>
          <p:cNvSpPr>
            <a:spLocks noGrp="1"/>
          </p:cNvSpPr>
          <p:nvPr>
            <p:ph type="ftr" sz="quarter" idx="4"/>
          </p:nvPr>
        </p:nvSpPr>
        <p:spPr/>
        <p:txBody>
          <a:bodyPr/>
          <a:lstStyle/>
          <a:p>
            <a:r>
              <a:rPr lang="en-US"/>
              <a:t>An Excellent Education for Every Student Every Day</a:t>
            </a:r>
          </a:p>
        </p:txBody>
      </p:sp>
      <p:sp>
        <p:nvSpPr>
          <p:cNvPr id="5" name="Slide Number Placeholder 4"/>
          <p:cNvSpPr>
            <a:spLocks noGrp="1"/>
          </p:cNvSpPr>
          <p:nvPr>
            <p:ph type="sldNum" sz="quarter" idx="5"/>
          </p:nvPr>
        </p:nvSpPr>
        <p:spPr/>
        <p:txBody>
          <a:bodyPr/>
          <a:lstStyle/>
          <a:p>
            <a:fld id="{BAB7AB3E-3E92-4553-BAA2-302AC4B5F5B1}" type="slidenum">
              <a:rPr lang="en-US" smtClean="0"/>
              <a:t>26</a:t>
            </a:fld>
            <a:endParaRPr lang="en-US"/>
          </a:p>
        </p:txBody>
      </p:sp>
    </p:spTree>
    <p:extLst>
      <p:ext uri="{BB962C8B-B14F-4D97-AF65-F5344CB8AC3E}">
        <p14:creationId xmlns:p14="http://schemas.microsoft.com/office/powerpoint/2010/main" val="17789562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bunch of forms, one-pagers, guides, etc.  Don’t search – ASK US for what you need.</a:t>
            </a:r>
          </a:p>
        </p:txBody>
      </p:sp>
      <p:sp>
        <p:nvSpPr>
          <p:cNvPr id="4" name="Footer Placeholder 3"/>
          <p:cNvSpPr>
            <a:spLocks noGrp="1"/>
          </p:cNvSpPr>
          <p:nvPr>
            <p:ph type="ftr" sz="quarter" idx="4"/>
          </p:nvPr>
        </p:nvSpPr>
        <p:spPr/>
        <p:txBody>
          <a:bodyPr/>
          <a:lstStyle/>
          <a:p>
            <a:r>
              <a:rPr lang="en-US"/>
              <a:t>An Excellent Education for Every Student Every Day</a:t>
            </a:r>
          </a:p>
        </p:txBody>
      </p:sp>
      <p:sp>
        <p:nvSpPr>
          <p:cNvPr id="5" name="Slide Number Placeholder 4"/>
          <p:cNvSpPr>
            <a:spLocks noGrp="1"/>
          </p:cNvSpPr>
          <p:nvPr>
            <p:ph type="sldNum" sz="quarter" idx="5"/>
          </p:nvPr>
        </p:nvSpPr>
        <p:spPr/>
        <p:txBody>
          <a:bodyPr/>
          <a:lstStyle/>
          <a:p>
            <a:fld id="{BAB7AB3E-3E92-4553-BAA2-302AC4B5F5B1}" type="slidenum">
              <a:rPr lang="en-US" smtClean="0"/>
              <a:t>27</a:t>
            </a:fld>
            <a:endParaRPr lang="en-US"/>
          </a:p>
        </p:txBody>
      </p:sp>
    </p:spTree>
    <p:extLst>
      <p:ext uri="{BB962C8B-B14F-4D97-AF65-F5344CB8AC3E}">
        <p14:creationId xmlns:p14="http://schemas.microsoft.com/office/powerpoint/2010/main" val="37246322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5C2C6A-549B-466D-860B-F1D5807831AD}" type="slidenum">
              <a:rPr lang="en-US" smtClean="0"/>
              <a:t>28</a:t>
            </a:fld>
            <a:endParaRPr lang="en-US"/>
          </a:p>
        </p:txBody>
      </p:sp>
    </p:spTree>
    <p:extLst>
      <p:ext uri="{BB962C8B-B14F-4D97-AF65-F5344CB8AC3E}">
        <p14:creationId xmlns:p14="http://schemas.microsoft.com/office/powerpoint/2010/main" val="3636365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indicate in the chat if you would like to participate in a follow-up training.</a:t>
            </a:r>
          </a:p>
        </p:txBody>
      </p:sp>
      <p:sp>
        <p:nvSpPr>
          <p:cNvPr id="4" name="Slide Number Placeholder 3"/>
          <p:cNvSpPr>
            <a:spLocks noGrp="1"/>
          </p:cNvSpPr>
          <p:nvPr>
            <p:ph type="sldNum" sz="quarter" idx="10"/>
          </p:nvPr>
        </p:nvSpPr>
        <p:spPr/>
        <p:txBody>
          <a:bodyPr/>
          <a:lstStyle/>
          <a:p>
            <a:fld id="{CD5C2C6A-549B-466D-860B-F1D5807831AD}" type="slidenum">
              <a:rPr lang="en-US" smtClean="0"/>
              <a:t>29</a:t>
            </a:fld>
            <a:endParaRPr lang="en-US"/>
          </a:p>
        </p:txBody>
      </p:sp>
    </p:spTree>
    <p:extLst>
      <p:ext uri="{BB962C8B-B14F-4D97-AF65-F5344CB8AC3E}">
        <p14:creationId xmlns:p14="http://schemas.microsoft.com/office/powerpoint/2010/main" val="3118613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An Excellent Education for Every Student Every Day</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B7AB3E-3E92-4553-BAA2-302AC4B5F5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2581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B3B49B-E71C-4374-AD94-ED5A9EC5B06B}" type="slidenum">
              <a:rPr lang="en-US" smtClean="0"/>
              <a:t>30</a:t>
            </a:fld>
            <a:endParaRPr lang="en-US"/>
          </a:p>
        </p:txBody>
      </p:sp>
    </p:spTree>
    <p:extLst>
      <p:ext uri="{BB962C8B-B14F-4D97-AF65-F5344CB8AC3E}">
        <p14:creationId xmlns:p14="http://schemas.microsoft.com/office/powerpoint/2010/main" val="2826430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chat – </a:t>
            </a:r>
            <a:r>
              <a:rPr lang="en-US" dirty="0" err="1"/>
              <a:t>padlet</a:t>
            </a:r>
            <a:r>
              <a:rPr lang="en-US" dirty="0"/>
              <a:t>.  </a:t>
            </a:r>
          </a:p>
          <a:p>
            <a:endParaRPr lang="en-US" dirty="0"/>
          </a:p>
          <a:p>
            <a:r>
              <a:rPr lang="en-US" dirty="0"/>
              <a:t>https://padlet.com/ctegrants/35cucs6shjwomwid</a:t>
            </a:r>
          </a:p>
        </p:txBody>
      </p:sp>
      <p:sp>
        <p:nvSpPr>
          <p:cNvPr id="4" name="Slide Number Placeholder 3"/>
          <p:cNvSpPr>
            <a:spLocks noGrp="1"/>
          </p:cNvSpPr>
          <p:nvPr>
            <p:ph type="sldNum" sz="quarter" idx="10"/>
          </p:nvPr>
        </p:nvSpPr>
        <p:spPr/>
        <p:txBody>
          <a:bodyPr/>
          <a:lstStyle/>
          <a:p>
            <a:fld id="{CD5C2C6A-549B-466D-860B-F1D5807831AD}" type="slidenum">
              <a:rPr lang="en-US" smtClean="0"/>
              <a:t>4</a:t>
            </a:fld>
            <a:endParaRPr lang="en-US"/>
          </a:p>
        </p:txBody>
      </p:sp>
    </p:spTree>
    <p:extLst>
      <p:ext uri="{BB962C8B-B14F-4D97-AF65-F5344CB8AC3E}">
        <p14:creationId xmlns:p14="http://schemas.microsoft.com/office/powerpoint/2010/main" val="1533869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ct val="25000"/>
              </a:spcAft>
              <a:buFont typeface="Arial" panose="020B0604020202020204" pitchFamily="34" charset="0"/>
              <a:buChar char="•"/>
            </a:pPr>
            <a:r>
              <a:rPr lang="en-US" altLang="en-US" sz="1200" dirty="0">
                <a:solidFill>
                  <a:schemeClr val="tx2"/>
                </a:solidFill>
              </a:rPr>
              <a:t>CTE Today is an organized education program - coherent </a:t>
            </a:r>
            <a:r>
              <a:rPr lang="en-US" altLang="en-US" sz="1200" u="sng" dirty="0">
                <a:solidFill>
                  <a:schemeClr val="tx2"/>
                </a:solidFill>
              </a:rPr>
              <a:t>sequences</a:t>
            </a:r>
            <a:r>
              <a:rPr lang="en-US" altLang="en-US" sz="1200" dirty="0">
                <a:solidFill>
                  <a:schemeClr val="tx2"/>
                </a:solidFill>
              </a:rPr>
              <a:t> of courses in career pathways</a:t>
            </a:r>
          </a:p>
          <a:p>
            <a:pPr marL="171450" indent="-171450">
              <a:spcAft>
                <a:spcPct val="25000"/>
              </a:spcAft>
              <a:buFont typeface="Arial" panose="020B0604020202020204" pitchFamily="34" charset="0"/>
              <a:buChar char="•"/>
            </a:pPr>
            <a:r>
              <a:rPr lang="en-US" altLang="en-US" sz="1200" dirty="0">
                <a:solidFill>
                  <a:schemeClr val="tx2"/>
                </a:solidFill>
              </a:rPr>
              <a:t>Provides academic, technical, and employability skills and knowledge needed to prepare for future education and careers</a:t>
            </a:r>
          </a:p>
          <a:p>
            <a:pPr marL="171450" indent="-171450">
              <a:spcAft>
                <a:spcPct val="25000"/>
              </a:spcAft>
              <a:buFont typeface="Arial" panose="020B0604020202020204" pitchFamily="34" charset="0"/>
              <a:buChar char="•"/>
            </a:pPr>
            <a:r>
              <a:rPr lang="en-US" altLang="en-US" sz="1200" dirty="0">
                <a:solidFill>
                  <a:schemeClr val="tx2"/>
                </a:solidFill>
              </a:rPr>
              <a:t>Based on current industry standards</a:t>
            </a:r>
          </a:p>
          <a:p>
            <a:pPr marL="171450" indent="-171450">
              <a:spcAft>
                <a:spcPct val="25000"/>
              </a:spcAft>
              <a:buFont typeface="Arial" panose="020B0604020202020204" pitchFamily="34" charset="0"/>
              <a:buChar char="•"/>
            </a:pPr>
            <a:r>
              <a:rPr lang="en-US" altLang="en-US" sz="1200" dirty="0">
                <a:solidFill>
                  <a:schemeClr val="tx2"/>
                </a:solidFill>
              </a:rPr>
              <a:t>Focus of secondary  to  postsecondary </a:t>
            </a:r>
            <a:r>
              <a:rPr lang="en-US" altLang="en-US" sz="1200" b="1" dirty="0">
                <a:solidFill>
                  <a:schemeClr val="accent1"/>
                </a:solidFill>
              </a:rPr>
              <a:t>transitions</a:t>
            </a:r>
            <a:r>
              <a:rPr lang="en-US" altLang="en-US" sz="1200" dirty="0">
                <a:solidFill>
                  <a:schemeClr val="accent1"/>
                </a:solidFill>
              </a:rPr>
              <a:t> </a:t>
            </a:r>
            <a:r>
              <a:rPr lang="en-US" altLang="en-US" sz="1200" dirty="0">
                <a:solidFill>
                  <a:schemeClr val="tx2"/>
                </a:solidFill>
              </a:rPr>
              <a:t>and </a:t>
            </a:r>
            <a:r>
              <a:rPr lang="en-US" altLang="en-US" sz="1200" b="1" dirty="0">
                <a:solidFill>
                  <a:schemeClr val="accent1"/>
                </a:solidFill>
              </a:rPr>
              <a:t>partnerships</a:t>
            </a:r>
          </a:p>
          <a:p>
            <a:pPr marL="171450" indent="-171450">
              <a:spcAft>
                <a:spcPct val="25000"/>
              </a:spcAft>
              <a:buFont typeface="Arial" panose="020B0604020202020204" pitchFamily="34" charset="0"/>
              <a:buChar char="•"/>
            </a:pPr>
            <a:r>
              <a:rPr lang="en-US" altLang="en-US" sz="1200" dirty="0">
                <a:solidFill>
                  <a:schemeClr val="tx2"/>
                </a:solidFill>
              </a:rPr>
              <a:t>A complete secondary/postsecondary education program that leads to industry certification, recognized postsecondary credential, associate degree, baccalaureate degree</a:t>
            </a:r>
          </a:p>
          <a:p>
            <a:pPr marL="171450" indent="-171450">
              <a:spcAft>
                <a:spcPct val="25000"/>
              </a:spcAft>
              <a:buFont typeface="Arial" panose="020B0604020202020204" pitchFamily="34" charset="0"/>
              <a:buChar char="•"/>
            </a:pPr>
            <a:endParaRPr lang="en-US" altLang="en-US" sz="1200" dirty="0">
              <a:solidFill>
                <a:schemeClr val="tx2"/>
              </a:solidFill>
            </a:endParaRPr>
          </a:p>
          <a:p>
            <a:pPr marL="171450" indent="-171450">
              <a:spcAft>
                <a:spcPct val="25000"/>
              </a:spcAft>
              <a:buFont typeface="Arial" panose="020B0604020202020204" pitchFamily="34" charset="0"/>
              <a:buChar char="•"/>
            </a:pPr>
            <a:r>
              <a:rPr lang="en-US" altLang="en-US" sz="1200" dirty="0">
                <a:solidFill>
                  <a:schemeClr val="tx2"/>
                </a:solidFill>
              </a:rPr>
              <a:t>PERKINS is </a:t>
            </a:r>
            <a:r>
              <a:rPr lang="en-US" altLang="en-US" sz="1200" dirty="0"/>
              <a:t>Federal formula grant program meant to </a:t>
            </a:r>
            <a:r>
              <a:rPr lang="en-US" altLang="en-US" sz="1200" dirty="0">
                <a:solidFill>
                  <a:schemeClr val="tx1"/>
                </a:solidFill>
              </a:rPr>
              <a:t>expand, improve, and enhance  </a:t>
            </a:r>
            <a:r>
              <a:rPr lang="en-US" altLang="en-US" sz="1200" dirty="0"/>
              <a:t>(not maintain) existing CTE programs.  </a:t>
            </a:r>
            <a:r>
              <a:rPr lang="en-US" altLang="en-US" sz="1200" b="1" dirty="0">
                <a:solidFill>
                  <a:schemeClr val="accent1"/>
                </a:solidFill>
              </a:rPr>
              <a:t>Perkins supplements!</a:t>
            </a:r>
          </a:p>
          <a:p>
            <a:pPr marL="171450" indent="-171450">
              <a:spcAft>
                <a:spcPct val="25000"/>
              </a:spcAft>
              <a:buFont typeface="Arial" panose="020B0604020202020204" pitchFamily="34" charset="0"/>
              <a:buChar char="•"/>
            </a:pPr>
            <a:r>
              <a:rPr lang="en-US" altLang="en-US" sz="1200" dirty="0"/>
              <a:t>District allocations based on census and poverty data</a:t>
            </a:r>
          </a:p>
          <a:p>
            <a:pPr marL="171450" indent="-171450">
              <a:spcAft>
                <a:spcPct val="25000"/>
              </a:spcAft>
              <a:buFont typeface="Arial" panose="020B0604020202020204" pitchFamily="34" charset="0"/>
              <a:buChar char="•"/>
            </a:pPr>
            <a:r>
              <a:rPr lang="en-US" altLang="en-US" sz="1200" dirty="0"/>
              <a:t>Perkins is </a:t>
            </a:r>
            <a:r>
              <a:rPr lang="en-US" altLang="en-US" sz="1200" b="1" dirty="0">
                <a:solidFill>
                  <a:schemeClr val="accent1"/>
                </a:solidFill>
              </a:rPr>
              <a:t>federal</a:t>
            </a:r>
            <a:r>
              <a:rPr lang="en-US" altLang="en-US" sz="1200" dirty="0">
                <a:solidFill>
                  <a:schemeClr val="accent1"/>
                </a:solidFill>
              </a:rPr>
              <a:t> </a:t>
            </a:r>
            <a:r>
              <a:rPr lang="en-US" altLang="en-US" sz="1200" dirty="0"/>
              <a:t>money – state (DEED) and local grantees (districts) must follow the rules!</a:t>
            </a:r>
          </a:p>
          <a:p>
            <a:pPr marL="171450" indent="-171450">
              <a:spcAft>
                <a:spcPct val="25000"/>
              </a:spcAft>
              <a:buFont typeface="Arial" panose="020B0604020202020204" pitchFamily="34" charset="0"/>
              <a:buChar char="•"/>
            </a:pPr>
            <a:r>
              <a:rPr lang="en-US" altLang="en-US" sz="1200" b="1" dirty="0">
                <a:solidFill>
                  <a:schemeClr val="accent1"/>
                </a:solidFill>
              </a:rPr>
              <a:t>Perkins </a:t>
            </a:r>
            <a:r>
              <a:rPr lang="en-US" sz="1200" b="1" dirty="0">
                <a:solidFill>
                  <a:schemeClr val="accent1"/>
                </a:solidFill>
              </a:rPr>
              <a:t>targets federal priorities in local CTE programs</a:t>
            </a:r>
          </a:p>
          <a:p>
            <a:pPr marL="171450" indent="-171450">
              <a:spcAft>
                <a:spcPct val="25000"/>
              </a:spcAft>
              <a:buFont typeface="Arial" panose="020B0604020202020204" pitchFamily="34" charset="0"/>
              <a:buChar char="•"/>
            </a:pPr>
            <a:endParaRPr lang="en-US" altLang="en-US" sz="1200" dirty="0">
              <a:solidFill>
                <a:schemeClr val="tx2"/>
              </a:solidFill>
            </a:endParaRPr>
          </a:p>
          <a:p>
            <a:endParaRPr lang="en-US" dirty="0"/>
          </a:p>
        </p:txBody>
      </p:sp>
      <p:sp>
        <p:nvSpPr>
          <p:cNvPr id="4" name="Slide Number Placeholder 3"/>
          <p:cNvSpPr>
            <a:spLocks noGrp="1"/>
          </p:cNvSpPr>
          <p:nvPr>
            <p:ph type="sldNum" sz="quarter" idx="10"/>
          </p:nvPr>
        </p:nvSpPr>
        <p:spPr/>
        <p:txBody>
          <a:bodyPr/>
          <a:lstStyle/>
          <a:p>
            <a:fld id="{CD5C2C6A-549B-466D-860B-F1D5807831AD}" type="slidenum">
              <a:rPr lang="en-US" smtClean="0"/>
              <a:t>5</a:t>
            </a:fld>
            <a:endParaRPr lang="en-US"/>
          </a:p>
        </p:txBody>
      </p:sp>
    </p:spTree>
    <p:extLst>
      <p:ext uri="{BB962C8B-B14F-4D97-AF65-F5344CB8AC3E}">
        <p14:creationId xmlns:p14="http://schemas.microsoft.com/office/powerpoint/2010/main" val="2446985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Secondary Grants plus reserve = 4,416,000   TOTAL to secondary districts</a:t>
            </a:r>
          </a:p>
          <a:p>
            <a:endParaRPr lang="en-US" dirty="0"/>
          </a:p>
          <a:p>
            <a:r>
              <a:rPr lang="en-US" dirty="0"/>
              <a:t>Allocations are a bit higher than normal this year due to shuffling of unspent funds during Covid.</a:t>
            </a:r>
          </a:p>
        </p:txBody>
      </p:sp>
      <p:sp>
        <p:nvSpPr>
          <p:cNvPr id="4" name="Slide Number Placeholder 3"/>
          <p:cNvSpPr>
            <a:spLocks noGrp="1"/>
          </p:cNvSpPr>
          <p:nvPr>
            <p:ph type="sldNum" sz="quarter" idx="10"/>
          </p:nvPr>
        </p:nvSpPr>
        <p:spPr/>
        <p:txBody>
          <a:bodyPr/>
          <a:lstStyle/>
          <a:p>
            <a:fld id="{CD5C2C6A-549B-466D-860B-F1D5807831AD}" type="slidenum">
              <a:rPr lang="en-US" smtClean="0"/>
              <a:t>6</a:t>
            </a:fld>
            <a:endParaRPr lang="en-US"/>
          </a:p>
        </p:txBody>
      </p:sp>
    </p:spTree>
    <p:extLst>
      <p:ext uri="{BB962C8B-B14F-4D97-AF65-F5344CB8AC3E}">
        <p14:creationId xmlns:p14="http://schemas.microsoft.com/office/powerpoint/2010/main" val="3654763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5C2C6A-549B-466D-860B-F1D5807831AD}" type="slidenum">
              <a:rPr lang="en-US" smtClean="0"/>
              <a:t>7</a:t>
            </a:fld>
            <a:endParaRPr lang="en-US"/>
          </a:p>
        </p:txBody>
      </p:sp>
    </p:spTree>
    <p:extLst>
      <p:ext uri="{BB962C8B-B14F-4D97-AF65-F5344CB8AC3E}">
        <p14:creationId xmlns:p14="http://schemas.microsoft.com/office/powerpoint/2010/main" val="2488783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lnSpc>
                <a:spcPct val="70000"/>
              </a:lnSpc>
              <a:buFont typeface="+mj-lt"/>
              <a:buAutoNum type="arabicPeriod"/>
            </a:pPr>
            <a:r>
              <a:rPr lang="en-US" altLang="en-US" sz="1200" b="1" dirty="0"/>
              <a:t>CTE Advisory Committee: </a:t>
            </a:r>
            <a:r>
              <a:rPr lang="en-US" altLang="en-US" sz="1200" dirty="0"/>
              <a:t>Active, with specified CTE stakeholder groups represented.  Agenda/Attendance/Minutes document required annually, which also must include data review.</a:t>
            </a:r>
            <a:endParaRPr lang="en-US" sz="1200" dirty="0"/>
          </a:p>
          <a:p>
            <a:pPr marL="514350" indent="-514350">
              <a:lnSpc>
                <a:spcPct val="70000"/>
              </a:lnSpc>
              <a:buFont typeface="+mj-lt"/>
              <a:buAutoNum type="arabicPeriod"/>
            </a:pPr>
            <a:r>
              <a:rPr lang="en-US" altLang="en-US" sz="1200" b="1" dirty="0"/>
              <a:t>Comprehensive Local Needs Assessment: </a:t>
            </a:r>
            <a:r>
              <a:rPr lang="en-US" altLang="en-US" sz="1200" dirty="0"/>
              <a:t>Identifies the gaps in CTE instruction in the district and areas of need in 5 categories.   Workbook optional and Results Document required</a:t>
            </a:r>
          </a:p>
          <a:p>
            <a:pPr marL="514350" indent="-514350">
              <a:buFont typeface="+mj-lt"/>
              <a:buAutoNum type="arabicPeriod" startAt="3"/>
            </a:pPr>
            <a:r>
              <a:rPr lang="en-US" altLang="en-US" sz="1200" b="1" dirty="0"/>
              <a:t>Four-year plan: This is the APPLICATION.  </a:t>
            </a:r>
            <a:r>
              <a:rPr lang="en-US" altLang="en-US" sz="1200" dirty="0"/>
              <a:t>Provides a description of what programs are currently in place, and what will be implemented to specifically address Perkins needs identified in the CLNA.</a:t>
            </a:r>
          </a:p>
          <a:p>
            <a:pPr marL="514350" indent="-514350">
              <a:buFont typeface="+mj-lt"/>
              <a:buAutoNum type="arabicPeriod" startAt="3"/>
            </a:pPr>
            <a:r>
              <a:rPr lang="en-US" altLang="en-US" sz="1200" b="1" dirty="0"/>
              <a:t>Annual Amendment: </a:t>
            </a:r>
            <a:r>
              <a:rPr lang="en-US" altLang="en-US" sz="1200" dirty="0"/>
              <a:t>Update 4-year CTE Application (if needed), submit a budget, and report on any core performance indicators not met.  GMS document</a:t>
            </a:r>
          </a:p>
          <a:p>
            <a:pPr marL="514350" indent="-514350">
              <a:buFont typeface="+mj-lt"/>
              <a:buAutoNum type="arabicPeriod" startAt="3"/>
            </a:pPr>
            <a:r>
              <a:rPr lang="en-US" altLang="en-US" sz="1200" b="1" dirty="0"/>
              <a:t>All-in-One Report</a:t>
            </a:r>
            <a:r>
              <a:rPr lang="en-US" altLang="en-US" sz="1200" dirty="0"/>
              <a:t>: Submit student performance data on core performance indicators to inform the Advisory and CLNA.  Portal document</a:t>
            </a:r>
          </a:p>
        </p:txBody>
      </p:sp>
      <p:sp>
        <p:nvSpPr>
          <p:cNvPr id="4" name="Slide Number Placeholder 3"/>
          <p:cNvSpPr>
            <a:spLocks noGrp="1"/>
          </p:cNvSpPr>
          <p:nvPr>
            <p:ph type="sldNum" sz="quarter" idx="10"/>
          </p:nvPr>
        </p:nvSpPr>
        <p:spPr/>
        <p:txBody>
          <a:bodyPr/>
          <a:lstStyle/>
          <a:p>
            <a:fld id="{CD5C2C6A-549B-466D-860B-F1D5807831AD}" type="slidenum">
              <a:rPr lang="en-US" smtClean="0"/>
              <a:t>8</a:t>
            </a:fld>
            <a:endParaRPr lang="en-US"/>
          </a:p>
        </p:txBody>
      </p:sp>
    </p:spTree>
    <p:extLst>
      <p:ext uri="{BB962C8B-B14F-4D97-AF65-F5344CB8AC3E}">
        <p14:creationId xmlns:p14="http://schemas.microsoft.com/office/powerpoint/2010/main" val="2078205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Years – Heaviest lift – contains 2 things:</a:t>
            </a:r>
          </a:p>
          <a:p>
            <a:pPr marL="171450" indent="-171450">
              <a:buFont typeface="Arial" panose="020B0604020202020204" pitchFamily="34" charset="0"/>
              <a:buChar char="•"/>
            </a:pPr>
            <a:r>
              <a:rPr lang="en-US" dirty="0"/>
              <a:t>Current detailed description of the program in place for 5 categories, showing it meets the requirements of Perkins (statues listed n the 4-Year Plan document)</a:t>
            </a:r>
          </a:p>
          <a:p>
            <a:pPr marL="171450" indent="-171450">
              <a:buFont typeface="Arial" panose="020B0604020202020204" pitchFamily="34" charset="0"/>
              <a:buChar char="•"/>
            </a:pPr>
            <a:r>
              <a:rPr lang="en-US" dirty="0"/>
              <a:t>PLAN – the planning portion of the 4-year plan is based on what the district will spend funds on to address needs identified in the CLNA.  These plans can be modified over time as new data arises in the Annual Update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2 Years – </a:t>
            </a:r>
          </a:p>
          <a:p>
            <a:pPr marL="171450" indent="-171450">
              <a:buFont typeface="Arial" panose="020B0604020202020204" pitchFamily="34" charset="0"/>
              <a:buChar char="•"/>
            </a:pPr>
            <a:r>
              <a:rPr lang="en-US" dirty="0"/>
              <a:t>CLNA - review data for all 5 Parts of Perkins application</a:t>
            </a:r>
          </a:p>
          <a:p>
            <a:pPr marL="171450" indent="-171450">
              <a:buFont typeface="Arial" panose="020B0604020202020204" pitchFamily="34" charset="0"/>
              <a:buChar char="•"/>
            </a:pPr>
            <a:r>
              <a:rPr lang="en-US" dirty="0"/>
              <a:t>Identify needs and goals for each of the parts funds will be expended for in the next 4 years – can prioritize (REPORT FORM Uploaded)</a:t>
            </a:r>
          </a:p>
          <a:p>
            <a:pPr marL="171450" indent="-171450">
              <a:buFont typeface="Arial" panose="020B0604020202020204" pitchFamily="34" charset="0"/>
              <a:buChar char="•"/>
            </a:pPr>
            <a:r>
              <a:rPr lang="en-US" dirty="0"/>
              <a:t>All budget items are Tagged to one of the 5 parts – need, which leads to 4-year planning, which leads to expenditures.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Annual – </a:t>
            </a:r>
          </a:p>
          <a:p>
            <a:pPr marL="171450" indent="-171450">
              <a:buFont typeface="Arial" panose="020B0604020202020204" pitchFamily="34" charset="0"/>
              <a:buChar char="•"/>
            </a:pPr>
            <a:r>
              <a:rPr lang="en-US" dirty="0"/>
              <a:t>Advisory Committee – spring recommended – must have date, attendance, minutes – include a review of student data.  Upload to GMS</a:t>
            </a:r>
          </a:p>
          <a:p>
            <a:pPr marL="171450" indent="-171450">
              <a:buFont typeface="Arial" panose="020B0604020202020204" pitchFamily="34" charset="0"/>
              <a:buChar char="•"/>
            </a:pPr>
            <a:r>
              <a:rPr lang="en-US" dirty="0"/>
              <a:t>All-In-One – through the Portal – student data collection for the core performance indicators</a:t>
            </a:r>
          </a:p>
          <a:p>
            <a:pPr marL="171450" indent="-171450">
              <a:buFont typeface="Arial" panose="020B0604020202020204" pitchFamily="34" charset="0"/>
              <a:buChar char="•"/>
            </a:pPr>
            <a:r>
              <a:rPr lang="en-US" dirty="0"/>
              <a:t>GMS – should be quick – budget, some fed requirements (assurances, private schools) any updates to your 4 year plan IF NEEDED (welding shop burned down, shifting plans to rebuild it) keep in mind expenditures and original CLNA, and Core Performance Indicator improvement plans, if needed.</a:t>
            </a:r>
          </a:p>
        </p:txBody>
      </p:sp>
      <p:sp>
        <p:nvSpPr>
          <p:cNvPr id="4" name="Slide Number Placeholder 3"/>
          <p:cNvSpPr>
            <a:spLocks noGrp="1"/>
          </p:cNvSpPr>
          <p:nvPr>
            <p:ph type="sldNum" sz="quarter" idx="10"/>
          </p:nvPr>
        </p:nvSpPr>
        <p:spPr/>
        <p:txBody>
          <a:bodyPr/>
          <a:lstStyle/>
          <a:p>
            <a:fld id="{CD5C2C6A-549B-466D-860B-F1D5807831AD}" type="slidenum">
              <a:rPr lang="en-US" smtClean="0"/>
              <a:t>9</a:t>
            </a:fld>
            <a:endParaRPr lang="en-US"/>
          </a:p>
        </p:txBody>
      </p:sp>
    </p:spTree>
    <p:extLst>
      <p:ext uri="{BB962C8B-B14F-4D97-AF65-F5344CB8AC3E}">
        <p14:creationId xmlns:p14="http://schemas.microsoft.com/office/powerpoint/2010/main" val="1113124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8" name="Slide Number Placeholder 5"/>
          <p:cNvSpPr>
            <a:spLocks noGrp="1"/>
          </p:cNvSpPr>
          <p:nvPr>
            <p:ph type="sldNum" sz="quarter" idx="4"/>
          </p:nvPr>
        </p:nvSpPr>
        <p:spPr>
          <a:xfrm>
            <a:off x="6457950" y="6405335"/>
            <a:ext cx="2057400" cy="365125"/>
          </a:xfrm>
          <a:prstGeom prst="rect">
            <a:avLst/>
          </a:prstGeom>
        </p:spPr>
        <p:txBody>
          <a:bodyPr vert="horz" lIns="91440" tIns="45720" rIns="91440" bIns="45720" rtlCol="0" anchor="b"/>
          <a:lstStyle>
            <a:lvl1pPr algn="r">
              <a:defRPr sz="1200">
                <a:solidFill>
                  <a:srgbClr val="4F4F4F"/>
                </a:solidFill>
              </a:defRPr>
            </a:lvl1pPr>
          </a:lstStyle>
          <a:p>
            <a:fld id="{8F70FDB2-A6A2-4330-993F-395761078E77}" type="slidenum">
              <a:rPr lang="en-US" smtClean="0"/>
              <a:pPr/>
              <a:t>‹#›</a:t>
            </a:fld>
            <a:endParaRPr lang="en-US" dirty="0"/>
          </a:p>
        </p:txBody>
      </p:sp>
      <p:sp>
        <p:nvSpPr>
          <p:cNvPr id="19" name="Footer Placeholder 4"/>
          <p:cNvSpPr>
            <a:spLocks noGrp="1"/>
          </p:cNvSpPr>
          <p:nvPr>
            <p:ph type="ftr" sz="quarter" idx="3"/>
          </p:nvPr>
        </p:nvSpPr>
        <p:spPr>
          <a:xfrm>
            <a:off x="2775857" y="6405334"/>
            <a:ext cx="3592286" cy="365125"/>
          </a:xfrm>
          <a:prstGeom prst="rect">
            <a:avLst/>
          </a:prstGeom>
        </p:spPr>
        <p:txBody>
          <a:bodyPr anchor="b"/>
          <a:lstStyle>
            <a:lvl1pPr>
              <a:defRPr sz="1200" b="1" i="1">
                <a:solidFill>
                  <a:srgbClr val="4F4F4F"/>
                </a:solidFill>
                <a:latin typeface="+mn-lt"/>
              </a:defRPr>
            </a:lvl1pPr>
          </a:lstStyle>
          <a:p>
            <a:pPr algn="ctr"/>
            <a:r>
              <a:rPr lang="en-US" dirty="0"/>
              <a:t>· An Excellent Education for Every Student Every Day ·</a:t>
            </a:r>
          </a:p>
        </p:txBody>
      </p:sp>
    </p:spTree>
    <p:extLst>
      <p:ext uri="{BB962C8B-B14F-4D97-AF65-F5344CB8AC3E}">
        <p14:creationId xmlns:p14="http://schemas.microsoft.com/office/powerpoint/2010/main" val="805968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5"/>
          <p:cNvSpPr>
            <a:spLocks noGrp="1"/>
          </p:cNvSpPr>
          <p:nvPr>
            <p:ph type="sldNum" sz="quarter" idx="4"/>
          </p:nvPr>
        </p:nvSpPr>
        <p:spPr>
          <a:xfrm>
            <a:off x="6457950" y="6405335"/>
            <a:ext cx="2057400" cy="365125"/>
          </a:xfrm>
          <a:prstGeom prst="rect">
            <a:avLst/>
          </a:prstGeom>
        </p:spPr>
        <p:txBody>
          <a:bodyPr vert="horz" lIns="91440" tIns="45720" rIns="91440" bIns="45720" rtlCol="0" anchor="b"/>
          <a:lstStyle>
            <a:lvl1pPr algn="r">
              <a:defRPr sz="1200">
                <a:solidFill>
                  <a:srgbClr val="4F4F4F"/>
                </a:solidFill>
              </a:defRPr>
            </a:lvl1pPr>
          </a:lstStyle>
          <a:p>
            <a:fld id="{8F70FDB2-A6A2-4330-993F-395761078E77}" type="slidenum">
              <a:rPr lang="en-US" smtClean="0"/>
              <a:pPr/>
              <a:t>‹#›</a:t>
            </a:fld>
            <a:endParaRPr lang="en-US" dirty="0"/>
          </a:p>
        </p:txBody>
      </p:sp>
      <p:sp>
        <p:nvSpPr>
          <p:cNvPr id="15" name="Footer Placeholder 4"/>
          <p:cNvSpPr>
            <a:spLocks noGrp="1"/>
          </p:cNvSpPr>
          <p:nvPr>
            <p:ph type="ftr" sz="quarter" idx="3"/>
          </p:nvPr>
        </p:nvSpPr>
        <p:spPr>
          <a:xfrm>
            <a:off x="2775857" y="6405334"/>
            <a:ext cx="3592286" cy="365125"/>
          </a:xfrm>
          <a:prstGeom prst="rect">
            <a:avLst/>
          </a:prstGeom>
        </p:spPr>
        <p:txBody>
          <a:bodyPr anchor="b"/>
          <a:lstStyle>
            <a:lvl1pPr>
              <a:defRPr sz="1200" b="1" i="1">
                <a:solidFill>
                  <a:srgbClr val="4F4F4F"/>
                </a:solidFill>
                <a:latin typeface="+mn-lt"/>
              </a:defRPr>
            </a:lvl1pPr>
          </a:lstStyle>
          <a:p>
            <a:pPr algn="ctr"/>
            <a:r>
              <a:rPr lang="en-US" dirty="0"/>
              <a:t>· An Excellent Education for Every Student Every Day ·</a:t>
            </a:r>
          </a:p>
        </p:txBody>
      </p:sp>
    </p:spTree>
    <p:extLst>
      <p:ext uri="{BB962C8B-B14F-4D97-AF65-F5344CB8AC3E}">
        <p14:creationId xmlns:p14="http://schemas.microsoft.com/office/powerpoint/2010/main" val="2332374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rgbClr val="4F4F4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4" name="Slide Number Placeholder 5"/>
          <p:cNvSpPr>
            <a:spLocks noGrp="1"/>
          </p:cNvSpPr>
          <p:nvPr>
            <p:ph type="sldNum" sz="quarter" idx="4"/>
          </p:nvPr>
        </p:nvSpPr>
        <p:spPr>
          <a:xfrm>
            <a:off x="6457950" y="6405335"/>
            <a:ext cx="2057400" cy="365125"/>
          </a:xfrm>
          <a:prstGeom prst="rect">
            <a:avLst/>
          </a:prstGeom>
        </p:spPr>
        <p:txBody>
          <a:bodyPr vert="horz" lIns="91440" tIns="45720" rIns="91440" bIns="45720" rtlCol="0" anchor="b"/>
          <a:lstStyle>
            <a:lvl1pPr algn="r">
              <a:defRPr sz="1200">
                <a:solidFill>
                  <a:srgbClr val="4F4F4F"/>
                </a:solidFill>
              </a:defRPr>
            </a:lvl1pPr>
          </a:lstStyle>
          <a:p>
            <a:fld id="{8F70FDB2-A6A2-4330-993F-395761078E77}" type="slidenum">
              <a:rPr lang="en-US" smtClean="0"/>
              <a:pPr/>
              <a:t>‹#›</a:t>
            </a:fld>
            <a:endParaRPr lang="en-US" dirty="0"/>
          </a:p>
        </p:txBody>
      </p:sp>
      <p:sp>
        <p:nvSpPr>
          <p:cNvPr id="15" name="Footer Placeholder 4"/>
          <p:cNvSpPr>
            <a:spLocks noGrp="1"/>
          </p:cNvSpPr>
          <p:nvPr>
            <p:ph type="ftr" sz="quarter" idx="3"/>
          </p:nvPr>
        </p:nvSpPr>
        <p:spPr>
          <a:xfrm>
            <a:off x="2771095" y="6405335"/>
            <a:ext cx="3592286" cy="365125"/>
          </a:xfrm>
          <a:prstGeom prst="rect">
            <a:avLst/>
          </a:prstGeom>
        </p:spPr>
        <p:txBody>
          <a:bodyPr anchor="b"/>
          <a:lstStyle>
            <a:lvl1pPr>
              <a:defRPr sz="1200" b="1" i="1">
                <a:solidFill>
                  <a:srgbClr val="4F4F4F"/>
                </a:solidFill>
                <a:latin typeface="+mn-lt"/>
              </a:defRPr>
            </a:lvl1pPr>
          </a:lstStyle>
          <a:p>
            <a:pPr algn="ctr"/>
            <a:r>
              <a:rPr lang="en-US" dirty="0"/>
              <a:t>· An Excellent Education for Every Student Every Day ·</a:t>
            </a:r>
          </a:p>
        </p:txBody>
      </p:sp>
    </p:spTree>
    <p:extLst>
      <p:ext uri="{BB962C8B-B14F-4D97-AF65-F5344CB8AC3E}">
        <p14:creationId xmlns:p14="http://schemas.microsoft.com/office/powerpoint/2010/main" val="2944674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lide Number Placeholder 5"/>
          <p:cNvSpPr>
            <a:spLocks noGrp="1"/>
          </p:cNvSpPr>
          <p:nvPr>
            <p:ph type="sldNum" sz="quarter" idx="4"/>
          </p:nvPr>
        </p:nvSpPr>
        <p:spPr>
          <a:xfrm>
            <a:off x="6457950" y="6405335"/>
            <a:ext cx="2057400" cy="365125"/>
          </a:xfrm>
          <a:prstGeom prst="rect">
            <a:avLst/>
          </a:prstGeom>
        </p:spPr>
        <p:txBody>
          <a:bodyPr vert="horz" lIns="91440" tIns="45720" rIns="91440" bIns="45720" rtlCol="0" anchor="b"/>
          <a:lstStyle>
            <a:lvl1pPr algn="r">
              <a:defRPr sz="1200">
                <a:solidFill>
                  <a:srgbClr val="4F4F4F"/>
                </a:solidFill>
              </a:defRPr>
            </a:lvl1pPr>
          </a:lstStyle>
          <a:p>
            <a:fld id="{8F70FDB2-A6A2-4330-993F-395761078E77}" type="slidenum">
              <a:rPr lang="en-US" smtClean="0"/>
              <a:pPr/>
              <a:t>‹#›</a:t>
            </a:fld>
            <a:endParaRPr lang="en-US" dirty="0"/>
          </a:p>
        </p:txBody>
      </p:sp>
      <p:sp>
        <p:nvSpPr>
          <p:cNvPr id="16" name="Footer Placeholder 4"/>
          <p:cNvSpPr>
            <a:spLocks noGrp="1"/>
          </p:cNvSpPr>
          <p:nvPr>
            <p:ph type="ftr" sz="quarter" idx="3"/>
          </p:nvPr>
        </p:nvSpPr>
        <p:spPr>
          <a:xfrm>
            <a:off x="2775857" y="6405335"/>
            <a:ext cx="3592286" cy="365125"/>
          </a:xfrm>
          <a:prstGeom prst="rect">
            <a:avLst/>
          </a:prstGeom>
        </p:spPr>
        <p:txBody>
          <a:bodyPr anchor="b"/>
          <a:lstStyle>
            <a:lvl1pPr>
              <a:defRPr sz="1200" b="1" i="1">
                <a:solidFill>
                  <a:srgbClr val="4F4F4F"/>
                </a:solidFill>
                <a:latin typeface="+mn-lt"/>
              </a:defRPr>
            </a:lvl1pPr>
          </a:lstStyle>
          <a:p>
            <a:pPr algn="ctr"/>
            <a:r>
              <a:rPr lang="en-US" dirty="0"/>
              <a:t>· An Excellent Education for Every Student Every Day ·</a:t>
            </a:r>
          </a:p>
        </p:txBody>
      </p:sp>
    </p:spTree>
    <p:extLst>
      <p:ext uri="{BB962C8B-B14F-4D97-AF65-F5344CB8AC3E}">
        <p14:creationId xmlns:p14="http://schemas.microsoft.com/office/powerpoint/2010/main" val="1827564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5"/>
          <p:cNvSpPr>
            <a:spLocks noGrp="1"/>
          </p:cNvSpPr>
          <p:nvPr>
            <p:ph type="sldNum" sz="quarter" idx="10"/>
          </p:nvPr>
        </p:nvSpPr>
        <p:spPr>
          <a:xfrm>
            <a:off x="6457950" y="6405335"/>
            <a:ext cx="2057400" cy="365125"/>
          </a:xfrm>
          <a:prstGeom prst="rect">
            <a:avLst/>
          </a:prstGeom>
        </p:spPr>
        <p:txBody>
          <a:bodyPr vert="horz" lIns="91440" tIns="45720" rIns="91440" bIns="45720" rtlCol="0" anchor="b"/>
          <a:lstStyle>
            <a:lvl1pPr algn="r">
              <a:defRPr sz="1200">
                <a:solidFill>
                  <a:srgbClr val="4F4F4F"/>
                </a:solidFill>
              </a:defRPr>
            </a:lvl1pPr>
          </a:lstStyle>
          <a:p>
            <a:fld id="{8F70FDB2-A6A2-4330-993F-395761078E77}" type="slidenum">
              <a:rPr lang="en-US" smtClean="0"/>
              <a:pPr/>
              <a:t>‹#›</a:t>
            </a:fld>
            <a:endParaRPr lang="en-US" dirty="0"/>
          </a:p>
        </p:txBody>
      </p:sp>
      <p:sp>
        <p:nvSpPr>
          <p:cNvPr id="18" name="Footer Placeholder 4"/>
          <p:cNvSpPr>
            <a:spLocks noGrp="1"/>
          </p:cNvSpPr>
          <p:nvPr>
            <p:ph type="ftr" sz="quarter" idx="11"/>
          </p:nvPr>
        </p:nvSpPr>
        <p:spPr>
          <a:xfrm>
            <a:off x="2777048" y="6405335"/>
            <a:ext cx="3592286" cy="365125"/>
          </a:xfrm>
          <a:prstGeom prst="rect">
            <a:avLst/>
          </a:prstGeom>
        </p:spPr>
        <p:txBody>
          <a:bodyPr anchor="b"/>
          <a:lstStyle>
            <a:lvl1pPr>
              <a:defRPr sz="1200" b="1" i="1">
                <a:solidFill>
                  <a:srgbClr val="4F4F4F"/>
                </a:solidFill>
                <a:latin typeface="+mn-lt"/>
              </a:defRPr>
            </a:lvl1pPr>
          </a:lstStyle>
          <a:p>
            <a:pPr algn="ctr"/>
            <a:r>
              <a:rPr lang="en-US" dirty="0"/>
              <a:t>· An Excellent Education for Every Student Every Day ·</a:t>
            </a:r>
          </a:p>
        </p:txBody>
      </p:sp>
    </p:spTree>
    <p:extLst>
      <p:ext uri="{BB962C8B-B14F-4D97-AF65-F5344CB8AC3E}">
        <p14:creationId xmlns:p14="http://schemas.microsoft.com/office/powerpoint/2010/main" val="4101213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3" name="Slide Number Placeholder 5"/>
          <p:cNvSpPr>
            <a:spLocks noGrp="1"/>
          </p:cNvSpPr>
          <p:nvPr>
            <p:ph type="sldNum" sz="quarter" idx="4"/>
          </p:nvPr>
        </p:nvSpPr>
        <p:spPr>
          <a:xfrm>
            <a:off x="6457950" y="6405335"/>
            <a:ext cx="2057400" cy="365125"/>
          </a:xfrm>
          <a:prstGeom prst="rect">
            <a:avLst/>
          </a:prstGeom>
        </p:spPr>
        <p:txBody>
          <a:bodyPr vert="horz" lIns="91440" tIns="45720" rIns="91440" bIns="45720" rtlCol="0" anchor="b"/>
          <a:lstStyle>
            <a:lvl1pPr algn="r">
              <a:defRPr sz="1200">
                <a:solidFill>
                  <a:srgbClr val="4F4F4F"/>
                </a:solidFill>
              </a:defRPr>
            </a:lvl1pPr>
          </a:lstStyle>
          <a:p>
            <a:fld id="{8F70FDB2-A6A2-4330-993F-395761078E77}" type="slidenum">
              <a:rPr lang="en-US" smtClean="0"/>
              <a:pPr/>
              <a:t>‹#›</a:t>
            </a:fld>
            <a:endParaRPr lang="en-US" dirty="0"/>
          </a:p>
        </p:txBody>
      </p:sp>
      <p:sp>
        <p:nvSpPr>
          <p:cNvPr id="14" name="Footer Placeholder 4"/>
          <p:cNvSpPr>
            <a:spLocks noGrp="1"/>
          </p:cNvSpPr>
          <p:nvPr>
            <p:ph type="ftr" sz="quarter" idx="3"/>
          </p:nvPr>
        </p:nvSpPr>
        <p:spPr>
          <a:xfrm>
            <a:off x="2775857" y="6405335"/>
            <a:ext cx="3592286" cy="365125"/>
          </a:xfrm>
          <a:prstGeom prst="rect">
            <a:avLst/>
          </a:prstGeom>
        </p:spPr>
        <p:txBody>
          <a:bodyPr anchor="b"/>
          <a:lstStyle>
            <a:lvl1pPr>
              <a:defRPr sz="1200" b="1" i="1">
                <a:solidFill>
                  <a:srgbClr val="4F4F4F"/>
                </a:solidFill>
                <a:latin typeface="+mn-lt"/>
              </a:defRPr>
            </a:lvl1pPr>
          </a:lstStyle>
          <a:p>
            <a:pPr algn="ctr"/>
            <a:r>
              <a:rPr lang="en-US" dirty="0"/>
              <a:t>· An Excellent Education for Every Student Every Day ·</a:t>
            </a:r>
          </a:p>
        </p:txBody>
      </p:sp>
    </p:spTree>
    <p:extLst>
      <p:ext uri="{BB962C8B-B14F-4D97-AF65-F5344CB8AC3E}">
        <p14:creationId xmlns:p14="http://schemas.microsoft.com/office/powerpoint/2010/main" val="294811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Slide Number Placeholder 5"/>
          <p:cNvSpPr>
            <a:spLocks noGrp="1"/>
          </p:cNvSpPr>
          <p:nvPr>
            <p:ph type="sldNum" sz="quarter" idx="4"/>
          </p:nvPr>
        </p:nvSpPr>
        <p:spPr>
          <a:xfrm>
            <a:off x="6457950" y="6405335"/>
            <a:ext cx="2057400" cy="365125"/>
          </a:xfrm>
          <a:prstGeom prst="rect">
            <a:avLst/>
          </a:prstGeom>
        </p:spPr>
        <p:txBody>
          <a:bodyPr vert="horz" lIns="91440" tIns="45720" rIns="91440" bIns="45720" rtlCol="0" anchor="b"/>
          <a:lstStyle>
            <a:lvl1pPr algn="r">
              <a:defRPr sz="1200">
                <a:solidFill>
                  <a:srgbClr val="4F4F4F"/>
                </a:solidFill>
              </a:defRPr>
            </a:lvl1pPr>
          </a:lstStyle>
          <a:p>
            <a:fld id="{8F70FDB2-A6A2-4330-993F-395761078E77}" type="slidenum">
              <a:rPr lang="en-US" smtClean="0"/>
              <a:pPr/>
              <a:t>‹#›</a:t>
            </a:fld>
            <a:endParaRPr lang="en-US" dirty="0"/>
          </a:p>
        </p:txBody>
      </p:sp>
      <p:sp>
        <p:nvSpPr>
          <p:cNvPr id="13" name="Footer Placeholder 4"/>
          <p:cNvSpPr>
            <a:spLocks noGrp="1"/>
          </p:cNvSpPr>
          <p:nvPr>
            <p:ph type="ftr" sz="quarter" idx="3"/>
          </p:nvPr>
        </p:nvSpPr>
        <p:spPr>
          <a:xfrm>
            <a:off x="2775048" y="6405334"/>
            <a:ext cx="3592286" cy="365125"/>
          </a:xfrm>
          <a:prstGeom prst="rect">
            <a:avLst/>
          </a:prstGeom>
        </p:spPr>
        <p:txBody>
          <a:bodyPr anchor="b"/>
          <a:lstStyle>
            <a:lvl1pPr>
              <a:defRPr sz="1200" b="1" i="1">
                <a:solidFill>
                  <a:srgbClr val="4F4F4F"/>
                </a:solidFill>
                <a:latin typeface="+mn-lt"/>
              </a:defRPr>
            </a:lvl1pPr>
          </a:lstStyle>
          <a:p>
            <a:pPr algn="ctr"/>
            <a:r>
              <a:rPr lang="en-US" dirty="0"/>
              <a:t>· An Excellent Education for Every Student Every Day ·</a:t>
            </a:r>
          </a:p>
        </p:txBody>
      </p:sp>
    </p:spTree>
    <p:extLst>
      <p:ext uri="{BB962C8B-B14F-4D97-AF65-F5344CB8AC3E}">
        <p14:creationId xmlns:p14="http://schemas.microsoft.com/office/powerpoint/2010/main" val="1848000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5" name="Slide Number Placeholder 5"/>
          <p:cNvSpPr>
            <a:spLocks noGrp="1"/>
          </p:cNvSpPr>
          <p:nvPr>
            <p:ph type="sldNum" sz="quarter" idx="4"/>
          </p:nvPr>
        </p:nvSpPr>
        <p:spPr>
          <a:xfrm>
            <a:off x="6457950" y="6405335"/>
            <a:ext cx="2057400" cy="365125"/>
          </a:xfrm>
          <a:prstGeom prst="rect">
            <a:avLst/>
          </a:prstGeom>
        </p:spPr>
        <p:txBody>
          <a:bodyPr vert="horz" lIns="91440" tIns="45720" rIns="91440" bIns="45720" rtlCol="0" anchor="b"/>
          <a:lstStyle>
            <a:lvl1pPr algn="r">
              <a:defRPr sz="1200">
                <a:solidFill>
                  <a:srgbClr val="4F4F4F"/>
                </a:solidFill>
              </a:defRPr>
            </a:lvl1pPr>
          </a:lstStyle>
          <a:p>
            <a:fld id="{8F70FDB2-A6A2-4330-993F-395761078E77}" type="slidenum">
              <a:rPr lang="en-US" smtClean="0"/>
              <a:pPr/>
              <a:t>‹#›</a:t>
            </a:fld>
            <a:endParaRPr lang="en-US" dirty="0"/>
          </a:p>
        </p:txBody>
      </p:sp>
      <p:sp>
        <p:nvSpPr>
          <p:cNvPr id="16" name="Footer Placeholder 4"/>
          <p:cNvSpPr>
            <a:spLocks noGrp="1"/>
          </p:cNvSpPr>
          <p:nvPr>
            <p:ph type="ftr" sz="quarter" idx="3"/>
          </p:nvPr>
        </p:nvSpPr>
        <p:spPr>
          <a:xfrm>
            <a:off x="2777622" y="6405335"/>
            <a:ext cx="3592286" cy="365125"/>
          </a:xfrm>
          <a:prstGeom prst="rect">
            <a:avLst/>
          </a:prstGeom>
        </p:spPr>
        <p:txBody>
          <a:bodyPr anchor="b"/>
          <a:lstStyle>
            <a:lvl1pPr>
              <a:defRPr sz="1200" b="1" i="1">
                <a:solidFill>
                  <a:srgbClr val="4F4F4F"/>
                </a:solidFill>
                <a:latin typeface="+mn-lt"/>
              </a:defRPr>
            </a:lvl1pPr>
          </a:lstStyle>
          <a:p>
            <a:pPr algn="ctr"/>
            <a:r>
              <a:rPr lang="en-US" dirty="0"/>
              <a:t>· An Excellent Education for Every Student Every Day ·</a:t>
            </a:r>
          </a:p>
        </p:txBody>
      </p:sp>
    </p:spTree>
    <p:extLst>
      <p:ext uri="{BB962C8B-B14F-4D97-AF65-F5344CB8AC3E}">
        <p14:creationId xmlns:p14="http://schemas.microsoft.com/office/powerpoint/2010/main" val="2823174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5" name="Slide Number Placeholder 5"/>
          <p:cNvSpPr>
            <a:spLocks noGrp="1"/>
          </p:cNvSpPr>
          <p:nvPr>
            <p:ph type="sldNum" sz="quarter" idx="4"/>
          </p:nvPr>
        </p:nvSpPr>
        <p:spPr>
          <a:xfrm>
            <a:off x="6457950" y="6405335"/>
            <a:ext cx="2057400" cy="365125"/>
          </a:xfrm>
          <a:prstGeom prst="rect">
            <a:avLst/>
          </a:prstGeom>
        </p:spPr>
        <p:txBody>
          <a:bodyPr vert="horz" lIns="91440" tIns="45720" rIns="91440" bIns="45720" rtlCol="0" anchor="b"/>
          <a:lstStyle>
            <a:lvl1pPr algn="r">
              <a:defRPr sz="1200">
                <a:solidFill>
                  <a:srgbClr val="4F4F4F"/>
                </a:solidFill>
              </a:defRPr>
            </a:lvl1pPr>
          </a:lstStyle>
          <a:p>
            <a:fld id="{8F70FDB2-A6A2-4330-993F-395761078E77}" type="slidenum">
              <a:rPr lang="en-US" smtClean="0"/>
              <a:pPr/>
              <a:t>‹#›</a:t>
            </a:fld>
            <a:endParaRPr lang="en-US" dirty="0"/>
          </a:p>
        </p:txBody>
      </p:sp>
      <p:sp>
        <p:nvSpPr>
          <p:cNvPr id="16" name="Footer Placeholder 4"/>
          <p:cNvSpPr>
            <a:spLocks noGrp="1"/>
          </p:cNvSpPr>
          <p:nvPr>
            <p:ph type="ftr" sz="quarter" idx="3"/>
          </p:nvPr>
        </p:nvSpPr>
        <p:spPr>
          <a:xfrm>
            <a:off x="2777622" y="6405334"/>
            <a:ext cx="3592286" cy="365125"/>
          </a:xfrm>
          <a:prstGeom prst="rect">
            <a:avLst/>
          </a:prstGeom>
        </p:spPr>
        <p:txBody>
          <a:bodyPr anchor="b"/>
          <a:lstStyle>
            <a:lvl1pPr>
              <a:defRPr sz="1200" b="1" i="1">
                <a:solidFill>
                  <a:srgbClr val="4F4F4F"/>
                </a:solidFill>
                <a:latin typeface="+mn-lt"/>
              </a:defRPr>
            </a:lvl1pPr>
          </a:lstStyle>
          <a:p>
            <a:pPr algn="ctr"/>
            <a:r>
              <a:rPr lang="en-US" dirty="0"/>
              <a:t>· An Excellent Education for Every Student Every Day ·</a:t>
            </a:r>
          </a:p>
        </p:txBody>
      </p:sp>
    </p:spTree>
    <p:extLst>
      <p:ext uri="{BB962C8B-B14F-4D97-AF65-F5344CB8AC3E}">
        <p14:creationId xmlns:p14="http://schemas.microsoft.com/office/powerpoint/2010/main" val="1811036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441474" y="6405335"/>
            <a:ext cx="2057400" cy="365125"/>
          </a:xfrm>
          <a:prstGeom prst="rect">
            <a:avLst/>
          </a:prstGeom>
        </p:spPr>
        <p:txBody>
          <a:bodyPr vert="horz" lIns="91440" tIns="45720" rIns="91440" bIns="45720" rtlCol="0" anchor="b"/>
          <a:lstStyle>
            <a:lvl1pPr algn="r">
              <a:defRPr sz="1200">
                <a:solidFill>
                  <a:srgbClr val="4F4F4F"/>
                </a:solidFill>
              </a:defRPr>
            </a:lvl1pPr>
          </a:lstStyle>
          <a:p>
            <a:fld id="{8F70FDB2-A6A2-4330-993F-395761078E77}" type="slidenum">
              <a:rPr lang="en-US" smtClean="0"/>
              <a:pPr/>
              <a:t>‹#›</a:t>
            </a:fld>
            <a:endParaRPr lang="en-US" dirty="0"/>
          </a:p>
        </p:txBody>
      </p:sp>
      <p:pic>
        <p:nvPicPr>
          <p:cNvPr id="7" name="Picture 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0427" y="6147471"/>
            <a:ext cx="670687" cy="627524"/>
          </a:xfrm>
          <a:prstGeom prst="rect">
            <a:avLst/>
          </a:prstGeom>
          <a:effectLst/>
        </p:spPr>
      </p:pic>
      <p:sp>
        <p:nvSpPr>
          <p:cNvPr id="8" name="Footer Placeholder 4"/>
          <p:cNvSpPr>
            <a:spLocks noGrp="1"/>
          </p:cNvSpPr>
          <p:nvPr>
            <p:ph type="ftr" sz="quarter" idx="3"/>
          </p:nvPr>
        </p:nvSpPr>
        <p:spPr>
          <a:xfrm>
            <a:off x="2775857" y="6401706"/>
            <a:ext cx="3592286" cy="365125"/>
          </a:xfrm>
          <a:prstGeom prst="rect">
            <a:avLst/>
          </a:prstGeom>
        </p:spPr>
        <p:txBody>
          <a:bodyPr anchor="b"/>
          <a:lstStyle>
            <a:lvl1pPr>
              <a:defRPr sz="1200" b="1" i="1">
                <a:solidFill>
                  <a:srgbClr val="4F4F4F"/>
                </a:solidFill>
                <a:latin typeface="+mn-lt"/>
              </a:defRPr>
            </a:lvl1pPr>
          </a:lstStyle>
          <a:p>
            <a:pPr algn="ctr"/>
            <a:r>
              <a:rPr lang="en-US" dirty="0"/>
              <a:t>· An Excellent Education for Every Student Every Day ·</a:t>
            </a:r>
          </a:p>
        </p:txBody>
      </p:sp>
      <p:pic>
        <p:nvPicPr>
          <p:cNvPr id="9" name="Picture 8" descr="Picture 8"/>
          <p:cNvPicPr>
            <a:picLocks noChangeAspect="1"/>
          </p:cNvPicPr>
          <p:nvPr userDrawn="1"/>
        </p:nvPicPr>
        <p:blipFill>
          <a:blip r:embed="rId12"/>
          <a:stretch>
            <a:fillRect/>
          </a:stretch>
        </p:blipFill>
        <p:spPr>
          <a:xfrm>
            <a:off x="8515350" y="6246592"/>
            <a:ext cx="546249" cy="520239"/>
          </a:xfrm>
          <a:prstGeom prst="rect">
            <a:avLst/>
          </a:prstGeom>
          <a:ln w="12700">
            <a:miter lim="400000"/>
          </a:ln>
        </p:spPr>
      </p:pic>
    </p:spTree>
    <p:extLst>
      <p:ext uri="{BB962C8B-B14F-4D97-AF65-F5344CB8AC3E}">
        <p14:creationId xmlns:p14="http://schemas.microsoft.com/office/powerpoint/2010/main" val="582695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l" defTabSz="914400" rtl="0" eaLnBrk="1" latinLnBrk="0" hangingPunct="1">
        <a:lnSpc>
          <a:spcPct val="90000"/>
        </a:lnSpc>
        <a:spcBef>
          <a:spcPct val="0"/>
        </a:spcBef>
        <a:buNone/>
        <a:defRPr sz="4400" kern="1200">
          <a:solidFill>
            <a:srgbClr val="4F4F4F"/>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F4F4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F4F4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F4F4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F4F4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F4F4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us02web.zoom.us/rec/share/oX9PVNJ83PGvi1gw-reJBD4iC-36Usa-J1beClQOs-7a7ULhXdsc1M5K-DXgIbow.HMIQqj4lcjjaGYP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commons.wikimedia.org/wiki/File:Gear_shape_warm_gray.sv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G"/></Relationships>
</file>

<file path=ppt/slides/_rels/slide2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leadershipfreak.wordpress.com/2012/07/05/taking-criticism-like-a-pro/"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icilyscene.blogspot.com/2011/01/out-of-mouths-of-babes.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hyperlink" Target="mailto:deborah.riddle@alaska.gov" TargetMode="External"/><Relationship Id="rId7" Type="http://schemas.openxmlformats.org/officeDocument/2006/relationships/hyperlink" Target="mailto:Bjorn.wolter@Alaska.gov" TargetMode="External"/><Relationship Id="rId12"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hyperlink" Target="mailto:felicia.swanson@alaska.gov" TargetMode="External"/><Relationship Id="rId11" Type="http://schemas.openxmlformats.org/officeDocument/2006/relationships/image" Target="../media/image47.jpeg"/><Relationship Id="rId5" Type="http://schemas.openxmlformats.org/officeDocument/2006/relationships/hyperlink" Target="mailto:sheila.box@alaska.gov" TargetMode="External"/><Relationship Id="rId10" Type="http://schemas.openxmlformats.org/officeDocument/2006/relationships/image" Target="../media/image46.png"/><Relationship Id="rId4" Type="http://schemas.openxmlformats.org/officeDocument/2006/relationships/hyperlink" Target="mailto:brad.billings@alaska.gov" TargetMode="External"/><Relationship Id="rId9"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pixabay.com/ko/%EC%9E%90%EC%9B%90-%EB%B4%89%EC%82%AC-%EC%86%90-%EB%8F%84%EC%9B%80-%EC%83%89%EC%83%81-%EC%9E%90%EC%84%A0-%EC%97%B0%EB%8C%80-%EB%8B%A4%EC%B1%84%EB%A1%9C%EC%9A%B4-%EA%B3%B5%EC%9C%A0-%EC%A7%80%EC%9B%90-205501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hyperlink" Target="https://creativecommons.org/licenses/by-sa/3.0/" TargetMode="External"/><Relationship Id="rId4" Type="http://schemas.openxmlformats.org/officeDocument/2006/relationships/image" Target="../media/image13.png"/><Relationship Id="rId9" Type="http://schemas.openxmlformats.org/officeDocument/2006/relationships/hyperlink" Target="http://commons.wikimedia.org/wiki/File:Gear_shape_warm_gray.svg" TargetMode="Externa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1485908"/>
          </a:xfrm>
        </p:spPr>
        <p:txBody>
          <a:bodyPr/>
          <a:lstStyle/>
          <a:p>
            <a:r>
              <a:rPr lang="en-US" dirty="0">
                <a:solidFill>
                  <a:schemeClr val="accent1">
                    <a:lumMod val="75000"/>
                  </a:schemeClr>
                </a:solidFill>
              </a:rPr>
              <a:t>Perkins 101</a:t>
            </a:r>
            <a:endParaRPr lang="en-US" b="1" dirty="0">
              <a:solidFill>
                <a:schemeClr val="accent1">
                  <a:lumMod val="75000"/>
                </a:schemeClr>
              </a:solidFill>
            </a:endParaRPr>
          </a:p>
        </p:txBody>
      </p:sp>
      <p:sp>
        <p:nvSpPr>
          <p:cNvPr id="3" name="Subtitle 2"/>
          <p:cNvSpPr>
            <a:spLocks noGrp="1"/>
          </p:cNvSpPr>
          <p:nvPr>
            <p:ph type="subTitle" idx="1"/>
          </p:nvPr>
        </p:nvSpPr>
        <p:spPr>
          <a:xfrm>
            <a:off x="1000822" y="2600834"/>
            <a:ext cx="7142356" cy="2484446"/>
          </a:xfrm>
        </p:spPr>
        <p:txBody>
          <a:bodyPr>
            <a:noAutofit/>
          </a:bodyPr>
          <a:lstStyle/>
          <a:p>
            <a:r>
              <a:rPr lang="en-US" b="1" dirty="0"/>
              <a:t>Overview for new CTE Coordinators</a:t>
            </a:r>
          </a:p>
          <a:p>
            <a:r>
              <a:rPr lang="en-US" b="1" dirty="0"/>
              <a:t>Alaska Department of Education &amp; Early Development</a:t>
            </a:r>
          </a:p>
          <a:p>
            <a:endParaRPr lang="en-US" b="1" dirty="0"/>
          </a:p>
          <a:p>
            <a:r>
              <a:rPr lang="en-US" b="1" dirty="0"/>
              <a:t>Fall Collaborative Chats TA Series</a:t>
            </a:r>
          </a:p>
          <a:p>
            <a:r>
              <a:rPr lang="en-US" b="1" dirty="0"/>
              <a:t>October 13, 2021</a:t>
            </a:r>
          </a:p>
        </p:txBody>
      </p:sp>
      <p:sp>
        <p:nvSpPr>
          <p:cNvPr id="4" name="Footer Placeholder 4"/>
          <p:cNvSpPr>
            <a:spLocks noGrp="1"/>
          </p:cNvSpPr>
          <p:nvPr>
            <p:ph type="ftr" sz="quarter" idx="3"/>
          </p:nvPr>
        </p:nvSpPr>
        <p:spPr>
          <a:xfrm>
            <a:off x="2775857" y="6378557"/>
            <a:ext cx="3592286" cy="365125"/>
          </a:xfrm>
          <a:prstGeom prst="rect">
            <a:avLst/>
          </a:prstGeom>
        </p:spPr>
        <p:txBody>
          <a:bodyPr anchor="b"/>
          <a:lstStyle>
            <a:lvl1pPr>
              <a:defRPr sz="1200" b="1" i="1">
                <a:solidFill>
                  <a:srgbClr val="4F4F4F"/>
                </a:solidFill>
                <a:latin typeface="+mn-lt"/>
              </a:defRPr>
            </a:lvl1pPr>
          </a:lstStyle>
          <a:p>
            <a:pPr algn="ctr"/>
            <a:r>
              <a:rPr lang="en-US" dirty="0"/>
              <a:t>· An Excellent Education for Every Student Every Day ·</a:t>
            </a:r>
          </a:p>
        </p:txBody>
      </p:sp>
      <p:cxnSp>
        <p:nvCxnSpPr>
          <p:cNvPr id="6" name="Straight Connector 5" descr="&quot;&quot;"/>
          <p:cNvCxnSpPr/>
          <p:nvPr/>
        </p:nvCxnSpPr>
        <p:spPr>
          <a:xfrm>
            <a:off x="0" y="1122363"/>
            <a:ext cx="702259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descr="Learning that works for Alaska CT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4133" y="332531"/>
            <a:ext cx="3206027" cy="1224826"/>
          </a:xfrm>
          <a:prstGeom prst="rect">
            <a:avLst/>
          </a:prstGeom>
        </p:spPr>
      </p:pic>
      <p:sp>
        <p:nvSpPr>
          <p:cNvPr id="5" name="TextBox 4">
            <a:extLst>
              <a:ext uri="{FF2B5EF4-FFF2-40B4-BE49-F238E27FC236}">
                <a16:creationId xmlns:a16="http://schemas.microsoft.com/office/drawing/2014/main" id="{49BB2BC4-F2E7-4586-8265-5CBF1A43A23A}"/>
              </a:ext>
            </a:extLst>
          </p:cNvPr>
          <p:cNvSpPr txBox="1"/>
          <p:nvPr/>
        </p:nvSpPr>
        <p:spPr>
          <a:xfrm>
            <a:off x="1347537" y="5246612"/>
            <a:ext cx="6866021" cy="923330"/>
          </a:xfrm>
          <a:prstGeom prst="rect">
            <a:avLst/>
          </a:prstGeom>
          <a:noFill/>
        </p:spPr>
        <p:txBody>
          <a:bodyPr wrap="square" rtlCol="0">
            <a:spAutoFit/>
          </a:bodyPr>
          <a:lstStyle/>
          <a:p>
            <a:endParaRPr lang="en-US" u="sng" dirty="0">
              <a:solidFill>
                <a:srgbClr val="1155CC"/>
              </a:solidFill>
              <a:latin typeface="Calibri" panose="020F0502020204030204" pitchFamily="34" charset="0"/>
              <a:hlinkClick r:id="rId4"/>
            </a:endParaRPr>
          </a:p>
          <a:p>
            <a:r>
              <a:rPr lang="en-US" sz="1800" b="0" i="0" u="sng" strike="noStrike" dirty="0">
                <a:solidFill>
                  <a:srgbClr val="1155CC"/>
                </a:solidFill>
                <a:effectLst/>
                <a:latin typeface="Calibri" panose="020F0502020204030204" pitchFamily="34" charset="0"/>
                <a:hlinkClick r:id="rId4"/>
              </a:rPr>
              <a:t>https://us02web.zoom.us/rec/share/oX9PVNJ83PGvi1gw-reJBD4iC-36Usa-J1beClQOs-7a7ULhXdsc1M5K-DXgIbow.HMIQqj4lcjjaGYPU</a:t>
            </a:r>
            <a:endParaRPr lang="en-US" dirty="0"/>
          </a:p>
        </p:txBody>
      </p:sp>
      <p:sp>
        <p:nvSpPr>
          <p:cNvPr id="8" name="TextBox 7">
            <a:extLst>
              <a:ext uri="{FF2B5EF4-FFF2-40B4-BE49-F238E27FC236}">
                <a16:creationId xmlns:a16="http://schemas.microsoft.com/office/drawing/2014/main" id="{7BA5CB7D-D551-4DEF-A414-CCB50A599422}"/>
              </a:ext>
            </a:extLst>
          </p:cNvPr>
          <p:cNvSpPr txBox="1"/>
          <p:nvPr/>
        </p:nvSpPr>
        <p:spPr>
          <a:xfrm>
            <a:off x="1347537" y="5085280"/>
            <a:ext cx="6737684" cy="369332"/>
          </a:xfrm>
          <a:prstGeom prst="rect">
            <a:avLst/>
          </a:prstGeom>
          <a:noFill/>
        </p:spPr>
        <p:txBody>
          <a:bodyPr wrap="square" rtlCol="0">
            <a:spAutoFit/>
          </a:bodyPr>
          <a:lstStyle/>
          <a:p>
            <a:r>
              <a:rPr lang="en-US" dirty="0"/>
              <a:t>Recording Link:</a:t>
            </a:r>
          </a:p>
        </p:txBody>
      </p:sp>
    </p:spTree>
    <p:extLst>
      <p:ext uri="{BB962C8B-B14F-4D97-AF65-F5344CB8AC3E}">
        <p14:creationId xmlns:p14="http://schemas.microsoft.com/office/powerpoint/2010/main" val="491188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791" y="114318"/>
            <a:ext cx="7886700" cy="1325563"/>
          </a:xfrm>
        </p:spPr>
        <p:txBody>
          <a:bodyPr/>
          <a:lstStyle/>
          <a:p>
            <a:r>
              <a:rPr lang="en-US" dirty="0">
                <a:solidFill>
                  <a:schemeClr val="accent1">
                    <a:lumMod val="75000"/>
                  </a:schemeClr>
                </a:solidFill>
              </a:rPr>
              <a:t>Questions?</a:t>
            </a:r>
          </a:p>
        </p:txBody>
      </p:sp>
      <p:cxnSp>
        <p:nvCxnSpPr>
          <p:cNvPr id="4" name="Straight Connector 3" descr="&quot;&quot;"/>
          <p:cNvCxnSpPr/>
          <p:nvPr/>
        </p:nvCxnSpPr>
        <p:spPr>
          <a:xfrm>
            <a:off x="0" y="1147742"/>
            <a:ext cx="9144000" cy="2621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2775857" y="6378557"/>
            <a:ext cx="3592286" cy="365125"/>
          </a:xfrm>
          <a:prstGeom prst="rect">
            <a:avLst/>
          </a:prstGeom>
        </p:spPr>
        <p:txBody>
          <a:bodyPr anchor="b"/>
          <a:lstStyle>
            <a:lvl1pPr>
              <a:defRPr sz="1200" b="1" i="1">
                <a:solidFill>
                  <a:srgbClr val="4F4F4F"/>
                </a:solidFill>
                <a:latin typeface="+mn-lt"/>
              </a:defRPr>
            </a:lvl1pPr>
          </a:lstStyle>
          <a:p>
            <a:pPr algn="ctr"/>
            <a:r>
              <a:rPr lang="en-US" dirty="0"/>
              <a:t>· An Excellent Education for Every Student Every Day ·</a:t>
            </a:r>
          </a:p>
        </p:txBody>
      </p:sp>
      <p:pic>
        <p:nvPicPr>
          <p:cNvPr id="7" name="Picture 10" descr="muppet - beaker with his hair on fire">
            <a:extLst>
              <a:ext uri="{FF2B5EF4-FFF2-40B4-BE49-F238E27FC236}">
                <a16:creationId xmlns:a16="http://schemas.microsoft.com/office/drawing/2014/main" id="{3A1466BE-2BA6-4A6A-8550-C9A688DEDC2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68071" y="1439881"/>
            <a:ext cx="4007858" cy="4923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276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829" y="114318"/>
            <a:ext cx="8898341" cy="1325563"/>
          </a:xfrm>
        </p:spPr>
        <p:txBody>
          <a:bodyPr>
            <a:normAutofit/>
          </a:bodyPr>
          <a:lstStyle/>
          <a:p>
            <a:r>
              <a:rPr lang="en-US" sz="3600" dirty="0">
                <a:solidFill>
                  <a:schemeClr val="accent1">
                    <a:lumMod val="75000"/>
                  </a:schemeClr>
                </a:solidFill>
              </a:rPr>
              <a:t>The Heart of Perkins CTE</a:t>
            </a:r>
          </a:p>
        </p:txBody>
      </p:sp>
      <p:cxnSp>
        <p:nvCxnSpPr>
          <p:cNvPr id="4" name="Straight Connector 3" descr="&quot;&quot;"/>
          <p:cNvCxnSpPr/>
          <p:nvPr/>
        </p:nvCxnSpPr>
        <p:spPr>
          <a:xfrm>
            <a:off x="0" y="1289632"/>
            <a:ext cx="9144000" cy="2621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2775857" y="6378557"/>
            <a:ext cx="3592286" cy="365125"/>
          </a:xfrm>
          <a:prstGeom prst="rect">
            <a:avLst/>
          </a:prstGeom>
        </p:spPr>
        <p:txBody>
          <a:bodyPr anchor="b"/>
          <a:lstStyle>
            <a:lvl1pPr>
              <a:defRPr sz="1200" b="1" i="1">
                <a:solidFill>
                  <a:srgbClr val="4F4F4F"/>
                </a:solidFill>
                <a:latin typeface="+mn-lt"/>
              </a:defRPr>
            </a:lvl1pPr>
          </a:lstStyle>
          <a:p>
            <a:pPr algn="ctr"/>
            <a:r>
              <a:rPr lang="en-US" dirty="0"/>
              <a:t>· An Excellent Education for Every Student Every Day ·</a:t>
            </a:r>
          </a:p>
        </p:txBody>
      </p:sp>
      <p:pic>
        <p:nvPicPr>
          <p:cNvPr id="6" name="Picture 5" descr="Icon&#10;&#10;Description automatically generated">
            <a:extLst>
              <a:ext uri="{FF2B5EF4-FFF2-40B4-BE49-F238E27FC236}">
                <a16:creationId xmlns:a16="http://schemas.microsoft.com/office/drawing/2014/main" id="{93F9A569-545F-4E94-9AFC-FA94E75EBFA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623890" y="230643"/>
            <a:ext cx="1274451" cy="1274451"/>
          </a:xfrm>
          <a:prstGeom prst="rect">
            <a:avLst/>
          </a:prstGeom>
        </p:spPr>
      </p:pic>
      <p:sp>
        <p:nvSpPr>
          <p:cNvPr id="7" name="TextBox 6">
            <a:extLst>
              <a:ext uri="{FF2B5EF4-FFF2-40B4-BE49-F238E27FC236}">
                <a16:creationId xmlns:a16="http://schemas.microsoft.com/office/drawing/2014/main" id="{35E1D102-CB3F-48D1-9BE6-8F285AF963BF}"/>
              </a:ext>
            </a:extLst>
          </p:cNvPr>
          <p:cNvSpPr txBox="1"/>
          <p:nvPr/>
        </p:nvSpPr>
        <p:spPr>
          <a:xfrm>
            <a:off x="1143000" y="6858000"/>
            <a:ext cx="6858000" cy="230832"/>
          </a:xfrm>
          <a:prstGeom prst="rect">
            <a:avLst/>
          </a:prstGeom>
          <a:noFill/>
        </p:spPr>
        <p:txBody>
          <a:bodyPr wrap="square" rtlCol="0">
            <a:spAutoFit/>
          </a:bodyPr>
          <a:lstStyle/>
          <a:p>
            <a:r>
              <a:rPr lang="en-US" sz="900">
                <a:hlinkClick r:id="rId4" tooltip="http://commons.wikimedia.org/wiki/File:Gear_shape_warm_gray.svg"/>
              </a:rPr>
              <a:t>This Photo</a:t>
            </a:r>
            <a:r>
              <a:rPr lang="en-US" sz="900"/>
              <a:t> by Unknown Author is licensed under </a:t>
            </a:r>
            <a:r>
              <a:rPr lang="en-US" sz="900">
                <a:hlinkClick r:id="rId5" tooltip="https://creativecommons.org/licenses/by-sa/3.0/"/>
              </a:rPr>
              <a:t>CC BY-SA</a:t>
            </a:r>
            <a:endParaRPr lang="en-US" sz="900"/>
          </a:p>
        </p:txBody>
      </p:sp>
      <p:sp>
        <p:nvSpPr>
          <p:cNvPr id="3" name="TextBox 2">
            <a:extLst>
              <a:ext uri="{FF2B5EF4-FFF2-40B4-BE49-F238E27FC236}">
                <a16:creationId xmlns:a16="http://schemas.microsoft.com/office/drawing/2014/main" id="{1AA514E9-04C8-43B3-A0EA-0FDFD1BCB185}"/>
              </a:ext>
            </a:extLst>
          </p:cNvPr>
          <p:cNvSpPr txBox="1"/>
          <p:nvPr/>
        </p:nvSpPr>
        <p:spPr>
          <a:xfrm>
            <a:off x="433763" y="1515384"/>
            <a:ext cx="8083826" cy="5262979"/>
          </a:xfrm>
          <a:prstGeom prst="rect">
            <a:avLst/>
          </a:prstGeom>
          <a:noFill/>
        </p:spPr>
        <p:txBody>
          <a:bodyPr wrap="square" rtlCol="0">
            <a:spAutoFit/>
          </a:bodyPr>
          <a:lstStyle/>
          <a:p>
            <a:pPr marL="285750" indent="-285750">
              <a:buFont typeface="Arial" panose="020B0604020202020204" pitchFamily="34" charset="0"/>
              <a:buChar char="•"/>
            </a:pPr>
            <a:r>
              <a:rPr lang="en-US" sz="2800" dirty="0"/>
              <a:t>Sequences are the fundamental principle of Perkins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A sequence that contains 2 credits and post-secondary alignment is a CTE Program of Study (CTEPS) </a:t>
            </a:r>
          </a:p>
          <a:p>
            <a:endParaRPr lang="en-US" sz="2800" dirty="0"/>
          </a:p>
          <a:p>
            <a:pPr marL="285750" indent="-285750">
              <a:buFont typeface="Arial" panose="020B0604020202020204" pitchFamily="34" charset="0"/>
              <a:buChar char="•"/>
            </a:pPr>
            <a:r>
              <a:rPr lang="en-US" sz="2800" dirty="0"/>
              <a:t>Perkins requires ONE complete CTEPS to qualify for Perkins funding</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Courses and CTEPS are approved for 5 years – update as needed - ongoing</a:t>
            </a:r>
          </a:p>
          <a:p>
            <a:pPr marL="285750" indent="-285750">
              <a:buFont typeface="Arial" panose="020B0604020202020204" pitchFamily="34" charset="0"/>
              <a:buChar char="•"/>
            </a:pPr>
            <a:endParaRPr lang="en-US" sz="2800" dirty="0"/>
          </a:p>
        </p:txBody>
      </p:sp>
      <p:sp>
        <p:nvSpPr>
          <p:cNvPr id="8" name="TextBox 7">
            <a:extLst>
              <a:ext uri="{FF2B5EF4-FFF2-40B4-BE49-F238E27FC236}">
                <a16:creationId xmlns:a16="http://schemas.microsoft.com/office/drawing/2014/main" id="{16847FF5-02A0-49C1-A027-69C5FAE6A6A4}"/>
              </a:ext>
            </a:extLst>
          </p:cNvPr>
          <p:cNvSpPr txBox="1"/>
          <p:nvPr/>
        </p:nvSpPr>
        <p:spPr>
          <a:xfrm>
            <a:off x="7837532" y="677472"/>
            <a:ext cx="847165" cy="369332"/>
          </a:xfrm>
          <a:prstGeom prst="rect">
            <a:avLst/>
          </a:prstGeom>
          <a:noFill/>
        </p:spPr>
        <p:txBody>
          <a:bodyPr wrap="square" rtlCol="0">
            <a:spAutoFit/>
          </a:bodyPr>
          <a:lstStyle/>
          <a:p>
            <a:r>
              <a:rPr lang="en-US" b="1" dirty="0"/>
              <a:t>CTEPS</a:t>
            </a:r>
          </a:p>
        </p:txBody>
      </p:sp>
    </p:spTree>
    <p:extLst>
      <p:ext uri="{BB962C8B-B14F-4D97-AF65-F5344CB8AC3E}">
        <p14:creationId xmlns:p14="http://schemas.microsoft.com/office/powerpoint/2010/main" val="1379771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white box for masking ">
            <a:extLst>
              <a:ext uri="{FF2B5EF4-FFF2-40B4-BE49-F238E27FC236}">
                <a16:creationId xmlns:a16="http://schemas.microsoft.com/office/drawing/2014/main" id="{98319AB5-C296-4A3C-9D18-F48DED17D80E}"/>
              </a:ext>
            </a:extLst>
          </p:cNvPr>
          <p:cNvSpPr/>
          <p:nvPr/>
        </p:nvSpPr>
        <p:spPr>
          <a:xfrm>
            <a:off x="8239991" y="6137840"/>
            <a:ext cx="904009" cy="72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3600" dirty="0">
                <a:solidFill>
                  <a:schemeClr val="bg1"/>
                </a:solidFill>
              </a:rPr>
              <a:t>Course to Cluster Venn Diagram</a:t>
            </a:r>
          </a:p>
        </p:txBody>
      </p:sp>
      <p:sp>
        <p:nvSpPr>
          <p:cNvPr id="5" name="Footer Placeholder 4"/>
          <p:cNvSpPr>
            <a:spLocks noGrp="1"/>
          </p:cNvSpPr>
          <p:nvPr>
            <p:ph type="ftr" sz="quarter" idx="3"/>
          </p:nvPr>
        </p:nvSpPr>
        <p:spPr>
          <a:xfrm>
            <a:off x="2775857" y="6378557"/>
            <a:ext cx="3592286" cy="365125"/>
          </a:xfrm>
          <a:prstGeom prst="rect">
            <a:avLst/>
          </a:prstGeom>
        </p:spPr>
        <p:txBody>
          <a:bodyPr anchor="b"/>
          <a:lstStyle>
            <a:lvl1pPr>
              <a:defRPr sz="1200" b="1" i="1">
                <a:solidFill>
                  <a:srgbClr val="4F4F4F"/>
                </a:solidFill>
                <a:latin typeface="+mn-lt"/>
              </a:defRPr>
            </a:lvl1pPr>
          </a:lstStyle>
          <a:p>
            <a:pPr algn="ctr"/>
            <a:r>
              <a:rPr lang="en-US" dirty="0"/>
              <a:t>· An Excellent Education for Every Student Every Day ·</a:t>
            </a:r>
          </a:p>
        </p:txBody>
      </p:sp>
      <p:pic>
        <p:nvPicPr>
          <p:cNvPr id="4" name="Picture 3" descr="Venn diagram with 5 circles one inside the other, big to small - career cluster - pathway - Program of Study/CTEPS - Sequence - Course.  Color Coded, examples of each in boxes on the right side">
            <a:extLst>
              <a:ext uri="{FF2B5EF4-FFF2-40B4-BE49-F238E27FC236}">
                <a16:creationId xmlns:a16="http://schemas.microsoft.com/office/drawing/2014/main" id="{07BF5BBD-6695-4A99-9F1F-93781AE9C3E1}"/>
              </a:ext>
            </a:extLst>
          </p:cNvPr>
          <p:cNvPicPr>
            <a:picLocks noChangeAspect="1"/>
          </p:cNvPicPr>
          <p:nvPr/>
        </p:nvPicPr>
        <p:blipFill>
          <a:blip r:embed="rId3"/>
          <a:stretch>
            <a:fillRect/>
          </a:stretch>
        </p:blipFill>
        <p:spPr>
          <a:xfrm>
            <a:off x="480753" y="212690"/>
            <a:ext cx="8458295" cy="6464889"/>
          </a:xfrm>
          <a:prstGeom prst="rect">
            <a:avLst/>
          </a:prstGeom>
        </p:spPr>
      </p:pic>
      <p:sp>
        <p:nvSpPr>
          <p:cNvPr id="3" name="Rectangle 2" descr="white box for masking ">
            <a:extLst>
              <a:ext uri="{FF2B5EF4-FFF2-40B4-BE49-F238E27FC236}">
                <a16:creationId xmlns:a16="http://schemas.microsoft.com/office/drawing/2014/main" id="{29DC8F2A-151D-454A-B110-3BC0E09A701B}"/>
              </a:ext>
            </a:extLst>
          </p:cNvPr>
          <p:cNvSpPr/>
          <p:nvPr/>
        </p:nvSpPr>
        <p:spPr>
          <a:xfrm>
            <a:off x="0" y="6109855"/>
            <a:ext cx="904009" cy="72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id="{BF532C72-E981-4A14-8F7E-6791C4F198E2}"/>
              </a:ext>
            </a:extLst>
          </p:cNvPr>
          <p:cNvSpPr/>
          <p:nvPr/>
        </p:nvSpPr>
        <p:spPr>
          <a:xfrm flipH="1">
            <a:off x="6804210" y="212690"/>
            <a:ext cx="564777" cy="56136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5495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75857" y="6378557"/>
            <a:ext cx="3592286" cy="365125"/>
          </a:xfrm>
          <a:prstGeom prst="rect">
            <a:avLst/>
          </a:prstGeom>
        </p:spPr>
        <p:txBody>
          <a:bodyPr anchor="b"/>
          <a:lstStyle>
            <a:lvl1pPr>
              <a:defRPr sz="1200" b="1" i="1">
                <a:solidFill>
                  <a:srgbClr val="4F4F4F"/>
                </a:solidFill>
                <a:latin typeface="+mn-lt"/>
              </a:defRPr>
            </a:lvl1pPr>
          </a:lstStyle>
          <a:p>
            <a:pPr algn="ctr"/>
            <a:r>
              <a:rPr lang="en-US" dirty="0"/>
              <a:t>· An Excellent Education for Every Student Every Day ·</a:t>
            </a:r>
          </a:p>
        </p:txBody>
      </p:sp>
      <p:pic>
        <p:nvPicPr>
          <p:cNvPr id="8" name="Picture 7">
            <a:extLst>
              <a:ext uri="{FF2B5EF4-FFF2-40B4-BE49-F238E27FC236}">
                <a16:creationId xmlns:a16="http://schemas.microsoft.com/office/drawing/2014/main" id="{BAB83D50-3D85-441E-ABDA-39FAE1082950}"/>
              </a:ext>
            </a:extLst>
          </p:cNvPr>
          <p:cNvPicPr>
            <a:picLocks noChangeAspect="1"/>
          </p:cNvPicPr>
          <p:nvPr/>
        </p:nvPicPr>
        <p:blipFill>
          <a:blip r:embed="rId3"/>
          <a:stretch>
            <a:fillRect/>
          </a:stretch>
        </p:blipFill>
        <p:spPr>
          <a:xfrm>
            <a:off x="40536" y="236290"/>
            <a:ext cx="9062928" cy="6507392"/>
          </a:xfrm>
          <a:prstGeom prst="rect">
            <a:avLst/>
          </a:prstGeom>
        </p:spPr>
      </p:pic>
      <p:sp>
        <p:nvSpPr>
          <p:cNvPr id="4" name="Star: 5 Points 3">
            <a:extLst>
              <a:ext uri="{FF2B5EF4-FFF2-40B4-BE49-F238E27FC236}">
                <a16:creationId xmlns:a16="http://schemas.microsoft.com/office/drawing/2014/main" id="{2D7EA440-AFE8-40B2-AFE5-DE3D5F4DFC99}"/>
              </a:ext>
            </a:extLst>
          </p:cNvPr>
          <p:cNvSpPr/>
          <p:nvPr/>
        </p:nvSpPr>
        <p:spPr>
          <a:xfrm>
            <a:off x="8141141" y="271811"/>
            <a:ext cx="647563" cy="588577"/>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054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descr="yellow circle representing foundational or tech credit, plus blue circle representing one technical credit, equals a blue and yellow circle for a complete CTEPS"/>
          <p:cNvGraphicFramePr/>
          <p:nvPr/>
        </p:nvGraphicFramePr>
        <p:xfrm>
          <a:off x="216168" y="104596"/>
          <a:ext cx="8700232" cy="5474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213385" y="110834"/>
            <a:ext cx="7890708" cy="920763"/>
          </a:xfrm>
        </p:spPr>
        <p:txBody>
          <a:bodyPr>
            <a:normAutofit/>
          </a:bodyPr>
          <a:lstStyle/>
          <a:p>
            <a:r>
              <a:rPr lang="en-US" sz="4000" dirty="0" err="1">
                <a:solidFill>
                  <a:schemeClr val="accent1">
                    <a:lumMod val="75000"/>
                  </a:schemeClr>
                </a:solidFill>
              </a:rPr>
              <a:t>CTEPS</a:t>
            </a:r>
            <a:r>
              <a:rPr lang="en-US" sz="4000" dirty="0">
                <a:solidFill>
                  <a:schemeClr val="accent1">
                    <a:lumMod val="75000"/>
                  </a:schemeClr>
                </a:solidFill>
              </a:rPr>
              <a:t>/</a:t>
            </a:r>
            <a:r>
              <a:rPr lang="en-US" sz="4000" dirty="0" err="1">
                <a:solidFill>
                  <a:schemeClr val="accent1">
                    <a:lumMod val="75000"/>
                  </a:schemeClr>
                </a:solidFill>
              </a:rPr>
              <a:t>CTE</a:t>
            </a:r>
            <a:r>
              <a:rPr lang="en-US" sz="4000" dirty="0">
                <a:solidFill>
                  <a:schemeClr val="accent1">
                    <a:lumMod val="75000"/>
                  </a:schemeClr>
                </a:solidFill>
              </a:rPr>
              <a:t> Program of Study</a:t>
            </a:r>
          </a:p>
        </p:txBody>
      </p:sp>
      <p:sp>
        <p:nvSpPr>
          <p:cNvPr id="5" name="Footer Placeholder 4"/>
          <p:cNvSpPr>
            <a:spLocks noGrp="1"/>
          </p:cNvSpPr>
          <p:nvPr>
            <p:ph type="ftr" sz="quarter" idx="4294967295"/>
          </p:nvPr>
        </p:nvSpPr>
        <p:spPr>
          <a:xfrm>
            <a:off x="2574094" y="6352344"/>
            <a:ext cx="3804042" cy="416730"/>
          </a:xfrm>
          <a:prstGeom prst="rect">
            <a:avLst/>
          </a:prstGeom>
        </p:spPr>
        <p:txBody>
          <a:bodyPr anchor="b"/>
          <a:lstStyle>
            <a:lvl1pPr>
              <a:defRPr sz="900" b="1" i="1">
                <a:solidFill>
                  <a:srgbClr val="4F4F4F"/>
                </a:solidFill>
                <a:latin typeface="+mn-lt"/>
              </a:defRPr>
            </a:lvl1pPr>
          </a:lstStyle>
          <a:p>
            <a:pPr algn="ctr"/>
            <a:r>
              <a:rPr lang="en-US" sz="1200" dirty="0"/>
              <a:t>· An Excellent Education for Every Student Every Day ·</a:t>
            </a:r>
          </a:p>
        </p:txBody>
      </p:sp>
      <p:sp>
        <p:nvSpPr>
          <p:cNvPr id="8" name="Oval 7" descr="yellow circle with thin blue line around"/>
          <p:cNvSpPr/>
          <p:nvPr/>
        </p:nvSpPr>
        <p:spPr>
          <a:xfrm>
            <a:off x="466800" y="2208660"/>
            <a:ext cx="2196502" cy="2125208"/>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267167" y="1347678"/>
            <a:ext cx="2099056" cy="656156"/>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 Postsecondary Alignment</a:t>
            </a:r>
          </a:p>
        </p:txBody>
      </p:sp>
      <p:sp>
        <p:nvSpPr>
          <p:cNvPr id="43" name="Rectangle 42"/>
          <p:cNvSpPr/>
          <p:nvPr/>
        </p:nvSpPr>
        <p:spPr>
          <a:xfrm>
            <a:off x="1909267" y="1309507"/>
            <a:ext cx="1807723" cy="656156"/>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 Specific </a:t>
            </a:r>
          </a:p>
          <a:p>
            <a:pPr algn="ctr"/>
            <a:r>
              <a:rPr lang="en-US" dirty="0">
                <a:solidFill>
                  <a:schemeClr val="tx1"/>
                </a:solidFill>
              </a:rPr>
              <a:t>area of study</a:t>
            </a:r>
          </a:p>
        </p:txBody>
      </p:sp>
      <p:pic>
        <p:nvPicPr>
          <p:cNvPr id="6" name="Picture 5" descr="blue circle quartered by white lines"/>
          <p:cNvPicPr>
            <a:picLocks noChangeAspect="1"/>
          </p:cNvPicPr>
          <p:nvPr/>
        </p:nvPicPr>
        <p:blipFill>
          <a:blip r:embed="rId8"/>
          <a:stretch>
            <a:fillRect/>
          </a:stretch>
        </p:blipFill>
        <p:spPr>
          <a:xfrm>
            <a:off x="4169658" y="4991481"/>
            <a:ext cx="1301001" cy="1238752"/>
          </a:xfrm>
          <a:prstGeom prst="rect">
            <a:avLst/>
          </a:prstGeom>
        </p:spPr>
      </p:pic>
      <p:sp>
        <p:nvSpPr>
          <p:cNvPr id="34" name="TextBox 33"/>
          <p:cNvSpPr txBox="1"/>
          <p:nvPr/>
        </p:nvSpPr>
        <p:spPr>
          <a:xfrm>
            <a:off x="377592" y="4611778"/>
            <a:ext cx="2733598" cy="1200329"/>
          </a:xfrm>
          <a:prstGeom prst="rect">
            <a:avLst/>
          </a:prstGeom>
          <a:noFill/>
        </p:spPr>
        <p:txBody>
          <a:bodyPr wrap="square" rtlCol="0">
            <a:spAutoFit/>
          </a:bodyPr>
          <a:lstStyle/>
          <a:p>
            <a:r>
              <a:rPr lang="en-US" dirty="0"/>
              <a:t>Any combination of credit:</a:t>
            </a:r>
          </a:p>
          <a:p>
            <a:r>
              <a:rPr lang="en-US" dirty="0"/>
              <a:t>0.25</a:t>
            </a:r>
          </a:p>
          <a:p>
            <a:r>
              <a:rPr lang="en-US" dirty="0"/>
              <a:t>0.5</a:t>
            </a:r>
          </a:p>
          <a:p>
            <a:r>
              <a:rPr lang="en-US" dirty="0"/>
              <a:t>1</a:t>
            </a:r>
          </a:p>
        </p:txBody>
      </p:sp>
      <p:pic>
        <p:nvPicPr>
          <p:cNvPr id="18" name="Picture 17" descr="yellow circle quartered by white lines"/>
          <p:cNvPicPr>
            <a:picLocks noChangeAspect="1"/>
          </p:cNvPicPr>
          <p:nvPr/>
        </p:nvPicPr>
        <p:blipFill>
          <a:blip r:embed="rId9"/>
          <a:stretch>
            <a:fillRect/>
          </a:stretch>
        </p:blipFill>
        <p:spPr>
          <a:xfrm>
            <a:off x="916939" y="4949009"/>
            <a:ext cx="1334807" cy="1241246"/>
          </a:xfrm>
          <a:prstGeom prst="rect">
            <a:avLst/>
          </a:prstGeom>
        </p:spPr>
      </p:pic>
      <p:sp>
        <p:nvSpPr>
          <p:cNvPr id="3" name="TextBox 2"/>
          <p:cNvSpPr txBox="1"/>
          <p:nvPr/>
        </p:nvSpPr>
        <p:spPr>
          <a:xfrm>
            <a:off x="3536473" y="4629254"/>
            <a:ext cx="2780222" cy="1200329"/>
          </a:xfrm>
          <a:prstGeom prst="rect">
            <a:avLst/>
          </a:prstGeom>
          <a:noFill/>
        </p:spPr>
        <p:txBody>
          <a:bodyPr wrap="square" rtlCol="0">
            <a:spAutoFit/>
          </a:bodyPr>
          <a:lstStyle/>
          <a:p>
            <a:r>
              <a:rPr lang="en-US" dirty="0"/>
              <a:t>Any combination of credit:</a:t>
            </a:r>
          </a:p>
          <a:p>
            <a:r>
              <a:rPr lang="en-US" dirty="0"/>
              <a:t>0.25</a:t>
            </a:r>
          </a:p>
          <a:p>
            <a:r>
              <a:rPr lang="en-US" dirty="0"/>
              <a:t>0.5</a:t>
            </a:r>
          </a:p>
          <a:p>
            <a:r>
              <a:rPr lang="en-US" dirty="0"/>
              <a:t>1</a:t>
            </a:r>
          </a:p>
        </p:txBody>
      </p:sp>
      <p:sp>
        <p:nvSpPr>
          <p:cNvPr id="9" name="TextBox 8"/>
          <p:cNvSpPr txBox="1"/>
          <p:nvPr/>
        </p:nvSpPr>
        <p:spPr>
          <a:xfrm>
            <a:off x="7092175" y="3587816"/>
            <a:ext cx="1237785" cy="646331"/>
          </a:xfrm>
          <a:prstGeom prst="rect">
            <a:avLst/>
          </a:prstGeom>
          <a:noFill/>
        </p:spPr>
        <p:txBody>
          <a:bodyPr wrap="square" rtlCol="0">
            <a:spAutoFit/>
          </a:bodyPr>
          <a:lstStyle/>
          <a:p>
            <a:pPr lvl="0" algn="ctr"/>
            <a:r>
              <a:rPr lang="en-US" dirty="0"/>
              <a:t>2 credits </a:t>
            </a:r>
            <a:r>
              <a:rPr lang="en-US" i="1" dirty="0"/>
              <a:t>(minimum)</a:t>
            </a:r>
            <a:endParaRPr lang="en-US" dirty="0"/>
          </a:p>
        </p:txBody>
      </p:sp>
      <p:sp>
        <p:nvSpPr>
          <p:cNvPr id="11" name="Donut 10" descr="yellow circle with blue circle overlayed"/>
          <p:cNvSpPr/>
          <p:nvPr/>
        </p:nvSpPr>
        <p:spPr>
          <a:xfrm>
            <a:off x="6541011" y="2130603"/>
            <a:ext cx="2375389" cy="2384631"/>
          </a:xfrm>
          <a:prstGeom prst="donu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Oval 11" descr="blue circle on top of yellow circle"/>
          <p:cNvSpPr/>
          <p:nvPr/>
        </p:nvSpPr>
        <p:spPr>
          <a:xfrm>
            <a:off x="7126176" y="2697265"/>
            <a:ext cx="1205057" cy="1213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779941" y="2894384"/>
            <a:ext cx="1851103" cy="861774"/>
          </a:xfrm>
          <a:prstGeom prst="rect">
            <a:avLst/>
          </a:prstGeom>
          <a:noFill/>
        </p:spPr>
        <p:txBody>
          <a:bodyPr wrap="square" rtlCol="0">
            <a:spAutoFit/>
          </a:bodyPr>
          <a:lstStyle/>
          <a:p>
            <a:pPr lvl="0"/>
            <a:r>
              <a:rPr lang="en-US" sz="5000" b="1" dirty="0"/>
              <a:t>CTEPS</a:t>
            </a:r>
          </a:p>
        </p:txBody>
      </p:sp>
      <p:sp>
        <p:nvSpPr>
          <p:cNvPr id="14" name="TextBox 13"/>
          <p:cNvSpPr txBox="1"/>
          <p:nvPr/>
        </p:nvSpPr>
        <p:spPr>
          <a:xfrm>
            <a:off x="7092175" y="4991481"/>
            <a:ext cx="1661532" cy="830997"/>
          </a:xfrm>
          <a:prstGeom prst="rect">
            <a:avLst/>
          </a:prstGeom>
          <a:noFill/>
        </p:spPr>
        <p:txBody>
          <a:bodyPr wrap="square" rtlCol="0">
            <a:spAutoFit/>
          </a:bodyPr>
          <a:lstStyle/>
          <a:p>
            <a:r>
              <a:rPr lang="en-US" sz="2400" dirty="0"/>
              <a:t>2 credit minimum</a:t>
            </a:r>
          </a:p>
        </p:txBody>
      </p:sp>
      <p:cxnSp>
        <p:nvCxnSpPr>
          <p:cNvPr id="17" name="Straight Connector 16" descr="&quot;&quot;">
            <a:extLst>
              <a:ext uri="{FF2B5EF4-FFF2-40B4-BE49-F238E27FC236}">
                <a16:creationId xmlns:a16="http://schemas.microsoft.com/office/drawing/2014/main" id="{04BFD4E3-AD1A-4031-AFC4-E8257B54D37D}"/>
              </a:ext>
            </a:extLst>
          </p:cNvPr>
          <p:cNvCxnSpPr/>
          <p:nvPr/>
        </p:nvCxnSpPr>
        <p:spPr>
          <a:xfrm>
            <a:off x="-7806" y="908857"/>
            <a:ext cx="9144000" cy="2621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Star: 5 Points 18">
            <a:extLst>
              <a:ext uri="{FF2B5EF4-FFF2-40B4-BE49-F238E27FC236}">
                <a16:creationId xmlns:a16="http://schemas.microsoft.com/office/drawing/2014/main" id="{C956B5F7-3623-41CC-86C7-D534EB01FD9B}"/>
              </a:ext>
            </a:extLst>
          </p:cNvPr>
          <p:cNvSpPr/>
          <p:nvPr/>
        </p:nvSpPr>
        <p:spPr>
          <a:xfrm>
            <a:off x="8141141" y="271811"/>
            <a:ext cx="647563" cy="588577"/>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2361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791" y="114318"/>
            <a:ext cx="7886700" cy="1325563"/>
          </a:xfrm>
        </p:spPr>
        <p:txBody>
          <a:bodyPr/>
          <a:lstStyle/>
          <a:p>
            <a:r>
              <a:rPr lang="en-US" dirty="0">
                <a:solidFill>
                  <a:schemeClr val="accent1">
                    <a:lumMod val="75000"/>
                  </a:schemeClr>
                </a:solidFill>
              </a:rPr>
              <a:t>Questions?</a:t>
            </a:r>
          </a:p>
        </p:txBody>
      </p:sp>
      <p:cxnSp>
        <p:nvCxnSpPr>
          <p:cNvPr id="4" name="Straight Connector 3" descr="&quot;&quot;"/>
          <p:cNvCxnSpPr/>
          <p:nvPr/>
        </p:nvCxnSpPr>
        <p:spPr>
          <a:xfrm>
            <a:off x="0" y="1147742"/>
            <a:ext cx="9144000" cy="2621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2775857" y="6378557"/>
            <a:ext cx="3592286" cy="365125"/>
          </a:xfrm>
          <a:prstGeom prst="rect">
            <a:avLst/>
          </a:prstGeom>
        </p:spPr>
        <p:txBody>
          <a:bodyPr anchor="b"/>
          <a:lstStyle>
            <a:lvl1pPr>
              <a:defRPr sz="1200" b="1" i="1">
                <a:solidFill>
                  <a:srgbClr val="4F4F4F"/>
                </a:solidFill>
                <a:latin typeface="+mn-lt"/>
              </a:defRPr>
            </a:lvl1pPr>
          </a:lstStyle>
          <a:p>
            <a:pPr algn="ctr"/>
            <a:r>
              <a:rPr lang="en-US" dirty="0"/>
              <a:t>· An Excellent Education for Every Student Every Day ·</a:t>
            </a:r>
          </a:p>
        </p:txBody>
      </p:sp>
      <p:pic>
        <p:nvPicPr>
          <p:cNvPr id="6" name="Picture 14" descr="Muppet - sam the eagle">
            <a:extLst>
              <a:ext uri="{FF2B5EF4-FFF2-40B4-BE49-F238E27FC236}">
                <a16:creationId xmlns:a16="http://schemas.microsoft.com/office/drawing/2014/main" id="{C128463A-3411-469B-AACA-D70FA7C925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981" r="11122"/>
          <a:stretch/>
        </p:blipFill>
        <p:spPr bwMode="auto">
          <a:xfrm>
            <a:off x="2775857" y="1574233"/>
            <a:ext cx="3592285" cy="4413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668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86" y="358122"/>
            <a:ext cx="7886700" cy="729433"/>
          </a:xfrm>
        </p:spPr>
        <p:txBody>
          <a:bodyPr>
            <a:normAutofit/>
          </a:bodyPr>
          <a:lstStyle/>
          <a:p>
            <a:r>
              <a:rPr lang="en-US" sz="4000" dirty="0">
                <a:solidFill>
                  <a:schemeClr val="accent1">
                    <a:lumMod val="75000"/>
                  </a:schemeClr>
                </a:solidFill>
              </a:rPr>
              <a:t>Advisory Committee </a:t>
            </a:r>
          </a:p>
        </p:txBody>
      </p:sp>
      <p:sp>
        <p:nvSpPr>
          <p:cNvPr id="11" name="Content Placeholder 10"/>
          <p:cNvSpPr>
            <a:spLocks noGrp="1"/>
          </p:cNvSpPr>
          <p:nvPr>
            <p:ph idx="1"/>
          </p:nvPr>
        </p:nvSpPr>
        <p:spPr>
          <a:xfrm>
            <a:off x="343497" y="2476808"/>
            <a:ext cx="8457005" cy="2993186"/>
          </a:xfrm>
        </p:spPr>
        <p:txBody>
          <a:bodyPr>
            <a:normAutofit/>
          </a:bodyPr>
          <a:lstStyle/>
          <a:p>
            <a:pPr marL="514350" indent="-514350">
              <a:buFont typeface="+mj-lt"/>
              <a:buAutoNum type="arabicPeriod"/>
            </a:pPr>
            <a:r>
              <a:rPr lang="en-US" sz="2600" dirty="0"/>
              <a:t>Must have an </a:t>
            </a:r>
            <a:r>
              <a:rPr lang="en-US" sz="2600" i="1" u="sng" dirty="0"/>
              <a:t>ongoing </a:t>
            </a:r>
            <a:r>
              <a:rPr lang="en-US" sz="2600" dirty="0"/>
              <a:t>role in advising programs</a:t>
            </a:r>
          </a:p>
          <a:p>
            <a:pPr marL="514350" indent="-514350">
              <a:buFont typeface="+mj-lt"/>
              <a:buAutoNum type="arabicPeriod"/>
            </a:pPr>
            <a:r>
              <a:rPr lang="en-US" sz="2600" dirty="0"/>
              <a:t>Members fill required roles</a:t>
            </a:r>
          </a:p>
          <a:p>
            <a:pPr marL="514350" indent="-514350">
              <a:buFont typeface="+mj-lt"/>
              <a:buAutoNum type="arabicPeriod"/>
            </a:pPr>
            <a:r>
              <a:rPr lang="en-US" sz="2600" dirty="0"/>
              <a:t>Must meet at least annually to review district Perkins performance data and consult</a:t>
            </a:r>
          </a:p>
          <a:p>
            <a:pPr marL="514350" indent="-514350">
              <a:buFont typeface="+mj-lt"/>
              <a:buAutoNum type="arabicPeriod"/>
            </a:pPr>
            <a:r>
              <a:rPr lang="en-US" sz="2600" dirty="0"/>
              <a:t>Minutes of meetings must be uploaded into GMS annually.</a:t>
            </a:r>
          </a:p>
        </p:txBody>
      </p:sp>
      <p:sp>
        <p:nvSpPr>
          <p:cNvPr id="5" name="Footer Placeholder 4"/>
          <p:cNvSpPr>
            <a:spLocks noGrp="1"/>
          </p:cNvSpPr>
          <p:nvPr>
            <p:ph type="ftr" sz="quarter" idx="3"/>
          </p:nvPr>
        </p:nvSpPr>
        <p:spPr>
          <a:prstGeom prst="rect">
            <a:avLst/>
          </a:prstGeom>
        </p:spPr>
        <p:txBody>
          <a:bodyPr anchor="b"/>
          <a:lstStyle>
            <a:lvl1pPr>
              <a:defRPr sz="1200" b="1" i="1">
                <a:solidFill>
                  <a:srgbClr val="4F4F4F"/>
                </a:solidFill>
                <a:latin typeface="+mn-lt"/>
              </a:defRPr>
            </a:lvl1pPr>
          </a:lstStyle>
          <a:p>
            <a:pPr algn="ctr"/>
            <a:r>
              <a:rPr lang="en-US" dirty="0"/>
              <a:t>· An Excellent Education for Every Student Every Day ·</a:t>
            </a:r>
          </a:p>
        </p:txBody>
      </p:sp>
      <p:cxnSp>
        <p:nvCxnSpPr>
          <p:cNvPr id="4" name="Straight Connector 3" descr="&quot;&quot;"/>
          <p:cNvCxnSpPr/>
          <p:nvPr/>
        </p:nvCxnSpPr>
        <p:spPr>
          <a:xfrm>
            <a:off x="0" y="1289631"/>
            <a:ext cx="9144000" cy="391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2" descr="Image result for discussion" title="people talking">
            <a:extLst>
              <a:ext uri="{FF2B5EF4-FFF2-40B4-BE49-F238E27FC236}">
                <a16:creationId xmlns:a16="http://schemas.microsoft.com/office/drawing/2014/main" id="{48FE8682-FC9E-4DF4-B356-C594DCA5D1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406005" y="542495"/>
            <a:ext cx="1064094" cy="910485"/>
          </a:xfrm>
          <a:prstGeom prst="rect">
            <a:avLst/>
          </a:prstGeom>
          <a:noFill/>
          <a:extLst>
            <a:ext uri="{909E8E84-426E-40DD-AFC4-6F175D3DCCD1}">
              <a14:hiddenFill xmlns:a14="http://schemas.microsoft.com/office/drawing/2010/main">
                <a:solidFill>
                  <a:srgbClr val="FFFFFF"/>
                </a:solidFill>
              </a14:hiddenFill>
            </a:ext>
          </a:extLst>
        </p:spPr>
      </p:pic>
      <p:sp>
        <p:nvSpPr>
          <p:cNvPr id="7" name="10-Point Star 2" title="red gear">
            <a:extLst>
              <a:ext uri="{FF2B5EF4-FFF2-40B4-BE49-F238E27FC236}">
                <a16:creationId xmlns:a16="http://schemas.microsoft.com/office/drawing/2014/main" id="{209640BB-DB73-4CA9-85DC-AC8533BA56E3}"/>
              </a:ext>
            </a:extLst>
          </p:cNvPr>
          <p:cNvSpPr/>
          <p:nvPr/>
        </p:nvSpPr>
        <p:spPr>
          <a:xfrm rot="1638505">
            <a:off x="7074086" y="67440"/>
            <a:ext cx="1727932" cy="1910594"/>
          </a:xfrm>
          <a:custGeom>
            <a:avLst/>
            <a:gdLst/>
            <a:ahLst/>
            <a:cxnLst/>
            <a:rect l="l" t="t" r="r" b="b"/>
            <a:pathLst>
              <a:path w="2240712" h="2284862">
                <a:moveTo>
                  <a:pt x="1120356" y="502351"/>
                </a:moveTo>
                <a:cubicBezTo>
                  <a:pt x="766850" y="502351"/>
                  <a:pt x="480276" y="788925"/>
                  <a:pt x="480276" y="1142431"/>
                </a:cubicBezTo>
                <a:cubicBezTo>
                  <a:pt x="480276" y="1495937"/>
                  <a:pt x="766850" y="1782511"/>
                  <a:pt x="1120356" y="1782511"/>
                </a:cubicBezTo>
                <a:cubicBezTo>
                  <a:pt x="1473862" y="1782511"/>
                  <a:pt x="1760436" y="1495937"/>
                  <a:pt x="1760436" y="1142431"/>
                </a:cubicBezTo>
                <a:cubicBezTo>
                  <a:pt x="1760436" y="788925"/>
                  <a:pt x="1473862" y="502351"/>
                  <a:pt x="1120356" y="502351"/>
                </a:cubicBezTo>
                <a:close/>
                <a:moveTo>
                  <a:pt x="1120356" y="0"/>
                </a:moveTo>
                <a:lnTo>
                  <a:pt x="1235916" y="5835"/>
                </a:lnTo>
                <a:lnTo>
                  <a:pt x="1272936" y="262306"/>
                </a:lnTo>
                <a:cubicBezTo>
                  <a:pt x="1366250" y="277385"/>
                  <a:pt x="1454469" y="307832"/>
                  <a:pt x="1535137" y="350778"/>
                </a:cubicBezTo>
                <a:lnTo>
                  <a:pt x="1717618" y="169909"/>
                </a:lnTo>
                <a:cubicBezTo>
                  <a:pt x="1784880" y="209765"/>
                  <a:pt x="1846933" y="257376"/>
                  <a:pt x="1902771" y="311520"/>
                </a:cubicBezTo>
                <a:lnTo>
                  <a:pt x="1776181" y="536209"/>
                </a:lnTo>
                <a:cubicBezTo>
                  <a:pt x="1832789" y="595961"/>
                  <a:pt x="1880432" y="664114"/>
                  <a:pt x="1917285" y="738603"/>
                </a:cubicBezTo>
                <a:lnTo>
                  <a:pt x="2171750" y="695132"/>
                </a:lnTo>
                <a:cubicBezTo>
                  <a:pt x="2202288" y="766468"/>
                  <a:pt x="2225640" y="841587"/>
                  <a:pt x="2240712" y="919627"/>
                </a:cubicBezTo>
                <a:lnTo>
                  <a:pt x="2006230" y="1027513"/>
                </a:lnTo>
                <a:cubicBezTo>
                  <a:pt x="2011939" y="1065062"/>
                  <a:pt x="2014433" y="1103455"/>
                  <a:pt x="2014433" y="1142431"/>
                </a:cubicBezTo>
                <a:cubicBezTo>
                  <a:pt x="2014433" y="1181407"/>
                  <a:pt x="2011939" y="1219801"/>
                  <a:pt x="2006230" y="1257349"/>
                </a:cubicBezTo>
                <a:lnTo>
                  <a:pt x="2240712" y="1365235"/>
                </a:lnTo>
                <a:cubicBezTo>
                  <a:pt x="2225640" y="1443275"/>
                  <a:pt x="2202288" y="1518394"/>
                  <a:pt x="2171750" y="1589731"/>
                </a:cubicBezTo>
                <a:lnTo>
                  <a:pt x="1917285" y="1546259"/>
                </a:lnTo>
                <a:cubicBezTo>
                  <a:pt x="1880432" y="1620748"/>
                  <a:pt x="1832789" y="1688902"/>
                  <a:pt x="1776181" y="1748654"/>
                </a:cubicBezTo>
                <a:lnTo>
                  <a:pt x="1902771" y="1973343"/>
                </a:lnTo>
                <a:cubicBezTo>
                  <a:pt x="1846933" y="2027487"/>
                  <a:pt x="1784879" y="2075098"/>
                  <a:pt x="1717617" y="2114954"/>
                </a:cubicBezTo>
                <a:lnTo>
                  <a:pt x="1535137" y="1934085"/>
                </a:lnTo>
                <a:cubicBezTo>
                  <a:pt x="1454469" y="1977030"/>
                  <a:pt x="1366250" y="2007478"/>
                  <a:pt x="1272936" y="2022557"/>
                </a:cubicBezTo>
                <a:lnTo>
                  <a:pt x="1235916" y="2279027"/>
                </a:lnTo>
                <a:cubicBezTo>
                  <a:pt x="1197918" y="2282907"/>
                  <a:pt x="1159366" y="2284862"/>
                  <a:pt x="1120356" y="2284862"/>
                </a:cubicBezTo>
                <a:lnTo>
                  <a:pt x="1004797" y="2279027"/>
                </a:lnTo>
                <a:lnTo>
                  <a:pt x="967776" y="2022557"/>
                </a:lnTo>
                <a:cubicBezTo>
                  <a:pt x="874463" y="2007478"/>
                  <a:pt x="786243" y="1977030"/>
                  <a:pt x="705576" y="1934085"/>
                </a:cubicBezTo>
                <a:lnTo>
                  <a:pt x="523095" y="2114954"/>
                </a:lnTo>
                <a:cubicBezTo>
                  <a:pt x="455833" y="2075098"/>
                  <a:pt x="393780" y="2027487"/>
                  <a:pt x="337942" y="1973343"/>
                </a:cubicBezTo>
                <a:lnTo>
                  <a:pt x="464531" y="1748654"/>
                </a:lnTo>
                <a:cubicBezTo>
                  <a:pt x="407924" y="1688902"/>
                  <a:pt x="360280" y="1620748"/>
                  <a:pt x="323426" y="1546259"/>
                </a:cubicBezTo>
                <a:lnTo>
                  <a:pt x="68962" y="1589731"/>
                </a:lnTo>
                <a:cubicBezTo>
                  <a:pt x="38425" y="1518394"/>
                  <a:pt x="15072" y="1443275"/>
                  <a:pt x="0" y="1365235"/>
                </a:cubicBezTo>
                <a:lnTo>
                  <a:pt x="234482" y="1257349"/>
                </a:lnTo>
                <a:cubicBezTo>
                  <a:pt x="228773" y="1219801"/>
                  <a:pt x="226279" y="1181407"/>
                  <a:pt x="226279" y="1142431"/>
                </a:cubicBezTo>
                <a:cubicBezTo>
                  <a:pt x="226279" y="1103455"/>
                  <a:pt x="228773" y="1065062"/>
                  <a:pt x="234482" y="1027513"/>
                </a:cubicBezTo>
                <a:lnTo>
                  <a:pt x="0" y="919627"/>
                </a:lnTo>
                <a:cubicBezTo>
                  <a:pt x="15072" y="841587"/>
                  <a:pt x="38425" y="766468"/>
                  <a:pt x="68962" y="695132"/>
                </a:cubicBezTo>
                <a:lnTo>
                  <a:pt x="323426" y="738603"/>
                </a:lnTo>
                <a:cubicBezTo>
                  <a:pt x="360280" y="664114"/>
                  <a:pt x="407924" y="595961"/>
                  <a:pt x="464531" y="536209"/>
                </a:cubicBezTo>
                <a:lnTo>
                  <a:pt x="337941" y="311520"/>
                </a:lnTo>
                <a:cubicBezTo>
                  <a:pt x="393779" y="257376"/>
                  <a:pt x="455833" y="209765"/>
                  <a:pt x="523094" y="169908"/>
                </a:cubicBezTo>
                <a:lnTo>
                  <a:pt x="705576" y="350778"/>
                </a:lnTo>
                <a:cubicBezTo>
                  <a:pt x="786243" y="307832"/>
                  <a:pt x="874463" y="277385"/>
                  <a:pt x="967776" y="262306"/>
                </a:cubicBezTo>
                <a:lnTo>
                  <a:pt x="1004797" y="5835"/>
                </a:lnTo>
                <a:cubicBezTo>
                  <a:pt x="1042794" y="1955"/>
                  <a:pt x="1081347" y="0"/>
                  <a:pt x="1120356" y="0"/>
                </a:cubicBezTo>
                <a:close/>
              </a:path>
            </a:pathLst>
          </a:custGeom>
          <a:solidFill>
            <a:srgbClr val="F63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Tree>
    <p:extLst>
      <p:ext uri="{BB962C8B-B14F-4D97-AF65-F5344CB8AC3E}">
        <p14:creationId xmlns:p14="http://schemas.microsoft.com/office/powerpoint/2010/main" val="526927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301632"/>
            <a:ext cx="9144000" cy="915145"/>
          </a:xfrm>
        </p:spPr>
        <p:txBody>
          <a:bodyPr>
            <a:noAutofit/>
          </a:bodyPr>
          <a:lstStyle/>
          <a:p>
            <a:r>
              <a:rPr lang="en-US" sz="4000" dirty="0">
                <a:solidFill>
                  <a:schemeClr val="accent1">
                    <a:lumMod val="75000"/>
                  </a:schemeClr>
                </a:solidFill>
              </a:rPr>
              <a:t>Comprehensive Local Needs Assessment (CLNA)  </a:t>
            </a:r>
            <a:r>
              <a:rPr lang="en-US" sz="3200" i="1" dirty="0">
                <a:solidFill>
                  <a:schemeClr val="accent1">
                    <a:lumMod val="75000"/>
                  </a:schemeClr>
                </a:solidFill>
              </a:rPr>
              <a:t>every 2 years</a:t>
            </a:r>
          </a:p>
        </p:txBody>
      </p:sp>
      <p:sp>
        <p:nvSpPr>
          <p:cNvPr id="6" name="Content Placeholder 2"/>
          <p:cNvSpPr>
            <a:spLocks noGrp="1"/>
          </p:cNvSpPr>
          <p:nvPr>
            <p:ph idx="1"/>
          </p:nvPr>
        </p:nvSpPr>
        <p:spPr>
          <a:xfrm>
            <a:off x="543461" y="1617629"/>
            <a:ext cx="4836729" cy="4477607"/>
          </a:xfrm>
        </p:spPr>
        <p:txBody>
          <a:bodyPr anchor="ctr">
            <a:normAutofit/>
          </a:bodyPr>
          <a:lstStyle/>
          <a:p>
            <a:pPr>
              <a:spcAft>
                <a:spcPts val="1000"/>
              </a:spcAft>
            </a:pPr>
            <a:r>
              <a:rPr lang="en-US" dirty="0"/>
              <a:t>Foundation of implementation at the local level</a:t>
            </a:r>
          </a:p>
          <a:p>
            <a:pPr>
              <a:spcAft>
                <a:spcPts val="1000"/>
              </a:spcAft>
            </a:pPr>
            <a:r>
              <a:rPr lang="en-US" dirty="0"/>
              <a:t>Evaluates needs within 5 key areas (Parts A-E)</a:t>
            </a:r>
          </a:p>
          <a:p>
            <a:pPr>
              <a:spcAft>
                <a:spcPts val="1000"/>
              </a:spcAft>
            </a:pPr>
            <a:r>
              <a:rPr lang="en-US" dirty="0"/>
              <a:t>Identifies specific program needs (Findings) </a:t>
            </a:r>
          </a:p>
          <a:p>
            <a:pPr>
              <a:spcAft>
                <a:spcPts val="1000"/>
              </a:spcAft>
            </a:pPr>
            <a:r>
              <a:rPr lang="en-US" dirty="0"/>
              <a:t>Identifies SMART goals</a:t>
            </a:r>
          </a:p>
          <a:p>
            <a:pPr>
              <a:spcAft>
                <a:spcPts val="1000"/>
              </a:spcAft>
            </a:pPr>
            <a:r>
              <a:rPr lang="en-US" i="1" u="sng" dirty="0"/>
              <a:t>Drives all expenditures</a:t>
            </a:r>
          </a:p>
        </p:txBody>
      </p:sp>
      <p:sp>
        <p:nvSpPr>
          <p:cNvPr id="5" name="Footer Placeholder 4"/>
          <p:cNvSpPr>
            <a:spLocks noGrp="1"/>
          </p:cNvSpPr>
          <p:nvPr>
            <p:ph type="ftr" sz="quarter" idx="3"/>
          </p:nvPr>
        </p:nvSpPr>
        <p:spPr>
          <a:prstGeom prst="rect">
            <a:avLst/>
          </a:prstGeom>
        </p:spPr>
        <p:txBody>
          <a:bodyPr anchor="b"/>
          <a:lstStyle>
            <a:lvl1pPr>
              <a:defRPr sz="1200" b="1" i="1">
                <a:solidFill>
                  <a:srgbClr val="4F4F4F"/>
                </a:solidFill>
                <a:latin typeface="+mn-lt"/>
              </a:defRPr>
            </a:lvl1pPr>
          </a:lstStyle>
          <a:p>
            <a:pPr algn="ctr"/>
            <a:r>
              <a:rPr lang="en-US" dirty="0"/>
              <a:t>· An Excellent Education for Every Student Every Day ·</a:t>
            </a:r>
          </a:p>
        </p:txBody>
      </p:sp>
      <p:cxnSp>
        <p:nvCxnSpPr>
          <p:cNvPr id="4" name="Straight Connector 3" descr="&quot;&quot;"/>
          <p:cNvCxnSpPr/>
          <p:nvPr/>
        </p:nvCxnSpPr>
        <p:spPr>
          <a:xfrm>
            <a:off x="0" y="1415248"/>
            <a:ext cx="9144000" cy="391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title="miscelaneous data images">
            <a:extLst>
              <a:ext uri="{FF2B5EF4-FFF2-40B4-BE49-F238E27FC236}">
                <a16:creationId xmlns:a16="http://schemas.microsoft.com/office/drawing/2014/main" id="{C8842335-8C7A-411A-A78C-7FA9459204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5443" y="1015040"/>
            <a:ext cx="1033623" cy="1001772"/>
          </a:xfrm>
          <a:prstGeom prst="rect">
            <a:avLst/>
          </a:prstGeom>
        </p:spPr>
      </p:pic>
      <p:sp>
        <p:nvSpPr>
          <p:cNvPr id="10" name="10-Point Star 2" title="blue gear">
            <a:extLst>
              <a:ext uri="{FF2B5EF4-FFF2-40B4-BE49-F238E27FC236}">
                <a16:creationId xmlns:a16="http://schemas.microsoft.com/office/drawing/2014/main" id="{D6C76F66-5038-42CE-9859-50627EDBE7BB}"/>
              </a:ext>
            </a:extLst>
          </p:cNvPr>
          <p:cNvSpPr/>
          <p:nvPr/>
        </p:nvSpPr>
        <p:spPr>
          <a:xfrm rot="1599248">
            <a:off x="6906224" y="692822"/>
            <a:ext cx="1760237" cy="1730649"/>
          </a:xfrm>
          <a:custGeom>
            <a:avLst/>
            <a:gdLst/>
            <a:ahLst/>
            <a:cxnLst/>
            <a:rect l="l" t="t" r="r" b="b"/>
            <a:pathLst>
              <a:path w="2240712" h="2284862">
                <a:moveTo>
                  <a:pt x="1120356" y="502351"/>
                </a:moveTo>
                <a:cubicBezTo>
                  <a:pt x="766850" y="502351"/>
                  <a:pt x="480276" y="788925"/>
                  <a:pt x="480276" y="1142431"/>
                </a:cubicBezTo>
                <a:cubicBezTo>
                  <a:pt x="480276" y="1495937"/>
                  <a:pt x="766850" y="1782511"/>
                  <a:pt x="1120356" y="1782511"/>
                </a:cubicBezTo>
                <a:cubicBezTo>
                  <a:pt x="1473862" y="1782511"/>
                  <a:pt x="1760436" y="1495937"/>
                  <a:pt x="1760436" y="1142431"/>
                </a:cubicBezTo>
                <a:cubicBezTo>
                  <a:pt x="1760436" y="788925"/>
                  <a:pt x="1473862" y="502351"/>
                  <a:pt x="1120356" y="502351"/>
                </a:cubicBezTo>
                <a:close/>
                <a:moveTo>
                  <a:pt x="1120356" y="0"/>
                </a:moveTo>
                <a:lnTo>
                  <a:pt x="1235916" y="5835"/>
                </a:lnTo>
                <a:lnTo>
                  <a:pt x="1272936" y="262306"/>
                </a:lnTo>
                <a:cubicBezTo>
                  <a:pt x="1366250" y="277385"/>
                  <a:pt x="1454469" y="307832"/>
                  <a:pt x="1535137" y="350778"/>
                </a:cubicBezTo>
                <a:lnTo>
                  <a:pt x="1717618" y="169909"/>
                </a:lnTo>
                <a:cubicBezTo>
                  <a:pt x="1784880" y="209765"/>
                  <a:pt x="1846933" y="257376"/>
                  <a:pt x="1902771" y="311520"/>
                </a:cubicBezTo>
                <a:lnTo>
                  <a:pt x="1776181" y="536209"/>
                </a:lnTo>
                <a:cubicBezTo>
                  <a:pt x="1832789" y="595961"/>
                  <a:pt x="1880432" y="664114"/>
                  <a:pt x="1917285" y="738603"/>
                </a:cubicBezTo>
                <a:lnTo>
                  <a:pt x="2171750" y="695132"/>
                </a:lnTo>
                <a:cubicBezTo>
                  <a:pt x="2202288" y="766468"/>
                  <a:pt x="2225640" y="841587"/>
                  <a:pt x="2240712" y="919627"/>
                </a:cubicBezTo>
                <a:lnTo>
                  <a:pt x="2006230" y="1027513"/>
                </a:lnTo>
                <a:cubicBezTo>
                  <a:pt x="2011939" y="1065062"/>
                  <a:pt x="2014433" y="1103455"/>
                  <a:pt x="2014433" y="1142431"/>
                </a:cubicBezTo>
                <a:cubicBezTo>
                  <a:pt x="2014433" y="1181407"/>
                  <a:pt x="2011939" y="1219801"/>
                  <a:pt x="2006230" y="1257349"/>
                </a:cubicBezTo>
                <a:lnTo>
                  <a:pt x="2240712" y="1365235"/>
                </a:lnTo>
                <a:cubicBezTo>
                  <a:pt x="2225640" y="1443275"/>
                  <a:pt x="2202288" y="1518394"/>
                  <a:pt x="2171750" y="1589731"/>
                </a:cubicBezTo>
                <a:lnTo>
                  <a:pt x="1917285" y="1546259"/>
                </a:lnTo>
                <a:cubicBezTo>
                  <a:pt x="1880432" y="1620748"/>
                  <a:pt x="1832789" y="1688902"/>
                  <a:pt x="1776181" y="1748654"/>
                </a:cubicBezTo>
                <a:lnTo>
                  <a:pt x="1902771" y="1973343"/>
                </a:lnTo>
                <a:cubicBezTo>
                  <a:pt x="1846933" y="2027487"/>
                  <a:pt x="1784879" y="2075098"/>
                  <a:pt x="1717617" y="2114954"/>
                </a:cubicBezTo>
                <a:lnTo>
                  <a:pt x="1535137" y="1934085"/>
                </a:lnTo>
                <a:cubicBezTo>
                  <a:pt x="1454469" y="1977030"/>
                  <a:pt x="1366250" y="2007478"/>
                  <a:pt x="1272936" y="2022557"/>
                </a:cubicBezTo>
                <a:lnTo>
                  <a:pt x="1235916" y="2279027"/>
                </a:lnTo>
                <a:cubicBezTo>
                  <a:pt x="1197918" y="2282907"/>
                  <a:pt x="1159366" y="2284862"/>
                  <a:pt x="1120356" y="2284862"/>
                </a:cubicBezTo>
                <a:lnTo>
                  <a:pt x="1004797" y="2279027"/>
                </a:lnTo>
                <a:lnTo>
                  <a:pt x="967776" y="2022557"/>
                </a:lnTo>
                <a:cubicBezTo>
                  <a:pt x="874463" y="2007478"/>
                  <a:pt x="786243" y="1977030"/>
                  <a:pt x="705576" y="1934085"/>
                </a:cubicBezTo>
                <a:lnTo>
                  <a:pt x="523095" y="2114954"/>
                </a:lnTo>
                <a:cubicBezTo>
                  <a:pt x="455833" y="2075098"/>
                  <a:pt x="393780" y="2027487"/>
                  <a:pt x="337942" y="1973343"/>
                </a:cubicBezTo>
                <a:lnTo>
                  <a:pt x="464531" y="1748654"/>
                </a:lnTo>
                <a:cubicBezTo>
                  <a:pt x="407924" y="1688902"/>
                  <a:pt x="360280" y="1620748"/>
                  <a:pt x="323426" y="1546259"/>
                </a:cubicBezTo>
                <a:lnTo>
                  <a:pt x="68962" y="1589731"/>
                </a:lnTo>
                <a:cubicBezTo>
                  <a:pt x="38425" y="1518394"/>
                  <a:pt x="15072" y="1443275"/>
                  <a:pt x="0" y="1365235"/>
                </a:cubicBezTo>
                <a:lnTo>
                  <a:pt x="234482" y="1257349"/>
                </a:lnTo>
                <a:cubicBezTo>
                  <a:pt x="228773" y="1219801"/>
                  <a:pt x="226279" y="1181407"/>
                  <a:pt x="226279" y="1142431"/>
                </a:cubicBezTo>
                <a:cubicBezTo>
                  <a:pt x="226279" y="1103455"/>
                  <a:pt x="228773" y="1065062"/>
                  <a:pt x="234482" y="1027513"/>
                </a:cubicBezTo>
                <a:lnTo>
                  <a:pt x="0" y="919627"/>
                </a:lnTo>
                <a:cubicBezTo>
                  <a:pt x="15072" y="841587"/>
                  <a:pt x="38425" y="766468"/>
                  <a:pt x="68962" y="695132"/>
                </a:cubicBezTo>
                <a:lnTo>
                  <a:pt x="323426" y="738603"/>
                </a:lnTo>
                <a:cubicBezTo>
                  <a:pt x="360280" y="664114"/>
                  <a:pt x="407924" y="595961"/>
                  <a:pt x="464531" y="536209"/>
                </a:cubicBezTo>
                <a:lnTo>
                  <a:pt x="337941" y="311520"/>
                </a:lnTo>
                <a:cubicBezTo>
                  <a:pt x="393779" y="257376"/>
                  <a:pt x="455833" y="209765"/>
                  <a:pt x="523094" y="169908"/>
                </a:cubicBezTo>
                <a:lnTo>
                  <a:pt x="705576" y="350778"/>
                </a:lnTo>
                <a:cubicBezTo>
                  <a:pt x="786243" y="307832"/>
                  <a:pt x="874463" y="277385"/>
                  <a:pt x="967776" y="262306"/>
                </a:cubicBezTo>
                <a:lnTo>
                  <a:pt x="1004797" y="5835"/>
                </a:lnTo>
                <a:cubicBezTo>
                  <a:pt x="1042794" y="1955"/>
                  <a:pt x="1081347" y="0"/>
                  <a:pt x="1120356" y="0"/>
                </a:cubicBezTo>
                <a:close/>
              </a:path>
            </a:pathLst>
          </a:custGeom>
          <a:solidFill>
            <a:schemeClr val="accent5">
              <a:lumMod val="75000"/>
            </a:schemeClr>
          </a:solidFill>
          <a:ln>
            <a:noFill/>
          </a:ln>
          <a:effectLst>
            <a:reflection blurRad="6350" stA="52000" endA="300" endPos="2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Tree>
    <p:extLst>
      <p:ext uri="{BB962C8B-B14F-4D97-AF65-F5344CB8AC3E}">
        <p14:creationId xmlns:p14="http://schemas.microsoft.com/office/powerpoint/2010/main" val="428535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152"/>
            <a:ext cx="7886700" cy="1071869"/>
          </a:xfrm>
        </p:spPr>
        <p:txBody>
          <a:bodyPr>
            <a:normAutofit/>
          </a:bodyPr>
          <a:lstStyle/>
          <a:p>
            <a:r>
              <a:rPr lang="en-US" altLang="en-US" sz="4000" dirty="0">
                <a:solidFill>
                  <a:schemeClr val="accent1">
                    <a:lumMod val="75000"/>
                  </a:schemeClr>
                </a:solidFill>
              </a:rPr>
              <a:t>Four-Year Plan &amp; Local Application</a:t>
            </a:r>
            <a:endParaRPr lang="en-US" sz="4000" dirty="0">
              <a:solidFill>
                <a:schemeClr val="accent1">
                  <a:lumMod val="75000"/>
                </a:schemeClr>
              </a:solidFill>
            </a:endParaRPr>
          </a:p>
        </p:txBody>
      </p:sp>
      <p:sp>
        <p:nvSpPr>
          <p:cNvPr id="8" name="Content Placeholder 7"/>
          <p:cNvSpPr>
            <a:spLocks noGrp="1"/>
          </p:cNvSpPr>
          <p:nvPr>
            <p:ph sz="half" idx="2"/>
          </p:nvPr>
        </p:nvSpPr>
        <p:spPr>
          <a:xfrm>
            <a:off x="264825" y="1712434"/>
            <a:ext cx="8176810" cy="4318390"/>
          </a:xfrm>
        </p:spPr>
        <p:txBody>
          <a:bodyPr>
            <a:normAutofit lnSpcReduction="10000"/>
          </a:bodyPr>
          <a:lstStyle/>
          <a:p>
            <a:pPr>
              <a:defRPr/>
            </a:pPr>
            <a:r>
              <a:rPr lang="en-US" dirty="0"/>
              <a:t>Application –</a:t>
            </a:r>
            <a:r>
              <a:rPr lang="en-US" u="sng" dirty="0"/>
              <a:t>all</a:t>
            </a:r>
            <a:r>
              <a:rPr lang="en-US" dirty="0"/>
              <a:t> Parts A-E must describe current program fully – demonstrates that Perkins V requirements are met</a:t>
            </a:r>
          </a:p>
          <a:p>
            <a:pPr>
              <a:defRPr/>
            </a:pPr>
            <a:endParaRPr lang="en-US" dirty="0"/>
          </a:p>
          <a:p>
            <a:pPr>
              <a:defRPr/>
            </a:pPr>
            <a:r>
              <a:rPr lang="en-US" dirty="0"/>
              <a:t>Details improvement plans to meet CLNA needs in Parts A-E as needed (directly aligned with CLNA/Budgets)</a:t>
            </a:r>
          </a:p>
          <a:p>
            <a:pPr>
              <a:defRPr/>
            </a:pPr>
            <a:endParaRPr lang="en-US" dirty="0"/>
          </a:p>
          <a:p>
            <a:pPr>
              <a:defRPr/>
            </a:pPr>
            <a:r>
              <a:rPr lang="en-US" dirty="0"/>
              <a:t>Describes funding needed to support improvement plans </a:t>
            </a:r>
          </a:p>
        </p:txBody>
      </p:sp>
      <p:sp>
        <p:nvSpPr>
          <p:cNvPr id="5" name="Footer Placeholder 4"/>
          <p:cNvSpPr>
            <a:spLocks noGrp="1"/>
          </p:cNvSpPr>
          <p:nvPr>
            <p:ph type="ftr" sz="quarter" idx="11"/>
          </p:nvPr>
        </p:nvSpPr>
        <p:spPr>
          <a:prstGeom prst="rect">
            <a:avLst/>
          </a:prstGeom>
        </p:spPr>
        <p:txBody>
          <a:bodyPr anchor="b"/>
          <a:lstStyle>
            <a:lvl1pPr>
              <a:defRPr sz="1200" b="1" i="1">
                <a:solidFill>
                  <a:srgbClr val="4F4F4F"/>
                </a:solidFill>
                <a:latin typeface="+mn-lt"/>
              </a:defRPr>
            </a:lvl1pPr>
          </a:lstStyle>
          <a:p>
            <a:pPr algn="ctr"/>
            <a:r>
              <a:rPr lang="en-US" dirty="0"/>
              <a:t>· An Excellent Education for Every Student Every Day ·</a:t>
            </a:r>
          </a:p>
        </p:txBody>
      </p:sp>
      <p:cxnSp>
        <p:nvCxnSpPr>
          <p:cNvPr id="4" name="Straight Connector 3" descr="&quot;&quot;"/>
          <p:cNvCxnSpPr/>
          <p:nvPr/>
        </p:nvCxnSpPr>
        <p:spPr>
          <a:xfrm>
            <a:off x="0" y="1052984"/>
            <a:ext cx="9144000" cy="391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10-Point Star 2" title="green gear">
            <a:extLst>
              <a:ext uri="{FF2B5EF4-FFF2-40B4-BE49-F238E27FC236}">
                <a16:creationId xmlns:a16="http://schemas.microsoft.com/office/drawing/2014/main" id="{32DD7949-2969-4C02-9E67-49BB2EA9822D}"/>
              </a:ext>
            </a:extLst>
          </p:cNvPr>
          <p:cNvSpPr/>
          <p:nvPr/>
        </p:nvSpPr>
        <p:spPr>
          <a:xfrm rot="2216332">
            <a:off x="7527247" y="278005"/>
            <a:ext cx="1416970" cy="1469109"/>
          </a:xfrm>
          <a:custGeom>
            <a:avLst/>
            <a:gdLst/>
            <a:ahLst/>
            <a:cxnLst/>
            <a:rect l="l" t="t" r="r" b="b"/>
            <a:pathLst>
              <a:path w="2240712" h="2284862">
                <a:moveTo>
                  <a:pt x="1120356" y="502351"/>
                </a:moveTo>
                <a:cubicBezTo>
                  <a:pt x="766850" y="502351"/>
                  <a:pt x="480276" y="788925"/>
                  <a:pt x="480276" y="1142431"/>
                </a:cubicBezTo>
                <a:cubicBezTo>
                  <a:pt x="480276" y="1495937"/>
                  <a:pt x="766850" y="1782511"/>
                  <a:pt x="1120356" y="1782511"/>
                </a:cubicBezTo>
                <a:cubicBezTo>
                  <a:pt x="1473862" y="1782511"/>
                  <a:pt x="1760436" y="1495937"/>
                  <a:pt x="1760436" y="1142431"/>
                </a:cubicBezTo>
                <a:cubicBezTo>
                  <a:pt x="1760436" y="788925"/>
                  <a:pt x="1473862" y="502351"/>
                  <a:pt x="1120356" y="502351"/>
                </a:cubicBezTo>
                <a:close/>
                <a:moveTo>
                  <a:pt x="1120356" y="0"/>
                </a:moveTo>
                <a:lnTo>
                  <a:pt x="1235916" y="5835"/>
                </a:lnTo>
                <a:lnTo>
                  <a:pt x="1272936" y="262306"/>
                </a:lnTo>
                <a:cubicBezTo>
                  <a:pt x="1366250" y="277385"/>
                  <a:pt x="1454469" y="307832"/>
                  <a:pt x="1535137" y="350778"/>
                </a:cubicBezTo>
                <a:lnTo>
                  <a:pt x="1717618" y="169909"/>
                </a:lnTo>
                <a:cubicBezTo>
                  <a:pt x="1784880" y="209765"/>
                  <a:pt x="1846933" y="257376"/>
                  <a:pt x="1902771" y="311520"/>
                </a:cubicBezTo>
                <a:lnTo>
                  <a:pt x="1776181" y="536209"/>
                </a:lnTo>
                <a:cubicBezTo>
                  <a:pt x="1832789" y="595961"/>
                  <a:pt x="1880432" y="664114"/>
                  <a:pt x="1917285" y="738603"/>
                </a:cubicBezTo>
                <a:lnTo>
                  <a:pt x="2171750" y="695132"/>
                </a:lnTo>
                <a:cubicBezTo>
                  <a:pt x="2202288" y="766468"/>
                  <a:pt x="2225640" y="841587"/>
                  <a:pt x="2240712" y="919627"/>
                </a:cubicBezTo>
                <a:lnTo>
                  <a:pt x="2006230" y="1027513"/>
                </a:lnTo>
                <a:cubicBezTo>
                  <a:pt x="2011939" y="1065062"/>
                  <a:pt x="2014433" y="1103455"/>
                  <a:pt x="2014433" y="1142431"/>
                </a:cubicBezTo>
                <a:cubicBezTo>
                  <a:pt x="2014433" y="1181407"/>
                  <a:pt x="2011939" y="1219801"/>
                  <a:pt x="2006230" y="1257349"/>
                </a:cubicBezTo>
                <a:lnTo>
                  <a:pt x="2240712" y="1365235"/>
                </a:lnTo>
                <a:cubicBezTo>
                  <a:pt x="2225640" y="1443275"/>
                  <a:pt x="2202288" y="1518394"/>
                  <a:pt x="2171750" y="1589731"/>
                </a:cubicBezTo>
                <a:lnTo>
                  <a:pt x="1917285" y="1546259"/>
                </a:lnTo>
                <a:cubicBezTo>
                  <a:pt x="1880432" y="1620748"/>
                  <a:pt x="1832789" y="1688902"/>
                  <a:pt x="1776181" y="1748654"/>
                </a:cubicBezTo>
                <a:lnTo>
                  <a:pt x="1902771" y="1973343"/>
                </a:lnTo>
                <a:cubicBezTo>
                  <a:pt x="1846933" y="2027487"/>
                  <a:pt x="1784879" y="2075098"/>
                  <a:pt x="1717617" y="2114954"/>
                </a:cubicBezTo>
                <a:lnTo>
                  <a:pt x="1535137" y="1934085"/>
                </a:lnTo>
                <a:cubicBezTo>
                  <a:pt x="1454469" y="1977030"/>
                  <a:pt x="1366250" y="2007478"/>
                  <a:pt x="1272936" y="2022557"/>
                </a:cubicBezTo>
                <a:lnTo>
                  <a:pt x="1235916" y="2279027"/>
                </a:lnTo>
                <a:cubicBezTo>
                  <a:pt x="1197918" y="2282907"/>
                  <a:pt x="1159366" y="2284862"/>
                  <a:pt x="1120356" y="2284862"/>
                </a:cubicBezTo>
                <a:lnTo>
                  <a:pt x="1004797" y="2279027"/>
                </a:lnTo>
                <a:lnTo>
                  <a:pt x="967776" y="2022557"/>
                </a:lnTo>
                <a:cubicBezTo>
                  <a:pt x="874463" y="2007478"/>
                  <a:pt x="786243" y="1977030"/>
                  <a:pt x="705576" y="1934085"/>
                </a:cubicBezTo>
                <a:lnTo>
                  <a:pt x="523095" y="2114954"/>
                </a:lnTo>
                <a:cubicBezTo>
                  <a:pt x="455833" y="2075098"/>
                  <a:pt x="393780" y="2027487"/>
                  <a:pt x="337942" y="1973343"/>
                </a:cubicBezTo>
                <a:lnTo>
                  <a:pt x="464531" y="1748654"/>
                </a:lnTo>
                <a:cubicBezTo>
                  <a:pt x="407924" y="1688902"/>
                  <a:pt x="360280" y="1620748"/>
                  <a:pt x="323426" y="1546259"/>
                </a:cubicBezTo>
                <a:lnTo>
                  <a:pt x="68962" y="1589731"/>
                </a:lnTo>
                <a:cubicBezTo>
                  <a:pt x="38425" y="1518394"/>
                  <a:pt x="15072" y="1443275"/>
                  <a:pt x="0" y="1365235"/>
                </a:cubicBezTo>
                <a:lnTo>
                  <a:pt x="234482" y="1257349"/>
                </a:lnTo>
                <a:cubicBezTo>
                  <a:pt x="228773" y="1219801"/>
                  <a:pt x="226279" y="1181407"/>
                  <a:pt x="226279" y="1142431"/>
                </a:cubicBezTo>
                <a:cubicBezTo>
                  <a:pt x="226279" y="1103455"/>
                  <a:pt x="228773" y="1065062"/>
                  <a:pt x="234482" y="1027513"/>
                </a:cubicBezTo>
                <a:lnTo>
                  <a:pt x="0" y="919627"/>
                </a:lnTo>
                <a:cubicBezTo>
                  <a:pt x="15072" y="841587"/>
                  <a:pt x="38425" y="766468"/>
                  <a:pt x="68962" y="695132"/>
                </a:cubicBezTo>
                <a:lnTo>
                  <a:pt x="323426" y="738603"/>
                </a:lnTo>
                <a:cubicBezTo>
                  <a:pt x="360280" y="664114"/>
                  <a:pt x="407924" y="595961"/>
                  <a:pt x="464531" y="536209"/>
                </a:cubicBezTo>
                <a:lnTo>
                  <a:pt x="337941" y="311520"/>
                </a:lnTo>
                <a:cubicBezTo>
                  <a:pt x="393779" y="257376"/>
                  <a:pt x="455833" y="209765"/>
                  <a:pt x="523094" y="169908"/>
                </a:cubicBezTo>
                <a:lnTo>
                  <a:pt x="705576" y="350778"/>
                </a:lnTo>
                <a:cubicBezTo>
                  <a:pt x="786243" y="307832"/>
                  <a:pt x="874463" y="277385"/>
                  <a:pt x="967776" y="262306"/>
                </a:cubicBezTo>
                <a:lnTo>
                  <a:pt x="1004797" y="5835"/>
                </a:lnTo>
                <a:cubicBezTo>
                  <a:pt x="1042794" y="1955"/>
                  <a:pt x="1081347" y="0"/>
                  <a:pt x="1120356" y="0"/>
                </a:cubicBezTo>
                <a:close/>
              </a:path>
            </a:pathLst>
          </a:custGeom>
          <a:solidFill>
            <a:srgbClr val="009E13"/>
          </a:solidFill>
          <a:ln>
            <a:noFill/>
          </a:ln>
          <a:effectLst>
            <a:reflection blurRad="6350" stA="52000" endA="300" endPos="2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pic>
        <p:nvPicPr>
          <p:cNvPr id="11" name="Picture 10" title="clipboard with the plan">
            <a:extLst>
              <a:ext uri="{FF2B5EF4-FFF2-40B4-BE49-F238E27FC236}">
                <a16:creationId xmlns:a16="http://schemas.microsoft.com/office/drawing/2014/main" id="{78CEF482-768C-4F29-8EA5-9A31D59E10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6818" y="523434"/>
            <a:ext cx="971271" cy="978249"/>
          </a:xfrm>
          <a:prstGeom prst="rect">
            <a:avLst/>
          </a:prstGeom>
        </p:spPr>
      </p:pic>
    </p:spTree>
    <p:extLst>
      <p:ext uri="{BB962C8B-B14F-4D97-AF65-F5344CB8AC3E}">
        <p14:creationId xmlns:p14="http://schemas.microsoft.com/office/powerpoint/2010/main" val="126658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715" y="25645"/>
            <a:ext cx="7886700" cy="1325563"/>
          </a:xfrm>
        </p:spPr>
        <p:txBody>
          <a:bodyPr>
            <a:normAutofit/>
          </a:bodyPr>
          <a:lstStyle/>
          <a:p>
            <a:r>
              <a:rPr lang="en-US" altLang="en-US" sz="4000" dirty="0">
                <a:solidFill>
                  <a:schemeClr val="accent1">
                    <a:lumMod val="75000"/>
                  </a:schemeClr>
                </a:solidFill>
              </a:rPr>
              <a:t>Annual Amendment (GMS)</a:t>
            </a:r>
            <a:endParaRPr lang="en-US" sz="4000" dirty="0">
              <a:solidFill>
                <a:schemeClr val="accent1">
                  <a:lumMod val="75000"/>
                </a:schemeClr>
              </a:solidFill>
            </a:endParaRPr>
          </a:p>
        </p:txBody>
      </p:sp>
      <p:sp>
        <p:nvSpPr>
          <p:cNvPr id="7" name="Content Placeholder 6"/>
          <p:cNvSpPr>
            <a:spLocks noGrp="1"/>
          </p:cNvSpPr>
          <p:nvPr>
            <p:ph sz="half" idx="2"/>
          </p:nvPr>
        </p:nvSpPr>
        <p:spPr>
          <a:xfrm>
            <a:off x="340306" y="1713944"/>
            <a:ext cx="8234982" cy="4328655"/>
          </a:xfrm>
        </p:spPr>
        <p:txBody>
          <a:bodyPr>
            <a:noAutofit/>
          </a:bodyPr>
          <a:lstStyle/>
          <a:p>
            <a:r>
              <a:rPr lang="en-US" altLang="en-US" dirty="0"/>
              <a:t>Completed in Grants Management System (GMS)</a:t>
            </a:r>
          </a:p>
          <a:p>
            <a:r>
              <a:rPr lang="en-US" altLang="en-US" dirty="0"/>
              <a:t>Amendments to the Four-Year Plan and Local Application Parts A-E (if needed)</a:t>
            </a:r>
          </a:p>
          <a:p>
            <a:r>
              <a:rPr lang="en-US" altLang="en-US" dirty="0"/>
              <a:t>Student Achievement Improvement Plans (if needed)</a:t>
            </a:r>
          </a:p>
          <a:p>
            <a:r>
              <a:rPr lang="en-US" altLang="en-US" dirty="0"/>
              <a:t>Budget – aligned to CLNA</a:t>
            </a:r>
          </a:p>
          <a:p>
            <a:r>
              <a:rPr lang="en-US" altLang="en-US" dirty="0"/>
              <a:t>Supporting Documents – </a:t>
            </a:r>
          </a:p>
          <a:p>
            <a:pPr lvl="1"/>
            <a:r>
              <a:rPr lang="en-US" altLang="en-US" sz="2800" dirty="0"/>
              <a:t>Advisory Committee - Agenda/Minutes (required)</a:t>
            </a:r>
          </a:p>
          <a:p>
            <a:pPr lvl="1"/>
            <a:r>
              <a:rPr lang="en-US" altLang="en-US" sz="2800" dirty="0"/>
              <a:t>CLNA (if needed)</a:t>
            </a:r>
          </a:p>
          <a:p>
            <a:pPr lvl="1"/>
            <a:r>
              <a:rPr lang="en-US" altLang="en-US" sz="2800" dirty="0"/>
              <a:t>Four-Year Plan and Local Application (if needed)</a:t>
            </a:r>
          </a:p>
        </p:txBody>
      </p:sp>
      <p:sp>
        <p:nvSpPr>
          <p:cNvPr id="5" name="Footer Placeholder 4"/>
          <p:cNvSpPr>
            <a:spLocks noGrp="1"/>
          </p:cNvSpPr>
          <p:nvPr>
            <p:ph type="ftr" sz="quarter" idx="11"/>
          </p:nvPr>
        </p:nvSpPr>
        <p:spPr>
          <a:xfrm>
            <a:off x="2777048" y="6405335"/>
            <a:ext cx="3592286" cy="365125"/>
          </a:xfrm>
        </p:spPr>
        <p:txBody>
          <a:bodyPr anchor="b"/>
          <a:lstStyle>
            <a:lvl1pPr>
              <a:defRPr sz="1200" b="1" i="1">
                <a:solidFill>
                  <a:srgbClr val="4F4F4F"/>
                </a:solidFill>
                <a:latin typeface="+mn-lt"/>
              </a:defRPr>
            </a:lvl1pPr>
          </a:lstStyle>
          <a:p>
            <a:r>
              <a:rPr lang="en-US" dirty="0"/>
              <a:t>· An Excellent Education for Every Student Every Day ·</a:t>
            </a:r>
          </a:p>
        </p:txBody>
      </p:sp>
      <p:cxnSp>
        <p:nvCxnSpPr>
          <p:cNvPr id="4" name="Straight Connector 3" descr="&quot;&quot;"/>
          <p:cNvCxnSpPr>
            <a:cxnSpLocks/>
          </p:cNvCxnSpPr>
          <p:nvPr/>
        </p:nvCxnSpPr>
        <p:spPr>
          <a:xfrm flipV="1">
            <a:off x="0" y="1266139"/>
            <a:ext cx="7649357" cy="2349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title="money bag">
            <a:extLst>
              <a:ext uri="{FF2B5EF4-FFF2-40B4-BE49-F238E27FC236}">
                <a16:creationId xmlns:a16="http://schemas.microsoft.com/office/drawing/2014/main" id="{7FE272B7-FE71-4762-B651-538045CE44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9357" y="609244"/>
            <a:ext cx="752116" cy="656895"/>
          </a:xfrm>
          <a:prstGeom prst="rect">
            <a:avLst/>
          </a:prstGeom>
        </p:spPr>
      </p:pic>
      <p:sp>
        <p:nvSpPr>
          <p:cNvPr id="11" name="10-Point Star 2" title="yellow gear">
            <a:extLst>
              <a:ext uri="{FF2B5EF4-FFF2-40B4-BE49-F238E27FC236}">
                <a16:creationId xmlns:a16="http://schemas.microsoft.com/office/drawing/2014/main" id="{54D71137-0216-4B75-B1D8-112B3C5BBEC8}"/>
              </a:ext>
            </a:extLst>
          </p:cNvPr>
          <p:cNvSpPr/>
          <p:nvPr/>
        </p:nvSpPr>
        <p:spPr>
          <a:xfrm rot="1638505">
            <a:off x="7332205" y="241209"/>
            <a:ext cx="1386421" cy="1378589"/>
          </a:xfrm>
          <a:custGeom>
            <a:avLst/>
            <a:gdLst/>
            <a:ahLst/>
            <a:cxnLst/>
            <a:rect l="l" t="t" r="r" b="b"/>
            <a:pathLst>
              <a:path w="2240712" h="2284862">
                <a:moveTo>
                  <a:pt x="1120356" y="502351"/>
                </a:moveTo>
                <a:cubicBezTo>
                  <a:pt x="766850" y="502351"/>
                  <a:pt x="480276" y="788925"/>
                  <a:pt x="480276" y="1142431"/>
                </a:cubicBezTo>
                <a:cubicBezTo>
                  <a:pt x="480276" y="1495937"/>
                  <a:pt x="766850" y="1782511"/>
                  <a:pt x="1120356" y="1782511"/>
                </a:cubicBezTo>
                <a:cubicBezTo>
                  <a:pt x="1473862" y="1782511"/>
                  <a:pt x="1760436" y="1495937"/>
                  <a:pt x="1760436" y="1142431"/>
                </a:cubicBezTo>
                <a:cubicBezTo>
                  <a:pt x="1760436" y="788925"/>
                  <a:pt x="1473862" y="502351"/>
                  <a:pt x="1120356" y="502351"/>
                </a:cubicBezTo>
                <a:close/>
                <a:moveTo>
                  <a:pt x="1120356" y="0"/>
                </a:moveTo>
                <a:lnTo>
                  <a:pt x="1235916" y="5835"/>
                </a:lnTo>
                <a:lnTo>
                  <a:pt x="1272936" y="262306"/>
                </a:lnTo>
                <a:cubicBezTo>
                  <a:pt x="1366250" y="277385"/>
                  <a:pt x="1454469" y="307832"/>
                  <a:pt x="1535137" y="350778"/>
                </a:cubicBezTo>
                <a:lnTo>
                  <a:pt x="1717618" y="169909"/>
                </a:lnTo>
                <a:cubicBezTo>
                  <a:pt x="1784880" y="209765"/>
                  <a:pt x="1846933" y="257376"/>
                  <a:pt x="1902771" y="311520"/>
                </a:cubicBezTo>
                <a:lnTo>
                  <a:pt x="1776181" y="536209"/>
                </a:lnTo>
                <a:cubicBezTo>
                  <a:pt x="1832789" y="595961"/>
                  <a:pt x="1880432" y="664114"/>
                  <a:pt x="1917285" y="738603"/>
                </a:cubicBezTo>
                <a:lnTo>
                  <a:pt x="2171750" y="695132"/>
                </a:lnTo>
                <a:cubicBezTo>
                  <a:pt x="2202288" y="766468"/>
                  <a:pt x="2225640" y="841587"/>
                  <a:pt x="2240712" y="919627"/>
                </a:cubicBezTo>
                <a:lnTo>
                  <a:pt x="2006230" y="1027513"/>
                </a:lnTo>
                <a:cubicBezTo>
                  <a:pt x="2011939" y="1065062"/>
                  <a:pt x="2014433" y="1103455"/>
                  <a:pt x="2014433" y="1142431"/>
                </a:cubicBezTo>
                <a:cubicBezTo>
                  <a:pt x="2014433" y="1181407"/>
                  <a:pt x="2011939" y="1219801"/>
                  <a:pt x="2006230" y="1257349"/>
                </a:cubicBezTo>
                <a:lnTo>
                  <a:pt x="2240712" y="1365235"/>
                </a:lnTo>
                <a:cubicBezTo>
                  <a:pt x="2225640" y="1443275"/>
                  <a:pt x="2202288" y="1518394"/>
                  <a:pt x="2171750" y="1589731"/>
                </a:cubicBezTo>
                <a:lnTo>
                  <a:pt x="1917285" y="1546259"/>
                </a:lnTo>
                <a:cubicBezTo>
                  <a:pt x="1880432" y="1620748"/>
                  <a:pt x="1832789" y="1688902"/>
                  <a:pt x="1776181" y="1748654"/>
                </a:cubicBezTo>
                <a:lnTo>
                  <a:pt x="1902771" y="1973343"/>
                </a:lnTo>
                <a:cubicBezTo>
                  <a:pt x="1846933" y="2027487"/>
                  <a:pt x="1784879" y="2075098"/>
                  <a:pt x="1717617" y="2114954"/>
                </a:cubicBezTo>
                <a:lnTo>
                  <a:pt x="1535137" y="1934085"/>
                </a:lnTo>
                <a:cubicBezTo>
                  <a:pt x="1454469" y="1977030"/>
                  <a:pt x="1366250" y="2007478"/>
                  <a:pt x="1272936" y="2022557"/>
                </a:cubicBezTo>
                <a:lnTo>
                  <a:pt x="1235916" y="2279027"/>
                </a:lnTo>
                <a:cubicBezTo>
                  <a:pt x="1197918" y="2282907"/>
                  <a:pt x="1159366" y="2284862"/>
                  <a:pt x="1120356" y="2284862"/>
                </a:cubicBezTo>
                <a:lnTo>
                  <a:pt x="1004797" y="2279027"/>
                </a:lnTo>
                <a:lnTo>
                  <a:pt x="967776" y="2022557"/>
                </a:lnTo>
                <a:cubicBezTo>
                  <a:pt x="874463" y="2007478"/>
                  <a:pt x="786243" y="1977030"/>
                  <a:pt x="705576" y="1934085"/>
                </a:cubicBezTo>
                <a:lnTo>
                  <a:pt x="523095" y="2114954"/>
                </a:lnTo>
                <a:cubicBezTo>
                  <a:pt x="455833" y="2075098"/>
                  <a:pt x="393780" y="2027487"/>
                  <a:pt x="337942" y="1973343"/>
                </a:cubicBezTo>
                <a:lnTo>
                  <a:pt x="464531" y="1748654"/>
                </a:lnTo>
                <a:cubicBezTo>
                  <a:pt x="407924" y="1688902"/>
                  <a:pt x="360280" y="1620748"/>
                  <a:pt x="323426" y="1546259"/>
                </a:cubicBezTo>
                <a:lnTo>
                  <a:pt x="68962" y="1589731"/>
                </a:lnTo>
                <a:cubicBezTo>
                  <a:pt x="38425" y="1518394"/>
                  <a:pt x="15072" y="1443275"/>
                  <a:pt x="0" y="1365235"/>
                </a:cubicBezTo>
                <a:lnTo>
                  <a:pt x="234482" y="1257349"/>
                </a:lnTo>
                <a:cubicBezTo>
                  <a:pt x="228773" y="1219801"/>
                  <a:pt x="226279" y="1181407"/>
                  <a:pt x="226279" y="1142431"/>
                </a:cubicBezTo>
                <a:cubicBezTo>
                  <a:pt x="226279" y="1103455"/>
                  <a:pt x="228773" y="1065062"/>
                  <a:pt x="234482" y="1027513"/>
                </a:cubicBezTo>
                <a:lnTo>
                  <a:pt x="0" y="919627"/>
                </a:lnTo>
                <a:cubicBezTo>
                  <a:pt x="15072" y="841587"/>
                  <a:pt x="38425" y="766468"/>
                  <a:pt x="68962" y="695132"/>
                </a:cubicBezTo>
                <a:lnTo>
                  <a:pt x="323426" y="738603"/>
                </a:lnTo>
                <a:cubicBezTo>
                  <a:pt x="360280" y="664114"/>
                  <a:pt x="407924" y="595961"/>
                  <a:pt x="464531" y="536209"/>
                </a:cubicBezTo>
                <a:lnTo>
                  <a:pt x="337941" y="311520"/>
                </a:lnTo>
                <a:cubicBezTo>
                  <a:pt x="393779" y="257376"/>
                  <a:pt x="455833" y="209765"/>
                  <a:pt x="523094" y="169908"/>
                </a:cubicBezTo>
                <a:lnTo>
                  <a:pt x="705576" y="350778"/>
                </a:lnTo>
                <a:cubicBezTo>
                  <a:pt x="786243" y="307832"/>
                  <a:pt x="874463" y="277385"/>
                  <a:pt x="967776" y="262306"/>
                </a:cubicBezTo>
                <a:lnTo>
                  <a:pt x="1004797" y="5835"/>
                </a:lnTo>
                <a:cubicBezTo>
                  <a:pt x="1042794" y="1955"/>
                  <a:pt x="1081347" y="0"/>
                  <a:pt x="1120356" y="0"/>
                </a:cubicBezTo>
                <a:close/>
              </a:path>
            </a:pathLst>
          </a:custGeom>
          <a:solidFill>
            <a:srgbClr val="FEC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Tree>
    <p:extLst>
      <p:ext uri="{BB962C8B-B14F-4D97-AF65-F5344CB8AC3E}">
        <p14:creationId xmlns:p14="http://schemas.microsoft.com/office/powerpoint/2010/main" val="963702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solidFill>
                  <a:srgbClr val="3B4A61"/>
                </a:solidFill>
              </a:rPr>
              <a:t>Our Mission and Vision</a:t>
            </a:r>
          </a:p>
        </p:txBody>
      </p:sp>
      <p:sp>
        <p:nvSpPr>
          <p:cNvPr id="18" name="Content Placeholder 17"/>
          <p:cNvSpPr>
            <a:spLocks noGrp="1"/>
          </p:cNvSpPr>
          <p:nvPr>
            <p:ph idx="1"/>
          </p:nvPr>
        </p:nvSpPr>
        <p:spPr>
          <a:xfrm>
            <a:off x="286414" y="237863"/>
            <a:ext cx="8550266" cy="5731008"/>
          </a:xfrm>
          <a:solidFill>
            <a:srgbClr val="3B4A61"/>
          </a:solidFill>
        </p:spPr>
        <p:txBody>
          <a:bodyPr/>
          <a:lstStyle/>
          <a:p>
            <a:endParaRPr lang="en-US" dirty="0"/>
          </a:p>
        </p:txBody>
      </p:sp>
      <p:pic>
        <p:nvPicPr>
          <p:cNvPr id="12" name="Picture 11" descr="An excellent education for every student every day. " title="DEED Mission Statement"/>
          <p:cNvPicPr>
            <a:picLocks noChangeAspect="1"/>
          </p:cNvPicPr>
          <p:nvPr/>
        </p:nvPicPr>
        <p:blipFill rotWithShape="1">
          <a:blip r:embed="rId3">
            <a:extLst>
              <a:ext uri="{28A0092B-C50C-407E-A947-70E740481C1C}">
                <a14:useLocalDpi xmlns:a14="http://schemas.microsoft.com/office/drawing/2010/main" val="0"/>
              </a:ext>
            </a:extLst>
          </a:blip>
          <a:srcRect t="12280"/>
          <a:stretch/>
        </p:blipFill>
        <p:spPr>
          <a:xfrm>
            <a:off x="307320" y="365126"/>
            <a:ext cx="7242948" cy="2991474"/>
          </a:xfrm>
          <a:prstGeom prst="rect">
            <a:avLst/>
          </a:prstGeom>
        </p:spPr>
      </p:pic>
      <p:pic>
        <p:nvPicPr>
          <p:cNvPr id="13" name="Picture 12" descr="All students will succeed in their vision and work, shape worthwhile and satisfying lives for themselves, exemplify the best values of society, and be effective in improving the character and quality of the world about them. " title="DEED Vision Statement"/>
          <p:cNvPicPr>
            <a:picLocks noChangeAspect="1"/>
          </p:cNvPicPr>
          <p:nvPr/>
        </p:nvPicPr>
        <p:blipFill rotWithShape="1">
          <a:blip r:embed="rId4">
            <a:extLst>
              <a:ext uri="{28A0092B-C50C-407E-A947-70E740481C1C}">
                <a14:useLocalDpi xmlns:a14="http://schemas.microsoft.com/office/drawing/2010/main" val="0"/>
              </a:ext>
            </a:extLst>
          </a:blip>
          <a:srcRect t="10491"/>
          <a:stretch/>
        </p:blipFill>
        <p:spPr>
          <a:xfrm>
            <a:off x="3417366" y="2187615"/>
            <a:ext cx="5419314" cy="3781256"/>
          </a:xfrm>
          <a:prstGeom prst="rect">
            <a:avLst/>
          </a:prstGeom>
        </p:spPr>
      </p:pic>
      <p:sp>
        <p:nvSpPr>
          <p:cNvPr id="3" name="Footer Placeholder 2"/>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srgbClr val="4F4F4F"/>
                </a:solidFill>
                <a:effectLst/>
                <a:uLnTx/>
                <a:uFillTx/>
                <a:latin typeface="Calibri" panose="020F0502020204030204"/>
                <a:ea typeface="+mn-ea"/>
                <a:cs typeface="+mn-cs"/>
              </a:rPr>
              <a:t>· An Excellent Education for Every Student Every Day ·</a:t>
            </a:r>
            <a:endParaRPr kumimoji="0" lang="en-US" sz="1200" b="1" i="1" u="none" strike="noStrike" kern="1200" cap="none" spc="0" normalizeH="0" baseline="0" noProof="0" dirty="0">
              <a:ln>
                <a:noFill/>
              </a:ln>
              <a:solidFill>
                <a:srgbClr val="4F4F4F"/>
              </a:solidFill>
              <a:effectLst/>
              <a:uLnTx/>
              <a:uFillTx/>
              <a:latin typeface="Calibri" panose="020F0502020204030204"/>
              <a:ea typeface="+mn-ea"/>
              <a:cs typeface="+mn-cs"/>
            </a:endParaRPr>
          </a:p>
        </p:txBody>
      </p:sp>
      <p:sp>
        <p:nvSpPr>
          <p:cNvPr id="2" name="Slide Number Placeholder 1"/>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70FDB2-A6A2-4330-993F-395761078E77}" type="slidenum">
              <a:rPr kumimoji="0" lang="en-US" sz="1200" b="0" i="0" u="none" strike="noStrike" kern="1200" cap="none" spc="0" normalizeH="0" baseline="0" noProof="0" smtClean="0">
                <a:ln>
                  <a:noFill/>
                </a:ln>
                <a:solidFill>
                  <a:srgbClr val="4F4F4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4F4F4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246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780" y="330395"/>
            <a:ext cx="7886700" cy="793407"/>
          </a:xfrm>
        </p:spPr>
        <p:txBody>
          <a:bodyPr>
            <a:normAutofit/>
          </a:bodyPr>
          <a:lstStyle/>
          <a:p>
            <a:r>
              <a:rPr lang="en-US" altLang="en-US" sz="4000" dirty="0">
                <a:solidFill>
                  <a:schemeClr val="accent1">
                    <a:lumMod val="75000"/>
                  </a:schemeClr>
                </a:solidFill>
              </a:rPr>
              <a:t>All-in-One Report (Portal)</a:t>
            </a:r>
            <a:endParaRPr lang="en-US" sz="4000" dirty="0">
              <a:solidFill>
                <a:schemeClr val="accent1">
                  <a:lumMod val="75000"/>
                </a:schemeClr>
              </a:solidFill>
            </a:endParaRPr>
          </a:p>
        </p:txBody>
      </p:sp>
      <p:sp>
        <p:nvSpPr>
          <p:cNvPr id="11" name="Content Placeholder 10"/>
          <p:cNvSpPr>
            <a:spLocks noGrp="1"/>
          </p:cNvSpPr>
          <p:nvPr>
            <p:ph idx="1"/>
          </p:nvPr>
        </p:nvSpPr>
        <p:spPr>
          <a:xfrm>
            <a:off x="322059" y="2011883"/>
            <a:ext cx="7886700" cy="3832078"/>
          </a:xfrm>
        </p:spPr>
        <p:txBody>
          <a:bodyPr>
            <a:normAutofit/>
          </a:bodyPr>
          <a:lstStyle/>
          <a:p>
            <a:r>
              <a:rPr lang="en-US" altLang="en-US" dirty="0"/>
              <a:t>Districts submit CTEPS and Course crosswalk documents for approval and storage</a:t>
            </a:r>
          </a:p>
          <a:p>
            <a:endParaRPr lang="en-US" altLang="en-US" sz="2000" dirty="0"/>
          </a:p>
          <a:p>
            <a:r>
              <a:rPr lang="en-US" altLang="en-US" dirty="0"/>
              <a:t>Districts report student Perkins data – All-In-One</a:t>
            </a:r>
          </a:p>
          <a:p>
            <a:endParaRPr lang="en-US" altLang="en-US" sz="2000" dirty="0"/>
          </a:p>
          <a:p>
            <a:r>
              <a:rPr lang="en-US" altLang="en-US" dirty="0"/>
              <a:t>Data from the AIO is used to inform the:</a:t>
            </a:r>
          </a:p>
          <a:p>
            <a:pPr lvl="1"/>
            <a:r>
              <a:rPr lang="en-US" altLang="en-US" sz="2800" dirty="0"/>
              <a:t>Local Advisory Committee</a:t>
            </a:r>
          </a:p>
          <a:p>
            <a:pPr lvl="1"/>
            <a:r>
              <a:rPr lang="en-US" altLang="en-US" sz="2800" dirty="0"/>
              <a:t>District CLNA</a:t>
            </a:r>
          </a:p>
          <a:p>
            <a:pPr marL="0" indent="0">
              <a:buNone/>
            </a:pPr>
            <a:endParaRPr lang="en-US" altLang="en-US" dirty="0"/>
          </a:p>
        </p:txBody>
      </p:sp>
      <p:sp>
        <p:nvSpPr>
          <p:cNvPr id="5" name="Footer Placeholder 4"/>
          <p:cNvSpPr>
            <a:spLocks noGrp="1"/>
          </p:cNvSpPr>
          <p:nvPr>
            <p:ph type="ftr" sz="quarter" idx="3"/>
          </p:nvPr>
        </p:nvSpPr>
        <p:spPr>
          <a:prstGeom prst="rect">
            <a:avLst/>
          </a:prstGeom>
        </p:spPr>
        <p:txBody>
          <a:bodyPr anchor="b"/>
          <a:lstStyle>
            <a:lvl1pPr>
              <a:defRPr sz="1200" b="1" i="1">
                <a:solidFill>
                  <a:srgbClr val="4F4F4F"/>
                </a:solidFill>
                <a:latin typeface="+mn-lt"/>
              </a:defRPr>
            </a:lvl1pPr>
          </a:lstStyle>
          <a:p>
            <a:pPr algn="ctr"/>
            <a:r>
              <a:rPr lang="en-US" dirty="0"/>
              <a:t>· An Excellent Education for Every Student Every Day ·</a:t>
            </a:r>
          </a:p>
        </p:txBody>
      </p:sp>
      <p:cxnSp>
        <p:nvCxnSpPr>
          <p:cNvPr id="4" name="Straight Connector 3" descr="&quot;&quot;"/>
          <p:cNvCxnSpPr/>
          <p:nvPr/>
        </p:nvCxnSpPr>
        <p:spPr>
          <a:xfrm>
            <a:off x="0" y="1289631"/>
            <a:ext cx="9144000" cy="391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title="data charts">
            <a:extLst>
              <a:ext uri="{FF2B5EF4-FFF2-40B4-BE49-F238E27FC236}">
                <a16:creationId xmlns:a16="http://schemas.microsoft.com/office/drawing/2014/main" id="{73453853-C7BC-4F43-A876-5F39ACB6F391}"/>
              </a:ext>
            </a:extLst>
          </p:cNvPr>
          <p:cNvPicPr>
            <a:picLocks noChangeAspect="1"/>
          </p:cNvPicPr>
          <p:nvPr/>
        </p:nvPicPr>
        <p:blipFill>
          <a:blip r:embed="rId3"/>
          <a:stretch>
            <a:fillRect/>
          </a:stretch>
        </p:blipFill>
        <p:spPr>
          <a:xfrm>
            <a:off x="7104876" y="611631"/>
            <a:ext cx="1103883" cy="1083566"/>
          </a:xfrm>
          <a:prstGeom prst="rect">
            <a:avLst/>
          </a:prstGeom>
          <a:solidFill>
            <a:srgbClr val="8037B7"/>
          </a:solidFill>
        </p:spPr>
      </p:pic>
      <p:sp>
        <p:nvSpPr>
          <p:cNvPr id="7" name="10-Point Star 2" title="purple gear">
            <a:extLst>
              <a:ext uri="{FF2B5EF4-FFF2-40B4-BE49-F238E27FC236}">
                <a16:creationId xmlns:a16="http://schemas.microsoft.com/office/drawing/2014/main" id="{D9ED2F74-50CD-46DC-8202-7B2C6E6C99DF}"/>
              </a:ext>
            </a:extLst>
          </p:cNvPr>
          <p:cNvSpPr/>
          <p:nvPr/>
        </p:nvSpPr>
        <p:spPr>
          <a:xfrm rot="1638505">
            <a:off x="6708463" y="196338"/>
            <a:ext cx="1780892" cy="1916215"/>
          </a:xfrm>
          <a:custGeom>
            <a:avLst/>
            <a:gdLst/>
            <a:ahLst/>
            <a:cxnLst/>
            <a:rect l="l" t="t" r="r" b="b"/>
            <a:pathLst>
              <a:path w="2240712" h="2284862">
                <a:moveTo>
                  <a:pt x="1120356" y="502351"/>
                </a:moveTo>
                <a:cubicBezTo>
                  <a:pt x="766850" y="502351"/>
                  <a:pt x="480276" y="788925"/>
                  <a:pt x="480276" y="1142431"/>
                </a:cubicBezTo>
                <a:cubicBezTo>
                  <a:pt x="480276" y="1495937"/>
                  <a:pt x="766850" y="1782511"/>
                  <a:pt x="1120356" y="1782511"/>
                </a:cubicBezTo>
                <a:cubicBezTo>
                  <a:pt x="1473862" y="1782511"/>
                  <a:pt x="1760436" y="1495937"/>
                  <a:pt x="1760436" y="1142431"/>
                </a:cubicBezTo>
                <a:cubicBezTo>
                  <a:pt x="1760436" y="788925"/>
                  <a:pt x="1473862" y="502351"/>
                  <a:pt x="1120356" y="502351"/>
                </a:cubicBezTo>
                <a:close/>
                <a:moveTo>
                  <a:pt x="1120356" y="0"/>
                </a:moveTo>
                <a:lnTo>
                  <a:pt x="1235916" y="5835"/>
                </a:lnTo>
                <a:lnTo>
                  <a:pt x="1272936" y="262306"/>
                </a:lnTo>
                <a:cubicBezTo>
                  <a:pt x="1366250" y="277385"/>
                  <a:pt x="1454469" y="307832"/>
                  <a:pt x="1535137" y="350778"/>
                </a:cubicBezTo>
                <a:lnTo>
                  <a:pt x="1717618" y="169909"/>
                </a:lnTo>
                <a:cubicBezTo>
                  <a:pt x="1784880" y="209765"/>
                  <a:pt x="1846933" y="257376"/>
                  <a:pt x="1902771" y="311520"/>
                </a:cubicBezTo>
                <a:lnTo>
                  <a:pt x="1776181" y="536209"/>
                </a:lnTo>
                <a:cubicBezTo>
                  <a:pt x="1832789" y="595961"/>
                  <a:pt x="1880432" y="664114"/>
                  <a:pt x="1917285" y="738603"/>
                </a:cubicBezTo>
                <a:lnTo>
                  <a:pt x="2171750" y="695132"/>
                </a:lnTo>
                <a:cubicBezTo>
                  <a:pt x="2202288" y="766468"/>
                  <a:pt x="2225640" y="841587"/>
                  <a:pt x="2240712" y="919627"/>
                </a:cubicBezTo>
                <a:lnTo>
                  <a:pt x="2006230" y="1027513"/>
                </a:lnTo>
                <a:cubicBezTo>
                  <a:pt x="2011939" y="1065062"/>
                  <a:pt x="2014433" y="1103455"/>
                  <a:pt x="2014433" y="1142431"/>
                </a:cubicBezTo>
                <a:cubicBezTo>
                  <a:pt x="2014433" y="1181407"/>
                  <a:pt x="2011939" y="1219801"/>
                  <a:pt x="2006230" y="1257349"/>
                </a:cubicBezTo>
                <a:lnTo>
                  <a:pt x="2240712" y="1365235"/>
                </a:lnTo>
                <a:cubicBezTo>
                  <a:pt x="2225640" y="1443275"/>
                  <a:pt x="2202288" y="1518394"/>
                  <a:pt x="2171750" y="1589731"/>
                </a:cubicBezTo>
                <a:lnTo>
                  <a:pt x="1917285" y="1546259"/>
                </a:lnTo>
                <a:cubicBezTo>
                  <a:pt x="1880432" y="1620748"/>
                  <a:pt x="1832789" y="1688902"/>
                  <a:pt x="1776181" y="1748654"/>
                </a:cubicBezTo>
                <a:lnTo>
                  <a:pt x="1902771" y="1973343"/>
                </a:lnTo>
                <a:cubicBezTo>
                  <a:pt x="1846933" y="2027487"/>
                  <a:pt x="1784879" y="2075098"/>
                  <a:pt x="1717617" y="2114954"/>
                </a:cubicBezTo>
                <a:lnTo>
                  <a:pt x="1535137" y="1934085"/>
                </a:lnTo>
                <a:cubicBezTo>
                  <a:pt x="1454469" y="1977030"/>
                  <a:pt x="1366250" y="2007478"/>
                  <a:pt x="1272936" y="2022557"/>
                </a:cubicBezTo>
                <a:lnTo>
                  <a:pt x="1235916" y="2279027"/>
                </a:lnTo>
                <a:cubicBezTo>
                  <a:pt x="1197918" y="2282907"/>
                  <a:pt x="1159366" y="2284862"/>
                  <a:pt x="1120356" y="2284862"/>
                </a:cubicBezTo>
                <a:lnTo>
                  <a:pt x="1004797" y="2279027"/>
                </a:lnTo>
                <a:lnTo>
                  <a:pt x="967776" y="2022557"/>
                </a:lnTo>
                <a:cubicBezTo>
                  <a:pt x="874463" y="2007478"/>
                  <a:pt x="786243" y="1977030"/>
                  <a:pt x="705576" y="1934085"/>
                </a:cubicBezTo>
                <a:lnTo>
                  <a:pt x="523095" y="2114954"/>
                </a:lnTo>
                <a:cubicBezTo>
                  <a:pt x="455833" y="2075098"/>
                  <a:pt x="393780" y="2027487"/>
                  <a:pt x="337942" y="1973343"/>
                </a:cubicBezTo>
                <a:lnTo>
                  <a:pt x="464531" y="1748654"/>
                </a:lnTo>
                <a:cubicBezTo>
                  <a:pt x="407924" y="1688902"/>
                  <a:pt x="360280" y="1620748"/>
                  <a:pt x="323426" y="1546259"/>
                </a:cubicBezTo>
                <a:lnTo>
                  <a:pt x="68962" y="1589731"/>
                </a:lnTo>
                <a:cubicBezTo>
                  <a:pt x="38425" y="1518394"/>
                  <a:pt x="15072" y="1443275"/>
                  <a:pt x="0" y="1365235"/>
                </a:cubicBezTo>
                <a:lnTo>
                  <a:pt x="234482" y="1257349"/>
                </a:lnTo>
                <a:cubicBezTo>
                  <a:pt x="228773" y="1219801"/>
                  <a:pt x="226279" y="1181407"/>
                  <a:pt x="226279" y="1142431"/>
                </a:cubicBezTo>
                <a:cubicBezTo>
                  <a:pt x="226279" y="1103455"/>
                  <a:pt x="228773" y="1065062"/>
                  <a:pt x="234482" y="1027513"/>
                </a:cubicBezTo>
                <a:lnTo>
                  <a:pt x="0" y="919627"/>
                </a:lnTo>
                <a:cubicBezTo>
                  <a:pt x="15072" y="841587"/>
                  <a:pt x="38425" y="766468"/>
                  <a:pt x="68962" y="695132"/>
                </a:cubicBezTo>
                <a:lnTo>
                  <a:pt x="323426" y="738603"/>
                </a:lnTo>
                <a:cubicBezTo>
                  <a:pt x="360280" y="664114"/>
                  <a:pt x="407924" y="595961"/>
                  <a:pt x="464531" y="536209"/>
                </a:cubicBezTo>
                <a:lnTo>
                  <a:pt x="337941" y="311520"/>
                </a:lnTo>
                <a:cubicBezTo>
                  <a:pt x="393779" y="257376"/>
                  <a:pt x="455833" y="209765"/>
                  <a:pt x="523094" y="169908"/>
                </a:cubicBezTo>
                <a:lnTo>
                  <a:pt x="705576" y="350778"/>
                </a:lnTo>
                <a:cubicBezTo>
                  <a:pt x="786243" y="307832"/>
                  <a:pt x="874463" y="277385"/>
                  <a:pt x="967776" y="262306"/>
                </a:cubicBezTo>
                <a:lnTo>
                  <a:pt x="1004797" y="5835"/>
                </a:lnTo>
                <a:cubicBezTo>
                  <a:pt x="1042794" y="1955"/>
                  <a:pt x="1081347" y="0"/>
                  <a:pt x="1120356" y="0"/>
                </a:cubicBezTo>
                <a:close/>
              </a:path>
            </a:pathLst>
          </a:custGeom>
          <a:solidFill>
            <a:srgbClr val="803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Tree>
    <p:extLst>
      <p:ext uri="{BB962C8B-B14F-4D97-AF65-F5344CB8AC3E}">
        <p14:creationId xmlns:p14="http://schemas.microsoft.com/office/powerpoint/2010/main" val="3188121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791" y="114318"/>
            <a:ext cx="7886700" cy="1325563"/>
          </a:xfrm>
        </p:spPr>
        <p:txBody>
          <a:bodyPr/>
          <a:lstStyle/>
          <a:p>
            <a:r>
              <a:rPr lang="en-US" dirty="0">
                <a:solidFill>
                  <a:schemeClr val="accent1">
                    <a:lumMod val="75000"/>
                  </a:schemeClr>
                </a:solidFill>
              </a:rPr>
              <a:t>Questions?</a:t>
            </a:r>
          </a:p>
        </p:txBody>
      </p:sp>
      <p:cxnSp>
        <p:nvCxnSpPr>
          <p:cNvPr id="4" name="Straight Connector 3" descr="&quot;&quot;"/>
          <p:cNvCxnSpPr/>
          <p:nvPr/>
        </p:nvCxnSpPr>
        <p:spPr>
          <a:xfrm>
            <a:off x="0" y="1147742"/>
            <a:ext cx="9144000" cy="2621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2775857" y="6378557"/>
            <a:ext cx="3592286" cy="365125"/>
          </a:xfrm>
          <a:prstGeom prst="rect">
            <a:avLst/>
          </a:prstGeom>
        </p:spPr>
        <p:txBody>
          <a:bodyPr anchor="b"/>
          <a:lstStyle>
            <a:lvl1pPr>
              <a:defRPr sz="1200" b="1" i="1">
                <a:solidFill>
                  <a:srgbClr val="4F4F4F"/>
                </a:solidFill>
                <a:latin typeface="+mn-lt"/>
              </a:defRPr>
            </a:lvl1pPr>
          </a:lstStyle>
          <a:p>
            <a:pPr algn="ctr"/>
            <a:r>
              <a:rPr lang="en-US" dirty="0"/>
              <a:t>· An Excellent Education for Every Student Every Day ·</a:t>
            </a:r>
          </a:p>
        </p:txBody>
      </p:sp>
      <p:pic>
        <p:nvPicPr>
          <p:cNvPr id="6" name="Picture 18" descr="Animal (Muppet) - Wikipedia">
            <a:extLst>
              <a:ext uri="{FF2B5EF4-FFF2-40B4-BE49-F238E27FC236}">
                <a16:creationId xmlns:a16="http://schemas.microsoft.com/office/drawing/2014/main" id="{958FF235-CED1-4820-A8E7-CF619C0A9C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4887" y="1293510"/>
            <a:ext cx="3934225" cy="4922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26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965666"/>
            <a:ext cx="7886700" cy="1325563"/>
          </a:xfrm>
        </p:spPr>
        <p:txBody>
          <a:bodyPr/>
          <a:lstStyle/>
          <a:p>
            <a:r>
              <a:rPr lang="en-US" dirty="0">
                <a:solidFill>
                  <a:schemeClr val="accent1">
                    <a:lumMod val="75000"/>
                  </a:schemeClr>
                </a:solidFill>
              </a:rPr>
              <a:t>Program Framework:</a:t>
            </a:r>
            <a:br>
              <a:rPr lang="en-US" dirty="0">
                <a:solidFill>
                  <a:schemeClr val="accent1">
                    <a:lumMod val="75000"/>
                  </a:schemeClr>
                </a:solidFill>
              </a:rPr>
            </a:br>
            <a:r>
              <a:rPr lang="en-US" dirty="0">
                <a:solidFill>
                  <a:schemeClr val="accent1">
                    <a:lumMod val="75000"/>
                  </a:schemeClr>
                </a:solidFill>
              </a:rPr>
              <a:t>Parts A-E</a:t>
            </a:r>
          </a:p>
        </p:txBody>
      </p:sp>
      <p:cxnSp>
        <p:nvCxnSpPr>
          <p:cNvPr id="4" name="Straight Connector 3" descr="&quot;&quot;"/>
          <p:cNvCxnSpPr/>
          <p:nvPr/>
        </p:nvCxnSpPr>
        <p:spPr>
          <a:xfrm>
            <a:off x="0" y="1147742"/>
            <a:ext cx="9144000" cy="2621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2775857" y="6378557"/>
            <a:ext cx="3592286" cy="365125"/>
          </a:xfrm>
          <a:prstGeom prst="rect">
            <a:avLst/>
          </a:prstGeom>
        </p:spPr>
        <p:txBody>
          <a:bodyPr anchor="b"/>
          <a:lstStyle>
            <a:lvl1pPr>
              <a:defRPr sz="1200" b="1" i="1">
                <a:solidFill>
                  <a:srgbClr val="4F4F4F"/>
                </a:solidFill>
                <a:latin typeface="+mn-lt"/>
              </a:defRPr>
            </a:lvl1pPr>
          </a:lstStyle>
          <a:p>
            <a:pPr algn="ctr"/>
            <a:r>
              <a:rPr lang="en-US" dirty="0"/>
              <a:t>· An Excellent Education for Every Student Every Day ·</a:t>
            </a:r>
          </a:p>
        </p:txBody>
      </p:sp>
    </p:spTree>
    <p:extLst>
      <p:ext uri="{BB962C8B-B14F-4D97-AF65-F5344CB8AC3E}">
        <p14:creationId xmlns:p14="http://schemas.microsoft.com/office/powerpoint/2010/main" val="4206472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descr="&quot;&quot;"/>
          <p:cNvCxnSpPr/>
          <p:nvPr/>
        </p:nvCxnSpPr>
        <p:spPr>
          <a:xfrm>
            <a:off x="0" y="1087238"/>
            <a:ext cx="9144000" cy="2621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2775857" y="6378557"/>
            <a:ext cx="3592286" cy="365125"/>
          </a:xfrm>
          <a:prstGeom prst="rect">
            <a:avLst/>
          </a:prstGeom>
        </p:spPr>
        <p:txBody>
          <a:bodyPr anchor="b"/>
          <a:lstStyle>
            <a:lvl1pPr>
              <a:defRPr sz="1200" b="1" i="1">
                <a:solidFill>
                  <a:srgbClr val="4F4F4F"/>
                </a:solidFill>
                <a:latin typeface="+mn-lt"/>
              </a:defRPr>
            </a:lvl1pPr>
          </a:lstStyle>
          <a:p>
            <a:pPr algn="ctr"/>
            <a:r>
              <a:rPr lang="en-US" dirty="0"/>
              <a:t>· An Excellent Education for Every Student Every Day ·</a:t>
            </a:r>
          </a:p>
        </p:txBody>
      </p:sp>
      <p:sp>
        <p:nvSpPr>
          <p:cNvPr id="6" name="Title 5">
            <a:extLst>
              <a:ext uri="{FF2B5EF4-FFF2-40B4-BE49-F238E27FC236}">
                <a16:creationId xmlns:a16="http://schemas.microsoft.com/office/drawing/2014/main" id="{287D93D5-E5FA-4EE3-A2F5-3254FAED087F}"/>
              </a:ext>
            </a:extLst>
          </p:cNvPr>
          <p:cNvSpPr>
            <a:spLocks noGrp="1"/>
          </p:cNvSpPr>
          <p:nvPr>
            <p:ph type="title"/>
          </p:nvPr>
        </p:nvSpPr>
        <p:spPr>
          <a:xfrm>
            <a:off x="151879" y="129558"/>
            <a:ext cx="7886700" cy="902047"/>
          </a:xfrm>
        </p:spPr>
        <p:txBody>
          <a:bodyPr>
            <a:normAutofit/>
          </a:bodyPr>
          <a:lstStyle/>
          <a:p>
            <a:r>
              <a:rPr lang="en-US" sz="4000" dirty="0">
                <a:solidFill>
                  <a:schemeClr val="accent1">
                    <a:lumMod val="75000"/>
                  </a:schemeClr>
                </a:solidFill>
              </a:rPr>
              <a:t>Program Parts A-E</a:t>
            </a:r>
          </a:p>
        </p:txBody>
      </p:sp>
      <p:pic>
        <p:nvPicPr>
          <p:cNvPr id="8" name="Picture 7" descr="Part A Student Achievement Icon - girl with cap and diploma">
            <a:extLst>
              <a:ext uri="{FF2B5EF4-FFF2-40B4-BE49-F238E27FC236}">
                <a16:creationId xmlns:a16="http://schemas.microsoft.com/office/drawing/2014/main" id="{4E4B0844-D5A5-4D12-BA76-D97ADCBA670A}"/>
              </a:ext>
            </a:extLst>
          </p:cNvPr>
          <p:cNvPicPr>
            <a:picLocks noChangeAspect="1"/>
          </p:cNvPicPr>
          <p:nvPr/>
        </p:nvPicPr>
        <p:blipFill>
          <a:blip r:embed="rId3"/>
          <a:stretch>
            <a:fillRect/>
          </a:stretch>
        </p:blipFill>
        <p:spPr>
          <a:xfrm>
            <a:off x="151879" y="1463822"/>
            <a:ext cx="2240958" cy="1952350"/>
          </a:xfrm>
          <a:prstGeom prst="rect">
            <a:avLst/>
          </a:prstGeom>
        </p:spPr>
      </p:pic>
      <p:pic>
        <p:nvPicPr>
          <p:cNvPr id="10" name="Picture 9" descr="Part B Program Quality Icon - globe">
            <a:extLst>
              <a:ext uri="{FF2B5EF4-FFF2-40B4-BE49-F238E27FC236}">
                <a16:creationId xmlns:a16="http://schemas.microsoft.com/office/drawing/2014/main" id="{5F66B4D2-FE6D-4556-B4D1-C8BF45802F11}"/>
              </a:ext>
            </a:extLst>
          </p:cNvPr>
          <p:cNvPicPr>
            <a:picLocks noChangeAspect="1"/>
          </p:cNvPicPr>
          <p:nvPr/>
        </p:nvPicPr>
        <p:blipFill>
          <a:blip r:embed="rId4"/>
          <a:stretch>
            <a:fillRect/>
          </a:stretch>
        </p:blipFill>
        <p:spPr>
          <a:xfrm>
            <a:off x="2775856" y="1448667"/>
            <a:ext cx="3250667" cy="1803942"/>
          </a:xfrm>
          <a:prstGeom prst="rect">
            <a:avLst/>
          </a:prstGeom>
        </p:spPr>
      </p:pic>
      <p:pic>
        <p:nvPicPr>
          <p:cNvPr id="12" name="Picture 11" descr="Part C - CTE Programs of Study (CTEPS) icon - nut and bolt">
            <a:extLst>
              <a:ext uri="{FF2B5EF4-FFF2-40B4-BE49-F238E27FC236}">
                <a16:creationId xmlns:a16="http://schemas.microsoft.com/office/drawing/2014/main" id="{E6037298-5F63-4EF6-B5B6-70691958E056}"/>
              </a:ext>
            </a:extLst>
          </p:cNvPr>
          <p:cNvPicPr>
            <a:picLocks noChangeAspect="1"/>
          </p:cNvPicPr>
          <p:nvPr/>
        </p:nvPicPr>
        <p:blipFill>
          <a:blip r:embed="rId5"/>
          <a:stretch>
            <a:fillRect/>
          </a:stretch>
        </p:blipFill>
        <p:spPr>
          <a:xfrm>
            <a:off x="6334348" y="1463822"/>
            <a:ext cx="2557919" cy="1987682"/>
          </a:xfrm>
          <a:prstGeom prst="rect">
            <a:avLst/>
          </a:prstGeom>
        </p:spPr>
      </p:pic>
      <p:pic>
        <p:nvPicPr>
          <p:cNvPr id="14" name="Picture 13" descr="Part D Recruitment, retention, training of CTE Educators icon - apple">
            <a:extLst>
              <a:ext uri="{FF2B5EF4-FFF2-40B4-BE49-F238E27FC236}">
                <a16:creationId xmlns:a16="http://schemas.microsoft.com/office/drawing/2014/main" id="{58DC5036-45B3-4CEF-8910-CB6FF225A8DA}"/>
              </a:ext>
            </a:extLst>
          </p:cNvPr>
          <p:cNvPicPr>
            <a:picLocks noChangeAspect="1"/>
          </p:cNvPicPr>
          <p:nvPr/>
        </p:nvPicPr>
        <p:blipFill>
          <a:blip r:embed="rId6"/>
          <a:stretch>
            <a:fillRect/>
          </a:stretch>
        </p:blipFill>
        <p:spPr>
          <a:xfrm>
            <a:off x="1465283" y="3705548"/>
            <a:ext cx="2558747" cy="2217580"/>
          </a:xfrm>
          <a:prstGeom prst="rect">
            <a:avLst/>
          </a:prstGeom>
        </p:spPr>
      </p:pic>
      <p:pic>
        <p:nvPicPr>
          <p:cNvPr id="16" name="Picture 15" descr="Part E Equity and Access icon - people with appropriate sized boxes to see over fence">
            <a:extLst>
              <a:ext uri="{FF2B5EF4-FFF2-40B4-BE49-F238E27FC236}">
                <a16:creationId xmlns:a16="http://schemas.microsoft.com/office/drawing/2014/main" id="{F24DA1C2-1DC7-4F6A-8B8F-DA0B9D08F4EB}"/>
              </a:ext>
            </a:extLst>
          </p:cNvPr>
          <p:cNvPicPr>
            <a:picLocks noChangeAspect="1"/>
          </p:cNvPicPr>
          <p:nvPr/>
        </p:nvPicPr>
        <p:blipFill>
          <a:blip r:embed="rId7"/>
          <a:stretch>
            <a:fillRect/>
          </a:stretch>
        </p:blipFill>
        <p:spPr>
          <a:xfrm>
            <a:off x="4870995" y="3705547"/>
            <a:ext cx="2505732" cy="2407083"/>
          </a:xfrm>
          <a:prstGeom prst="rect">
            <a:avLst/>
          </a:prstGeom>
        </p:spPr>
      </p:pic>
    </p:spTree>
    <p:extLst>
      <p:ext uri="{BB962C8B-B14F-4D97-AF65-F5344CB8AC3E}">
        <p14:creationId xmlns:p14="http://schemas.microsoft.com/office/powerpoint/2010/main" val="3709497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descr="&quot;&quot;"/>
          <p:cNvCxnSpPr/>
          <p:nvPr/>
        </p:nvCxnSpPr>
        <p:spPr>
          <a:xfrm>
            <a:off x="0" y="1147742"/>
            <a:ext cx="9144000" cy="2621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2775857" y="6378557"/>
            <a:ext cx="3592286" cy="365125"/>
          </a:xfrm>
          <a:prstGeom prst="rect">
            <a:avLst/>
          </a:prstGeom>
        </p:spPr>
        <p:txBody>
          <a:bodyPr anchor="b"/>
          <a:lstStyle>
            <a:lvl1pPr>
              <a:defRPr sz="1200" b="1" i="1">
                <a:solidFill>
                  <a:srgbClr val="4F4F4F"/>
                </a:solidFill>
                <a:latin typeface="+mn-lt"/>
              </a:defRPr>
            </a:lvl1pPr>
          </a:lstStyle>
          <a:p>
            <a:pPr algn="ctr"/>
            <a:r>
              <a:rPr lang="en-US" dirty="0"/>
              <a:t>· An Excellent Education for Every Student Every Day ·</a:t>
            </a:r>
          </a:p>
        </p:txBody>
      </p:sp>
      <p:pic>
        <p:nvPicPr>
          <p:cNvPr id="6" name="Picture 5">
            <a:extLst>
              <a:ext uri="{FF2B5EF4-FFF2-40B4-BE49-F238E27FC236}">
                <a16:creationId xmlns:a16="http://schemas.microsoft.com/office/drawing/2014/main" id="{1A633307-A257-4FDB-993D-08A798B7BC39}"/>
              </a:ext>
            </a:extLst>
          </p:cNvPr>
          <p:cNvPicPr>
            <a:picLocks noChangeAspect="1"/>
          </p:cNvPicPr>
          <p:nvPr/>
        </p:nvPicPr>
        <p:blipFill>
          <a:blip r:embed="rId3"/>
          <a:stretch>
            <a:fillRect/>
          </a:stretch>
        </p:blipFill>
        <p:spPr>
          <a:xfrm>
            <a:off x="135598" y="114318"/>
            <a:ext cx="8872804" cy="6332607"/>
          </a:xfrm>
          <a:prstGeom prst="rect">
            <a:avLst/>
          </a:prstGeom>
        </p:spPr>
      </p:pic>
      <p:sp>
        <p:nvSpPr>
          <p:cNvPr id="7" name="Star: 5 Points 6">
            <a:extLst>
              <a:ext uri="{FF2B5EF4-FFF2-40B4-BE49-F238E27FC236}">
                <a16:creationId xmlns:a16="http://schemas.microsoft.com/office/drawing/2014/main" id="{B56E56DE-3E90-48BD-BF9C-B5068785B447}"/>
              </a:ext>
            </a:extLst>
          </p:cNvPr>
          <p:cNvSpPr/>
          <p:nvPr/>
        </p:nvSpPr>
        <p:spPr>
          <a:xfrm>
            <a:off x="5720580" y="116786"/>
            <a:ext cx="647563" cy="588577"/>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5068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337" y="222466"/>
            <a:ext cx="7886700" cy="1325563"/>
          </a:xfrm>
        </p:spPr>
        <p:txBody>
          <a:bodyPr/>
          <a:lstStyle/>
          <a:p>
            <a:r>
              <a:rPr lang="en-US" dirty="0">
                <a:solidFill>
                  <a:schemeClr val="accent1">
                    <a:lumMod val="75000"/>
                  </a:schemeClr>
                </a:solidFill>
              </a:rPr>
              <a:t>DEED Tools</a:t>
            </a:r>
            <a:br>
              <a:rPr lang="en-US" dirty="0">
                <a:solidFill>
                  <a:schemeClr val="accent1">
                    <a:lumMod val="75000"/>
                  </a:schemeClr>
                </a:solidFill>
              </a:rPr>
            </a:br>
            <a:endParaRPr lang="en-US" dirty="0">
              <a:solidFill>
                <a:schemeClr val="accent1">
                  <a:lumMod val="75000"/>
                </a:schemeClr>
              </a:solidFill>
            </a:endParaRPr>
          </a:p>
        </p:txBody>
      </p:sp>
      <p:cxnSp>
        <p:nvCxnSpPr>
          <p:cNvPr id="4" name="Straight Connector 3" descr="&quot;&quot;"/>
          <p:cNvCxnSpPr/>
          <p:nvPr/>
        </p:nvCxnSpPr>
        <p:spPr>
          <a:xfrm>
            <a:off x="0" y="1147742"/>
            <a:ext cx="9144000" cy="2621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2775857" y="6378557"/>
            <a:ext cx="3592286" cy="365125"/>
          </a:xfrm>
          <a:prstGeom prst="rect">
            <a:avLst/>
          </a:prstGeom>
        </p:spPr>
        <p:txBody>
          <a:bodyPr anchor="b"/>
          <a:lstStyle>
            <a:lvl1pPr>
              <a:defRPr sz="1200" b="1" i="1">
                <a:solidFill>
                  <a:srgbClr val="4F4F4F"/>
                </a:solidFill>
                <a:latin typeface="+mn-lt"/>
              </a:defRPr>
            </a:lvl1pPr>
          </a:lstStyle>
          <a:p>
            <a:pPr algn="ctr"/>
            <a:r>
              <a:rPr lang="en-US" dirty="0"/>
              <a:t>· An Excellent Education for Every Student Every Day ·</a:t>
            </a:r>
          </a:p>
        </p:txBody>
      </p:sp>
      <p:pic>
        <p:nvPicPr>
          <p:cNvPr id="6" name="Picture 5" descr="AKCIS home page&#10;">
            <a:extLst>
              <a:ext uri="{FF2B5EF4-FFF2-40B4-BE49-F238E27FC236}">
                <a16:creationId xmlns:a16="http://schemas.microsoft.com/office/drawing/2014/main" id="{D0FFC661-05D7-46FF-ACCB-A8FBAE811E22}"/>
              </a:ext>
            </a:extLst>
          </p:cNvPr>
          <p:cNvPicPr>
            <a:picLocks noChangeAspect="1"/>
          </p:cNvPicPr>
          <p:nvPr/>
        </p:nvPicPr>
        <p:blipFill>
          <a:blip r:embed="rId3"/>
          <a:stretch>
            <a:fillRect/>
          </a:stretch>
        </p:blipFill>
        <p:spPr>
          <a:xfrm>
            <a:off x="3608142" y="222466"/>
            <a:ext cx="5165981" cy="2896983"/>
          </a:xfrm>
          <a:prstGeom prst="rect">
            <a:avLst/>
          </a:prstGeom>
          <a:ln>
            <a:solidFill>
              <a:schemeClr val="accent1">
                <a:lumMod val="50000"/>
              </a:schemeClr>
            </a:solidFill>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A45638A2-DCB9-4F1F-A77A-8A4C34E2330E}"/>
              </a:ext>
            </a:extLst>
          </p:cNvPr>
          <p:cNvPicPr>
            <a:picLocks noChangeAspect="1"/>
          </p:cNvPicPr>
          <p:nvPr/>
        </p:nvPicPr>
        <p:blipFill>
          <a:blip r:embed="rId4"/>
          <a:stretch>
            <a:fillRect/>
          </a:stretch>
        </p:blipFill>
        <p:spPr>
          <a:xfrm>
            <a:off x="341565" y="1343770"/>
            <a:ext cx="3592286" cy="3586124"/>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698BE5F0-D1A3-40DB-BD19-CB7B1AB96265}"/>
              </a:ext>
            </a:extLst>
          </p:cNvPr>
          <p:cNvPicPr>
            <a:picLocks noChangeAspect="1"/>
          </p:cNvPicPr>
          <p:nvPr/>
        </p:nvPicPr>
        <p:blipFill>
          <a:blip r:embed="rId5"/>
          <a:stretch>
            <a:fillRect/>
          </a:stretch>
        </p:blipFill>
        <p:spPr>
          <a:xfrm>
            <a:off x="2637183" y="3603741"/>
            <a:ext cx="5765880" cy="26523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98786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58F9B-55EA-484D-A378-3176C88C707A}"/>
              </a:ext>
            </a:extLst>
          </p:cNvPr>
          <p:cNvSpPr>
            <a:spLocks noGrp="1"/>
          </p:cNvSpPr>
          <p:nvPr>
            <p:ph type="title"/>
          </p:nvPr>
        </p:nvSpPr>
        <p:spPr>
          <a:xfrm>
            <a:off x="111226" y="123582"/>
            <a:ext cx="7886700" cy="911079"/>
          </a:xfrm>
        </p:spPr>
        <p:txBody>
          <a:bodyPr>
            <a:normAutofit/>
          </a:bodyPr>
          <a:lstStyle/>
          <a:p>
            <a:r>
              <a:rPr lang="en-US" sz="3600" dirty="0">
                <a:solidFill>
                  <a:schemeClr val="accent1">
                    <a:lumMod val="75000"/>
                  </a:schemeClr>
                </a:solidFill>
              </a:rPr>
              <a:t>Resources</a:t>
            </a:r>
          </a:p>
        </p:txBody>
      </p:sp>
      <p:sp>
        <p:nvSpPr>
          <p:cNvPr id="7" name="Slide Number Placeholder 6">
            <a:extLst>
              <a:ext uri="{FF2B5EF4-FFF2-40B4-BE49-F238E27FC236}">
                <a16:creationId xmlns:a16="http://schemas.microsoft.com/office/drawing/2014/main" id="{EC2CD4AC-B1F9-480B-B99E-5AED7AED806D}"/>
              </a:ext>
            </a:extLst>
          </p:cNvPr>
          <p:cNvSpPr>
            <a:spLocks noGrp="1"/>
          </p:cNvSpPr>
          <p:nvPr>
            <p:ph type="sldNum" sz="quarter" idx="10"/>
          </p:nvPr>
        </p:nvSpPr>
        <p:spPr/>
        <p:txBody>
          <a:bodyPr/>
          <a:lstStyle/>
          <a:p>
            <a:fld id="{8F70FDB2-A6A2-4330-993F-395761078E77}" type="slidenum">
              <a:rPr lang="en-US" smtClean="0"/>
              <a:pPr/>
              <a:t>26</a:t>
            </a:fld>
            <a:endParaRPr lang="en-US" dirty="0"/>
          </a:p>
        </p:txBody>
      </p:sp>
      <p:sp>
        <p:nvSpPr>
          <p:cNvPr id="8" name="Footer Placeholder 7">
            <a:extLst>
              <a:ext uri="{FF2B5EF4-FFF2-40B4-BE49-F238E27FC236}">
                <a16:creationId xmlns:a16="http://schemas.microsoft.com/office/drawing/2014/main" id="{45C1F70E-18C9-49F8-AD67-77BB4F7403B6}"/>
              </a:ext>
            </a:extLst>
          </p:cNvPr>
          <p:cNvSpPr>
            <a:spLocks noGrp="1"/>
          </p:cNvSpPr>
          <p:nvPr>
            <p:ph type="ftr" sz="quarter" idx="11"/>
          </p:nvPr>
        </p:nvSpPr>
        <p:spPr/>
        <p:txBody>
          <a:bodyPr/>
          <a:lstStyle/>
          <a:p>
            <a:pPr algn="ctr"/>
            <a:r>
              <a:rPr lang="en-US"/>
              <a:t>· An Excellent Education for Every Student Every Day ·</a:t>
            </a:r>
            <a:endParaRPr lang="en-US" dirty="0"/>
          </a:p>
        </p:txBody>
      </p:sp>
      <p:cxnSp>
        <p:nvCxnSpPr>
          <p:cNvPr id="11" name="Straight Connector 10" descr="&quot;&quot;">
            <a:extLst>
              <a:ext uri="{FF2B5EF4-FFF2-40B4-BE49-F238E27FC236}">
                <a16:creationId xmlns:a16="http://schemas.microsoft.com/office/drawing/2014/main" id="{3FB68100-5E4A-4429-96F8-483C9859CAA5}"/>
              </a:ext>
            </a:extLst>
          </p:cNvPr>
          <p:cNvCxnSpPr/>
          <p:nvPr/>
        </p:nvCxnSpPr>
        <p:spPr>
          <a:xfrm>
            <a:off x="0" y="1030751"/>
            <a:ext cx="9144000" cy="391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6" descr="a picture of the book &quot;Perkins V, the official guide&quot; by Alisha Hyslop for ACTE">
            <a:extLst>
              <a:ext uri="{FF2B5EF4-FFF2-40B4-BE49-F238E27FC236}">
                <a16:creationId xmlns:a16="http://schemas.microsoft.com/office/drawing/2014/main" id="{822F8189-8E61-4991-B2B4-F6C04491A4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7048" y="1466876"/>
            <a:ext cx="3741783" cy="4838513"/>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152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58F9B-55EA-484D-A378-3176C88C707A}"/>
              </a:ext>
            </a:extLst>
          </p:cNvPr>
          <p:cNvSpPr>
            <a:spLocks noGrp="1"/>
          </p:cNvSpPr>
          <p:nvPr>
            <p:ph type="title"/>
          </p:nvPr>
        </p:nvSpPr>
        <p:spPr>
          <a:xfrm>
            <a:off x="111226" y="123582"/>
            <a:ext cx="7886700" cy="1050125"/>
          </a:xfrm>
        </p:spPr>
        <p:txBody>
          <a:bodyPr>
            <a:normAutofit/>
          </a:bodyPr>
          <a:lstStyle/>
          <a:p>
            <a:r>
              <a:rPr lang="en-US" sz="3600" dirty="0">
                <a:solidFill>
                  <a:schemeClr val="accent1">
                    <a:lumMod val="75000"/>
                  </a:schemeClr>
                </a:solidFill>
              </a:rPr>
              <a:t>More Resources</a:t>
            </a:r>
          </a:p>
        </p:txBody>
      </p:sp>
      <p:sp>
        <p:nvSpPr>
          <p:cNvPr id="7" name="Slide Number Placeholder 6">
            <a:extLst>
              <a:ext uri="{FF2B5EF4-FFF2-40B4-BE49-F238E27FC236}">
                <a16:creationId xmlns:a16="http://schemas.microsoft.com/office/drawing/2014/main" id="{EC2CD4AC-B1F9-480B-B99E-5AED7AED806D}"/>
              </a:ext>
            </a:extLst>
          </p:cNvPr>
          <p:cNvSpPr>
            <a:spLocks noGrp="1"/>
          </p:cNvSpPr>
          <p:nvPr>
            <p:ph type="sldNum" sz="quarter" idx="10"/>
          </p:nvPr>
        </p:nvSpPr>
        <p:spPr/>
        <p:txBody>
          <a:bodyPr/>
          <a:lstStyle/>
          <a:p>
            <a:fld id="{8F70FDB2-A6A2-4330-993F-395761078E77}" type="slidenum">
              <a:rPr lang="en-US" smtClean="0"/>
              <a:pPr/>
              <a:t>27</a:t>
            </a:fld>
            <a:endParaRPr lang="en-US" dirty="0"/>
          </a:p>
        </p:txBody>
      </p:sp>
      <p:sp>
        <p:nvSpPr>
          <p:cNvPr id="8" name="Footer Placeholder 7">
            <a:extLst>
              <a:ext uri="{FF2B5EF4-FFF2-40B4-BE49-F238E27FC236}">
                <a16:creationId xmlns:a16="http://schemas.microsoft.com/office/drawing/2014/main" id="{45C1F70E-18C9-49F8-AD67-77BB4F7403B6}"/>
              </a:ext>
            </a:extLst>
          </p:cNvPr>
          <p:cNvSpPr>
            <a:spLocks noGrp="1"/>
          </p:cNvSpPr>
          <p:nvPr>
            <p:ph type="ftr" sz="quarter" idx="11"/>
          </p:nvPr>
        </p:nvSpPr>
        <p:spPr/>
        <p:txBody>
          <a:bodyPr/>
          <a:lstStyle/>
          <a:p>
            <a:pPr algn="ctr"/>
            <a:r>
              <a:rPr lang="en-US"/>
              <a:t>· An Excellent Education for Every Student Every Day ·</a:t>
            </a:r>
            <a:endParaRPr lang="en-US" dirty="0"/>
          </a:p>
        </p:txBody>
      </p:sp>
      <p:cxnSp>
        <p:nvCxnSpPr>
          <p:cNvPr id="11" name="Straight Connector 10" descr="&quot;&quot;">
            <a:extLst>
              <a:ext uri="{FF2B5EF4-FFF2-40B4-BE49-F238E27FC236}">
                <a16:creationId xmlns:a16="http://schemas.microsoft.com/office/drawing/2014/main" id="{3FB68100-5E4A-4429-96F8-483C9859CAA5}"/>
              </a:ext>
            </a:extLst>
          </p:cNvPr>
          <p:cNvCxnSpPr/>
          <p:nvPr/>
        </p:nvCxnSpPr>
        <p:spPr>
          <a:xfrm>
            <a:off x="0" y="1169797"/>
            <a:ext cx="9144000" cy="391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descr="A picture of the Parts A-E Definitions document&#10;">
            <a:extLst>
              <a:ext uri="{FF2B5EF4-FFF2-40B4-BE49-F238E27FC236}">
                <a16:creationId xmlns:a16="http://schemas.microsoft.com/office/drawing/2014/main" id="{2DD0D28F-6909-46C6-9073-A7D6A3A339A7}"/>
              </a:ext>
            </a:extLst>
          </p:cNvPr>
          <p:cNvPicPr>
            <a:picLocks noChangeAspect="1"/>
          </p:cNvPicPr>
          <p:nvPr/>
        </p:nvPicPr>
        <p:blipFill>
          <a:blip r:embed="rId3"/>
          <a:stretch>
            <a:fillRect/>
          </a:stretch>
        </p:blipFill>
        <p:spPr>
          <a:xfrm>
            <a:off x="305461" y="999195"/>
            <a:ext cx="3102196" cy="2299530"/>
          </a:xfrm>
          <a:prstGeom prst="rect">
            <a:avLst/>
          </a:prstGeom>
          <a:ln>
            <a:solidFill>
              <a:schemeClr val="tx1"/>
            </a:solidFill>
          </a:ln>
          <a:effectLst>
            <a:outerShdw blurRad="50800" dist="38100" dir="2700000" algn="tl" rotWithShape="0">
              <a:prstClr val="black">
                <a:alpha val="40000"/>
              </a:prstClr>
            </a:outerShdw>
          </a:effectLst>
        </p:spPr>
      </p:pic>
      <p:pic>
        <p:nvPicPr>
          <p:cNvPr id="12" name="Content Placeholder 6" descr="CTEPS form">
            <a:extLst>
              <a:ext uri="{FF2B5EF4-FFF2-40B4-BE49-F238E27FC236}">
                <a16:creationId xmlns:a16="http://schemas.microsoft.com/office/drawing/2014/main" id="{DBF5D464-D1CB-411C-9FF1-A86D9758EE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454" y="1858115"/>
            <a:ext cx="3966442" cy="2571959"/>
          </a:xfrm>
          <a:prstGeom prst="rect">
            <a:avLst/>
          </a:prstGeom>
          <a:ln>
            <a:solidFill>
              <a:srgbClr val="1774E6"/>
            </a:solidFill>
          </a:ln>
          <a:effectLst>
            <a:outerShdw blurRad="50800" dist="38100" dir="2700000" algn="tl" rotWithShape="0">
              <a:prstClr val="black">
                <a:alpha val="40000"/>
              </a:prstClr>
            </a:outerShdw>
          </a:effectLst>
        </p:spPr>
      </p:pic>
      <p:pic>
        <p:nvPicPr>
          <p:cNvPr id="13" name="Picture 12" descr="A picture of the Sections Page in GMS">
            <a:extLst>
              <a:ext uri="{FF2B5EF4-FFF2-40B4-BE49-F238E27FC236}">
                <a16:creationId xmlns:a16="http://schemas.microsoft.com/office/drawing/2014/main" id="{CB434355-B91A-4EC9-873F-9A1933784D79}"/>
              </a:ext>
            </a:extLst>
          </p:cNvPr>
          <p:cNvPicPr>
            <a:picLocks noChangeAspect="1"/>
          </p:cNvPicPr>
          <p:nvPr/>
        </p:nvPicPr>
        <p:blipFill>
          <a:blip r:embed="rId5"/>
          <a:stretch>
            <a:fillRect/>
          </a:stretch>
        </p:blipFill>
        <p:spPr>
          <a:xfrm>
            <a:off x="5304334" y="186618"/>
            <a:ext cx="3707842" cy="4900539"/>
          </a:xfrm>
          <a:prstGeom prst="rect">
            <a:avLst/>
          </a:prstGeom>
          <a:ln>
            <a:solidFill>
              <a:schemeClr val="tx1"/>
            </a:solidFill>
          </a:ln>
        </p:spPr>
      </p:pic>
      <p:pic>
        <p:nvPicPr>
          <p:cNvPr id="14" name="Picture 13" descr="A picture of the CLNA workbook page for Part C">
            <a:extLst>
              <a:ext uri="{FF2B5EF4-FFF2-40B4-BE49-F238E27FC236}">
                <a16:creationId xmlns:a16="http://schemas.microsoft.com/office/drawing/2014/main" id="{8C2EF617-37A7-4100-B803-CDD402431897}"/>
              </a:ext>
            </a:extLst>
          </p:cNvPr>
          <p:cNvPicPr>
            <a:picLocks noChangeAspect="1"/>
          </p:cNvPicPr>
          <p:nvPr/>
        </p:nvPicPr>
        <p:blipFill>
          <a:blip r:embed="rId6"/>
          <a:stretch>
            <a:fillRect/>
          </a:stretch>
        </p:blipFill>
        <p:spPr>
          <a:xfrm>
            <a:off x="1269948" y="3286975"/>
            <a:ext cx="4243184" cy="2286198"/>
          </a:xfrm>
          <a:prstGeom prst="rect">
            <a:avLst/>
          </a:prstGeom>
        </p:spPr>
      </p:pic>
      <p:pic>
        <p:nvPicPr>
          <p:cNvPr id="6" name="Picture 5" descr="A picture of the title page of the Four Year plan and Local application guidance booklet">
            <a:extLst>
              <a:ext uri="{FF2B5EF4-FFF2-40B4-BE49-F238E27FC236}">
                <a16:creationId xmlns:a16="http://schemas.microsoft.com/office/drawing/2014/main" id="{C30FEB1C-3952-4C30-AB06-0B9109C5C521}"/>
              </a:ext>
            </a:extLst>
          </p:cNvPr>
          <p:cNvPicPr>
            <a:picLocks noChangeAspect="1"/>
          </p:cNvPicPr>
          <p:nvPr/>
        </p:nvPicPr>
        <p:blipFill>
          <a:blip r:embed="rId7"/>
          <a:stretch>
            <a:fillRect/>
          </a:stretch>
        </p:blipFill>
        <p:spPr>
          <a:xfrm>
            <a:off x="5854667" y="1796913"/>
            <a:ext cx="2867121" cy="3632448"/>
          </a:xfrm>
          <a:prstGeom prst="rect">
            <a:avLst/>
          </a:prstGeom>
          <a:ln>
            <a:solidFill>
              <a:schemeClr val="tx1"/>
            </a:solidFill>
          </a:ln>
          <a:effectLst>
            <a:outerShdw blurRad="50800" dist="38100" dir="2700000" algn="tl" rotWithShape="0">
              <a:prstClr val="black">
                <a:alpha val="40000"/>
              </a:prstClr>
            </a:outerShdw>
          </a:effectLst>
        </p:spPr>
      </p:pic>
      <p:pic>
        <p:nvPicPr>
          <p:cNvPr id="15" name="Picture 14" descr="A picture of the Perkins V guidance and process overview document">
            <a:extLst>
              <a:ext uri="{FF2B5EF4-FFF2-40B4-BE49-F238E27FC236}">
                <a16:creationId xmlns:a16="http://schemas.microsoft.com/office/drawing/2014/main" id="{7B99EC27-F28D-4D6A-B178-49D898A77DBD}"/>
              </a:ext>
            </a:extLst>
          </p:cNvPr>
          <p:cNvPicPr>
            <a:picLocks noChangeAspect="1"/>
          </p:cNvPicPr>
          <p:nvPr/>
        </p:nvPicPr>
        <p:blipFill>
          <a:blip r:embed="rId8"/>
          <a:stretch>
            <a:fillRect/>
          </a:stretch>
        </p:blipFill>
        <p:spPr>
          <a:xfrm>
            <a:off x="3836280" y="2968642"/>
            <a:ext cx="2533054" cy="330108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368233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791" y="114318"/>
            <a:ext cx="7886700" cy="1325563"/>
          </a:xfrm>
        </p:spPr>
        <p:txBody>
          <a:bodyPr/>
          <a:lstStyle/>
          <a:p>
            <a:r>
              <a:rPr lang="en-US" dirty="0">
                <a:solidFill>
                  <a:schemeClr val="accent1">
                    <a:lumMod val="75000"/>
                  </a:schemeClr>
                </a:solidFill>
              </a:rPr>
              <a:t>Questions?</a:t>
            </a:r>
          </a:p>
        </p:txBody>
      </p:sp>
      <p:cxnSp>
        <p:nvCxnSpPr>
          <p:cNvPr id="4" name="Straight Connector 3" descr="&quot;&quot;"/>
          <p:cNvCxnSpPr/>
          <p:nvPr/>
        </p:nvCxnSpPr>
        <p:spPr>
          <a:xfrm>
            <a:off x="0" y="1147742"/>
            <a:ext cx="9144000" cy="2621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2775857" y="6378557"/>
            <a:ext cx="3592286" cy="365125"/>
          </a:xfrm>
          <a:prstGeom prst="rect">
            <a:avLst/>
          </a:prstGeom>
        </p:spPr>
        <p:txBody>
          <a:bodyPr anchor="b"/>
          <a:lstStyle>
            <a:lvl1pPr>
              <a:defRPr sz="1200" b="1" i="1">
                <a:solidFill>
                  <a:srgbClr val="4F4F4F"/>
                </a:solidFill>
                <a:latin typeface="+mn-lt"/>
              </a:defRPr>
            </a:lvl1pPr>
          </a:lstStyle>
          <a:p>
            <a:pPr algn="ctr"/>
            <a:r>
              <a:rPr lang="en-US" dirty="0"/>
              <a:t>· An Excellent Education for Every Student Every Day ·</a:t>
            </a:r>
          </a:p>
        </p:txBody>
      </p:sp>
      <p:pic>
        <p:nvPicPr>
          <p:cNvPr id="7" name="Picture 6" descr="A picture containing text, sitting, red&#10;&#10;Description automatically generated">
            <a:extLst>
              <a:ext uri="{FF2B5EF4-FFF2-40B4-BE49-F238E27FC236}">
                <a16:creationId xmlns:a16="http://schemas.microsoft.com/office/drawing/2014/main" id="{E0F9D301-16B8-4450-9232-DAA186CD885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722904" y="1777700"/>
            <a:ext cx="5698191" cy="4052047"/>
          </a:xfrm>
          <a:prstGeom prst="rect">
            <a:avLst/>
          </a:prstGeom>
        </p:spPr>
      </p:pic>
    </p:spTree>
    <p:extLst>
      <p:ext uri="{BB962C8B-B14F-4D97-AF65-F5344CB8AC3E}">
        <p14:creationId xmlns:p14="http://schemas.microsoft.com/office/powerpoint/2010/main" val="774879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897" y="114318"/>
            <a:ext cx="7886700" cy="1325563"/>
          </a:xfrm>
        </p:spPr>
        <p:txBody>
          <a:bodyPr/>
          <a:lstStyle/>
          <a:p>
            <a:r>
              <a:rPr lang="en-US" dirty="0">
                <a:solidFill>
                  <a:schemeClr val="accent1">
                    <a:lumMod val="75000"/>
                  </a:schemeClr>
                </a:solidFill>
              </a:rPr>
              <a:t>Follow Up:  Perkins 102</a:t>
            </a:r>
          </a:p>
        </p:txBody>
      </p:sp>
      <p:cxnSp>
        <p:nvCxnSpPr>
          <p:cNvPr id="4" name="Straight Connector 3" descr="&quot;&quot;"/>
          <p:cNvCxnSpPr/>
          <p:nvPr/>
        </p:nvCxnSpPr>
        <p:spPr>
          <a:xfrm>
            <a:off x="0" y="1147742"/>
            <a:ext cx="9144000" cy="2621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2775857" y="6378557"/>
            <a:ext cx="3592286" cy="365125"/>
          </a:xfrm>
          <a:prstGeom prst="rect">
            <a:avLst/>
          </a:prstGeom>
        </p:spPr>
        <p:txBody>
          <a:bodyPr anchor="b"/>
          <a:lstStyle>
            <a:lvl1pPr>
              <a:defRPr sz="1200" b="1" i="1">
                <a:solidFill>
                  <a:srgbClr val="4F4F4F"/>
                </a:solidFill>
                <a:latin typeface="+mn-lt"/>
              </a:defRPr>
            </a:lvl1pPr>
          </a:lstStyle>
          <a:p>
            <a:pPr algn="ctr"/>
            <a:r>
              <a:rPr lang="en-US" dirty="0"/>
              <a:t>· An Excellent Education for Every Student Every Day ·</a:t>
            </a:r>
          </a:p>
        </p:txBody>
      </p:sp>
      <p:sp>
        <p:nvSpPr>
          <p:cNvPr id="3" name="TextBox 2">
            <a:extLst>
              <a:ext uri="{FF2B5EF4-FFF2-40B4-BE49-F238E27FC236}">
                <a16:creationId xmlns:a16="http://schemas.microsoft.com/office/drawing/2014/main" id="{4ACC07BB-40D5-4926-90FD-CC87B1536D3B}"/>
              </a:ext>
            </a:extLst>
          </p:cNvPr>
          <p:cNvSpPr txBox="1"/>
          <p:nvPr/>
        </p:nvSpPr>
        <p:spPr>
          <a:xfrm>
            <a:off x="628650" y="2268256"/>
            <a:ext cx="7886700" cy="2923877"/>
          </a:xfrm>
          <a:prstGeom prst="rect">
            <a:avLst/>
          </a:prstGeom>
          <a:noFill/>
        </p:spPr>
        <p:txBody>
          <a:bodyPr wrap="square" rtlCol="0">
            <a:spAutoFit/>
          </a:bodyPr>
          <a:lstStyle/>
          <a:p>
            <a:r>
              <a:rPr lang="en-US" sz="4000" dirty="0"/>
              <a:t>Deeper Dive</a:t>
            </a:r>
          </a:p>
          <a:p>
            <a:pPr marL="342900" indent="-342900">
              <a:buFont typeface="Arial" panose="020B0604020202020204" pitchFamily="34" charset="0"/>
              <a:buChar char="•"/>
            </a:pPr>
            <a:r>
              <a:rPr lang="en-US" sz="2400" dirty="0"/>
              <a:t>Stakeholder Engagement</a:t>
            </a:r>
          </a:p>
          <a:p>
            <a:pPr marL="342900" indent="-342900">
              <a:buFont typeface="Arial" panose="020B0604020202020204" pitchFamily="34" charset="0"/>
              <a:buChar char="•"/>
            </a:pPr>
            <a:r>
              <a:rPr lang="en-US" sz="2400" dirty="0"/>
              <a:t>Budget Questions</a:t>
            </a:r>
          </a:p>
          <a:p>
            <a:pPr marL="342900" indent="-342900">
              <a:buFont typeface="Arial" panose="020B0604020202020204" pitchFamily="34" charset="0"/>
              <a:buChar char="•"/>
            </a:pPr>
            <a:r>
              <a:rPr lang="en-US" sz="2400" dirty="0"/>
              <a:t>Fiscal Restrictions</a:t>
            </a:r>
          </a:p>
          <a:p>
            <a:pPr marL="342900" indent="-342900">
              <a:buFont typeface="Arial" panose="020B0604020202020204" pitchFamily="34" charset="0"/>
              <a:buChar char="•"/>
            </a:pPr>
            <a:r>
              <a:rPr lang="en-US" sz="2400" dirty="0"/>
              <a:t>CTEPS questions – is this a sequence?</a:t>
            </a:r>
          </a:p>
          <a:p>
            <a:pPr marL="342900" indent="-342900">
              <a:buFont typeface="Arial" panose="020B0604020202020204" pitchFamily="34" charset="0"/>
              <a:buChar char="•"/>
            </a:pPr>
            <a:r>
              <a:rPr lang="en-US" sz="2400" dirty="0"/>
              <a:t>Core indicators</a:t>
            </a:r>
          </a:p>
          <a:p>
            <a:pPr marL="342900" indent="-342900">
              <a:buFont typeface="Arial" panose="020B0604020202020204" pitchFamily="34" charset="0"/>
              <a:buChar char="•"/>
            </a:pPr>
            <a:r>
              <a:rPr lang="en-US" sz="2400" dirty="0"/>
              <a:t> 5 Parts A-E</a:t>
            </a:r>
          </a:p>
        </p:txBody>
      </p:sp>
      <p:pic>
        <p:nvPicPr>
          <p:cNvPr id="10" name="Picture 9" descr="A picture containing clipart&#10;&#10;Description automatically generated">
            <a:extLst>
              <a:ext uri="{FF2B5EF4-FFF2-40B4-BE49-F238E27FC236}">
                <a16:creationId xmlns:a16="http://schemas.microsoft.com/office/drawing/2014/main" id="{4A2BCD43-2168-4FE5-97DC-CED32491939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26094" y="319367"/>
            <a:ext cx="1930400" cy="2857500"/>
          </a:xfrm>
          <a:prstGeom prst="rect">
            <a:avLst/>
          </a:prstGeom>
        </p:spPr>
      </p:pic>
    </p:spTree>
    <p:extLst>
      <p:ext uri="{BB962C8B-B14F-4D97-AF65-F5344CB8AC3E}">
        <p14:creationId xmlns:p14="http://schemas.microsoft.com/office/powerpoint/2010/main" val="4285032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title="Alaska's Education Challenge graphic"/>
          <p:cNvPicPr>
            <a:picLocks noGrp="1" noChangeAspect="1"/>
          </p:cNvPicPr>
          <p:nvPr>
            <p:ph idx="1"/>
          </p:nvPr>
        </p:nvPicPr>
        <p:blipFill rotWithShape="1">
          <a:blip r:embed="rId3">
            <a:extLst>
              <a:ext uri="{28A0092B-C50C-407E-A947-70E740481C1C}">
                <a14:useLocalDpi xmlns:a14="http://schemas.microsoft.com/office/drawing/2010/main" val="0"/>
              </a:ext>
            </a:extLst>
          </a:blip>
          <a:srcRect l="6745" t="1626" r="5880" b="4767"/>
          <a:stretch/>
        </p:blipFill>
        <p:spPr>
          <a:xfrm>
            <a:off x="3922014" y="1134319"/>
            <a:ext cx="5071871" cy="4571999"/>
          </a:xfrm>
        </p:spPr>
      </p:pic>
      <p:sp>
        <p:nvSpPr>
          <p:cNvPr id="8" name="Text Placeholder 7"/>
          <p:cNvSpPr>
            <a:spLocks noGrp="1"/>
          </p:cNvSpPr>
          <p:nvPr>
            <p:ph type="body" sz="half" idx="2"/>
          </p:nvPr>
        </p:nvSpPr>
        <p:spPr>
          <a:xfrm>
            <a:off x="520505" y="1616050"/>
            <a:ext cx="3401508" cy="4409458"/>
          </a:xfrm>
        </p:spPr>
        <p:txBody>
          <a:bodyPr>
            <a:normAutofit lnSpcReduction="10000"/>
          </a:bodyPr>
          <a:lstStyle/>
          <a:p>
            <a:pPr marL="342900" indent="-342900">
              <a:buFont typeface="Arial" panose="020B0604020202020204" pitchFamily="34" charset="0"/>
              <a:buChar char="•"/>
            </a:pPr>
            <a:r>
              <a:rPr lang="en-US" sz="2400" dirty="0"/>
              <a:t>Early reading</a:t>
            </a:r>
          </a:p>
          <a:p>
            <a:pPr marL="342900" indent="-342900">
              <a:buFont typeface="Arial" panose="020B0604020202020204" pitchFamily="34" charset="0"/>
              <a:buChar char="•"/>
            </a:pPr>
            <a:r>
              <a:rPr lang="en-US" sz="2800" b="1" dirty="0"/>
              <a:t>Increase career, technical, and culturally relevant education to meet student and workforce needs.</a:t>
            </a:r>
          </a:p>
          <a:p>
            <a:pPr marL="342900" indent="-342900">
              <a:buFont typeface="Arial" panose="020B0604020202020204" pitchFamily="34" charset="0"/>
              <a:buChar char="•"/>
            </a:pPr>
            <a:r>
              <a:rPr lang="en-US" sz="2400" dirty="0"/>
              <a:t>Equitable educational rigor</a:t>
            </a:r>
          </a:p>
          <a:p>
            <a:pPr marL="342900" indent="-342900">
              <a:buFont typeface="Arial" panose="020B0604020202020204" pitchFamily="34" charset="0"/>
              <a:buChar char="•"/>
            </a:pPr>
            <a:r>
              <a:rPr lang="en-US" sz="2400" dirty="0"/>
              <a:t>Effective teachers</a:t>
            </a:r>
          </a:p>
          <a:p>
            <a:pPr marL="342900" indent="-342900">
              <a:buFont typeface="Arial" panose="020B0604020202020204" pitchFamily="34" charset="0"/>
              <a:buChar char="•"/>
            </a:pPr>
            <a:r>
              <a:rPr lang="en-US" sz="2400" dirty="0"/>
              <a:t>Safety and well-being</a:t>
            </a:r>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70FDB2-A6A2-4330-993F-395761078E77}" type="slidenum">
              <a:rPr kumimoji="0" lang="en-US" sz="1200" b="0" i="0" u="none" strike="noStrike" kern="1200" cap="none" spc="0" normalizeH="0" baseline="0" noProof="0" smtClean="0">
                <a:ln>
                  <a:noFill/>
                </a:ln>
                <a:solidFill>
                  <a:srgbClr val="4F4F4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4F4F4F"/>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srgbClr val="4F4F4F"/>
                </a:solidFill>
                <a:effectLst/>
                <a:uLnTx/>
                <a:uFillTx/>
                <a:latin typeface="Calibri" panose="020F0502020204030204"/>
                <a:ea typeface="+mn-ea"/>
                <a:cs typeface="+mn-cs"/>
              </a:rPr>
              <a:t>· An Excellent Education for Every Student Every Day ·</a:t>
            </a:r>
            <a:endParaRPr kumimoji="0" lang="en-US" sz="1200" b="1" i="1" u="none" strike="noStrike" kern="1200" cap="none" spc="0" normalizeH="0" baseline="0" noProof="0" dirty="0">
              <a:ln>
                <a:noFill/>
              </a:ln>
              <a:solidFill>
                <a:srgbClr val="4F4F4F"/>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CC76B56E-7523-47C0-8E13-C511A547AE8F}"/>
              </a:ext>
            </a:extLst>
          </p:cNvPr>
          <p:cNvSpPr>
            <a:spLocks noGrp="1"/>
          </p:cNvSpPr>
          <p:nvPr>
            <p:ph type="title"/>
          </p:nvPr>
        </p:nvSpPr>
        <p:spPr>
          <a:xfrm>
            <a:off x="520505" y="815129"/>
            <a:ext cx="3401510" cy="694482"/>
          </a:xfrm>
        </p:spPr>
        <p:txBody>
          <a:bodyPr>
            <a:normAutofit fontScale="90000"/>
          </a:bodyPr>
          <a:lstStyle/>
          <a:p>
            <a:r>
              <a:rPr lang="en-US" dirty="0">
                <a:solidFill>
                  <a:schemeClr val="accent1">
                    <a:lumMod val="50000"/>
                  </a:schemeClr>
                </a:solidFill>
              </a:rPr>
              <a:t>Alaska’s Ed Challenge 5 T</a:t>
            </a:r>
            <a:r>
              <a:rPr lang="en-US" sz="3200" dirty="0">
                <a:solidFill>
                  <a:schemeClr val="accent1">
                    <a:lumMod val="50000"/>
                  </a:schemeClr>
                </a:solidFill>
              </a:rPr>
              <a:t>rajectories:</a:t>
            </a:r>
            <a:endParaRPr lang="en-US" dirty="0">
              <a:solidFill>
                <a:schemeClr val="accent1">
                  <a:lumMod val="50000"/>
                </a:schemeClr>
              </a:solidFill>
            </a:endParaRPr>
          </a:p>
        </p:txBody>
      </p:sp>
    </p:spTree>
    <p:extLst>
      <p:ext uri="{BB962C8B-B14F-4D97-AF65-F5344CB8AC3E}">
        <p14:creationId xmlns:p14="http://schemas.microsoft.com/office/powerpoint/2010/main" val="30518432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50" y="57308"/>
            <a:ext cx="7886700" cy="1325563"/>
          </a:xfrm>
        </p:spPr>
        <p:txBody>
          <a:bodyPr/>
          <a:lstStyle/>
          <a:p>
            <a:r>
              <a:rPr lang="en-US" dirty="0">
                <a:solidFill>
                  <a:schemeClr val="accent1">
                    <a:lumMod val="75000"/>
                  </a:schemeClr>
                </a:solidFill>
              </a:rPr>
              <a:t>DEED CTE Team</a:t>
            </a:r>
            <a:br>
              <a:rPr lang="en-US" dirty="0"/>
            </a:br>
            <a:endParaRPr lang="en-US" dirty="0"/>
          </a:p>
        </p:txBody>
      </p:sp>
      <p:cxnSp>
        <p:nvCxnSpPr>
          <p:cNvPr id="3" name="Straight Connector 2" descr="&quot;&quot;"/>
          <p:cNvCxnSpPr/>
          <p:nvPr/>
        </p:nvCxnSpPr>
        <p:spPr>
          <a:xfrm>
            <a:off x="11430" y="720090"/>
            <a:ext cx="913257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6EBE6CEA-CA86-4BCB-B831-CD422866F4DB}"/>
              </a:ext>
            </a:extLst>
          </p:cNvPr>
          <p:cNvSpPr/>
          <p:nvPr/>
        </p:nvSpPr>
        <p:spPr>
          <a:xfrm>
            <a:off x="1804936" y="873578"/>
            <a:ext cx="7104376" cy="1231106"/>
          </a:xfrm>
          <a:prstGeom prst="rect">
            <a:avLst/>
          </a:prstGeom>
        </p:spPr>
        <p:txBody>
          <a:bodyPr wrap="square">
            <a:spAutoFit/>
          </a:bodyPr>
          <a:lstStyle/>
          <a:p>
            <a:r>
              <a:rPr lang="en-US" sz="2000" b="1" dirty="0">
                <a:solidFill>
                  <a:srgbClr val="2F5496"/>
                </a:solidFill>
                <a:latin typeface="Calibri Light" panose="020F0302020204030204" pitchFamily="34" charset="0"/>
                <a:ea typeface="Calibri" panose="020F0502020204030204" pitchFamily="34" charset="0"/>
                <a:cs typeface="Calibri" panose="020F0502020204030204" pitchFamily="34" charset="0"/>
              </a:rPr>
              <a:t>Deborah Riddle</a:t>
            </a:r>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dirty="0">
                <a:solidFill>
                  <a:srgbClr val="1F497D"/>
                </a:solidFill>
                <a:latin typeface="Calibri" panose="020F0502020204030204" pitchFamily="34" charset="0"/>
                <a:ea typeface="Calibri" panose="020F0502020204030204" pitchFamily="34" charset="0"/>
                <a:cs typeface="Calibri" panose="020F0502020204030204" pitchFamily="34" charset="0"/>
              </a:rPr>
              <a:t>Division Operations Manager, Innovation &amp; Education Excellence</a:t>
            </a:r>
          </a:p>
          <a:p>
            <a:r>
              <a:rPr lang="en-US" dirty="0">
                <a:solidFill>
                  <a:srgbClr val="1F497D"/>
                </a:solidFill>
                <a:latin typeface="Calibri" panose="020F0502020204030204" pitchFamily="34" charset="0"/>
                <a:ea typeface="Calibri" panose="020F0502020204030204" pitchFamily="34" charset="0"/>
                <a:cs typeface="Calibri" panose="020F0502020204030204" pitchFamily="34" charset="0"/>
              </a:rPr>
              <a:t>907-465-2892</a:t>
            </a:r>
          </a:p>
          <a:p>
            <a:r>
              <a:rPr lang="en-US" dirty="0">
                <a:latin typeface="Calibri" panose="020F0502020204030204" pitchFamily="34" charset="0"/>
                <a:ea typeface="Calibri" panose="020F0502020204030204" pitchFamily="34" charset="0"/>
                <a:cs typeface="Calibri" panose="020F0502020204030204" pitchFamily="34" charset="0"/>
                <a:hlinkClick r:id="rId3"/>
              </a:rPr>
              <a:t>deborah.riddle@alaska.gov</a:t>
            </a:r>
            <a:r>
              <a:rPr lang="en-US" dirty="0">
                <a:latin typeface="Calibri" panose="020F0502020204030204" pitchFamily="34" charset="0"/>
                <a:ea typeface="Calibri" panose="020F0502020204030204" pitchFamily="34" charset="0"/>
                <a:cs typeface="Calibri" panose="020F0502020204030204" pitchFamily="34" charset="0"/>
              </a:rPr>
              <a:t> </a:t>
            </a:r>
          </a:p>
        </p:txBody>
      </p:sp>
      <p:sp>
        <p:nvSpPr>
          <p:cNvPr id="5" name="TextBox 4"/>
          <p:cNvSpPr txBox="1"/>
          <p:nvPr/>
        </p:nvSpPr>
        <p:spPr>
          <a:xfrm>
            <a:off x="1804936" y="2340908"/>
            <a:ext cx="5241044" cy="1231106"/>
          </a:xfrm>
          <a:prstGeom prst="rect">
            <a:avLst/>
          </a:prstGeom>
          <a:noFill/>
        </p:spPr>
        <p:txBody>
          <a:bodyPr wrap="square" rtlCol="0">
            <a:spAutoFit/>
          </a:bodyPr>
          <a:lstStyle/>
          <a:p>
            <a:r>
              <a:rPr lang="en-US" sz="2000" b="1" dirty="0">
                <a:solidFill>
                  <a:schemeClr val="accent5">
                    <a:lumMod val="75000"/>
                  </a:schemeClr>
                </a:solidFill>
                <a:latin typeface="+mj-lt"/>
              </a:rPr>
              <a:t>Brad Billings</a:t>
            </a:r>
          </a:p>
          <a:p>
            <a:r>
              <a:rPr lang="en-US" dirty="0">
                <a:solidFill>
                  <a:schemeClr val="accent5">
                    <a:lumMod val="75000"/>
                  </a:schemeClr>
                </a:solidFill>
              </a:rPr>
              <a:t>Administrator, Career and Technical Education</a:t>
            </a:r>
          </a:p>
          <a:p>
            <a:r>
              <a:rPr lang="en-US" dirty="0">
                <a:solidFill>
                  <a:schemeClr val="accent5">
                    <a:lumMod val="75000"/>
                  </a:schemeClr>
                </a:solidFill>
              </a:rPr>
              <a:t>907-465-8720</a:t>
            </a:r>
          </a:p>
          <a:p>
            <a:r>
              <a:rPr lang="en-US" dirty="0">
                <a:solidFill>
                  <a:schemeClr val="accent5">
                    <a:lumMod val="75000"/>
                  </a:schemeClr>
                </a:solidFill>
                <a:hlinkClick r:id="rId4"/>
              </a:rPr>
              <a:t>brad.billings@alaska.gov</a:t>
            </a:r>
            <a:endParaRPr lang="en-US" dirty="0">
              <a:solidFill>
                <a:schemeClr val="accent5">
                  <a:lumMod val="75000"/>
                </a:schemeClr>
              </a:solidFill>
            </a:endParaRPr>
          </a:p>
        </p:txBody>
      </p:sp>
      <p:sp>
        <p:nvSpPr>
          <p:cNvPr id="6" name="Rectangle 5">
            <a:extLst>
              <a:ext uri="{FF2B5EF4-FFF2-40B4-BE49-F238E27FC236}">
                <a16:creationId xmlns:a16="http://schemas.microsoft.com/office/drawing/2014/main" id="{73CD5441-6FF2-4992-AD0A-BE497C753503}"/>
              </a:ext>
            </a:extLst>
          </p:cNvPr>
          <p:cNvSpPr/>
          <p:nvPr/>
        </p:nvSpPr>
        <p:spPr>
          <a:xfrm>
            <a:off x="351288" y="4915232"/>
            <a:ext cx="3429000" cy="1200329"/>
          </a:xfrm>
          <a:prstGeom prst="rect">
            <a:avLst/>
          </a:prstGeom>
        </p:spPr>
        <p:txBody>
          <a:bodyPr>
            <a:spAutoFit/>
          </a:bodyPr>
          <a:lstStyle/>
          <a:p>
            <a:r>
              <a:rPr lang="en-US" b="1" dirty="0">
                <a:solidFill>
                  <a:srgbClr val="2F5496"/>
                </a:solidFill>
                <a:latin typeface="Calibri Light" panose="020F0302020204030204" pitchFamily="34" charset="0"/>
                <a:ea typeface="Calibri" panose="020F0502020204030204" pitchFamily="34" charset="0"/>
                <a:cs typeface="Calibri" panose="020F0502020204030204" pitchFamily="34" charset="0"/>
              </a:rPr>
              <a:t>Sheila Box</a:t>
            </a:r>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solidFill>
                  <a:srgbClr val="1F497D"/>
                </a:solidFill>
                <a:latin typeface="Calibri" panose="020F0502020204030204" pitchFamily="34" charset="0"/>
                <a:ea typeface="Calibri" panose="020F0502020204030204" pitchFamily="34" charset="0"/>
                <a:cs typeface="Calibri" panose="020F0502020204030204" pitchFamily="34" charset="0"/>
              </a:rPr>
              <a:t>CTE Program Specialist</a:t>
            </a:r>
          </a:p>
          <a:p>
            <a:r>
              <a:rPr lang="en-US" dirty="0">
                <a:solidFill>
                  <a:srgbClr val="1F497D"/>
                </a:solidFill>
                <a:latin typeface="Calibri" panose="020F0502020204030204" pitchFamily="34" charset="0"/>
                <a:ea typeface="Calibri" panose="020F0502020204030204" pitchFamily="34" charset="0"/>
                <a:cs typeface="Calibri" panose="020F0502020204030204" pitchFamily="34" charset="0"/>
              </a:rPr>
              <a:t>907-465-8704</a:t>
            </a:r>
          </a:p>
          <a:p>
            <a:r>
              <a:rPr lang="en-US" dirty="0">
                <a:solidFill>
                  <a:srgbClr val="1F497D"/>
                </a:solidFill>
                <a:latin typeface="Calibri" panose="020F0502020204030204" pitchFamily="34" charset="0"/>
                <a:ea typeface="Calibri" panose="020F0502020204030204" pitchFamily="34" charset="0"/>
                <a:cs typeface="Calibri" panose="020F0502020204030204" pitchFamily="34" charset="0"/>
                <a:hlinkClick r:id="rId5"/>
              </a:rPr>
              <a:t>sheila.box@alaska.gov</a:t>
            </a:r>
            <a:r>
              <a:rPr lang="en-US" dirty="0">
                <a:solidFill>
                  <a:srgbClr val="1F497D"/>
                </a:solidFill>
                <a:latin typeface="Calibri" panose="020F0502020204030204" pitchFamily="34" charset="0"/>
                <a:ea typeface="Calibri" panose="020F0502020204030204" pitchFamily="34" charset="0"/>
                <a:cs typeface="Calibri" panose="020F0502020204030204" pitchFamily="34" charset="0"/>
              </a:rPr>
              <a:t> </a:t>
            </a:r>
          </a:p>
        </p:txBody>
      </p:sp>
      <p:sp>
        <p:nvSpPr>
          <p:cNvPr id="7" name="Rectangle 6">
            <a:extLst>
              <a:ext uri="{FF2B5EF4-FFF2-40B4-BE49-F238E27FC236}">
                <a16:creationId xmlns:a16="http://schemas.microsoft.com/office/drawing/2014/main" id="{80613544-24BB-4BFE-B8B6-9383D25F2B3A}"/>
              </a:ext>
            </a:extLst>
          </p:cNvPr>
          <p:cNvSpPr/>
          <p:nvPr/>
        </p:nvSpPr>
        <p:spPr>
          <a:xfrm>
            <a:off x="3139444" y="4935638"/>
            <a:ext cx="3429000" cy="1200329"/>
          </a:xfrm>
          <a:prstGeom prst="rect">
            <a:avLst/>
          </a:prstGeom>
        </p:spPr>
        <p:txBody>
          <a:bodyPr>
            <a:spAutoFit/>
          </a:bodyPr>
          <a:lstStyle/>
          <a:p>
            <a:r>
              <a:rPr lang="en-US" b="1" dirty="0">
                <a:solidFill>
                  <a:srgbClr val="2F5496"/>
                </a:solidFill>
                <a:latin typeface="Calibri Light" panose="020F0302020204030204" pitchFamily="34" charset="0"/>
                <a:ea typeface="Calibri" panose="020F0502020204030204" pitchFamily="34" charset="0"/>
                <a:cs typeface="Calibri" panose="020F0502020204030204" pitchFamily="34" charset="0"/>
              </a:rPr>
              <a:t>Felicia Swanson</a:t>
            </a:r>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solidFill>
                  <a:srgbClr val="1F497D"/>
                </a:solidFill>
                <a:latin typeface="Calibri" panose="020F0502020204030204" pitchFamily="34" charset="0"/>
                <a:ea typeface="Calibri" panose="020F0502020204030204" pitchFamily="34" charset="0"/>
                <a:cs typeface="Calibri" panose="020F0502020204030204" pitchFamily="34" charset="0"/>
              </a:rPr>
              <a:t>Education Associate</a:t>
            </a:r>
          </a:p>
          <a:p>
            <a:r>
              <a:rPr lang="en-US" dirty="0">
                <a:solidFill>
                  <a:srgbClr val="1F497D"/>
                </a:solidFill>
                <a:latin typeface="Calibri" panose="020F0502020204030204" pitchFamily="34" charset="0"/>
                <a:ea typeface="Calibri" panose="020F0502020204030204" pitchFamily="34" charset="0"/>
                <a:cs typeface="Calibri" panose="020F0502020204030204" pitchFamily="34" charset="0"/>
              </a:rPr>
              <a:t>907-465-2980</a:t>
            </a:r>
          </a:p>
          <a:p>
            <a:r>
              <a:rPr lang="en-US" dirty="0">
                <a:solidFill>
                  <a:srgbClr val="1F497D"/>
                </a:solidFill>
                <a:latin typeface="Calibri" panose="020F0502020204030204" pitchFamily="34" charset="0"/>
                <a:ea typeface="Calibri" panose="020F0502020204030204" pitchFamily="34" charset="0"/>
                <a:cs typeface="Calibri" panose="020F0502020204030204" pitchFamily="34" charset="0"/>
                <a:hlinkClick r:id="rId6"/>
              </a:rPr>
              <a:t>felicia.swanson@alaska.gov</a:t>
            </a:r>
            <a:r>
              <a:rPr lang="en-US" dirty="0">
                <a:solidFill>
                  <a:srgbClr val="1F497D"/>
                </a:solidFill>
                <a:latin typeface="Calibri" panose="020F0502020204030204" pitchFamily="34" charset="0"/>
                <a:ea typeface="Calibri" panose="020F0502020204030204" pitchFamily="34" charset="0"/>
                <a:cs typeface="Calibri" panose="020F0502020204030204" pitchFamily="34" charset="0"/>
              </a:rPr>
              <a:t> </a:t>
            </a:r>
          </a:p>
        </p:txBody>
      </p:sp>
      <p:sp>
        <p:nvSpPr>
          <p:cNvPr id="8" name="Rectangle 7">
            <a:extLst>
              <a:ext uri="{FF2B5EF4-FFF2-40B4-BE49-F238E27FC236}">
                <a16:creationId xmlns:a16="http://schemas.microsoft.com/office/drawing/2014/main" id="{0FFFAF9B-35FF-49C1-A283-83A2FCF09821}"/>
              </a:ext>
            </a:extLst>
          </p:cNvPr>
          <p:cNvSpPr/>
          <p:nvPr/>
        </p:nvSpPr>
        <p:spPr>
          <a:xfrm>
            <a:off x="6378136" y="4944439"/>
            <a:ext cx="3429000" cy="1200329"/>
          </a:xfrm>
          <a:prstGeom prst="rect">
            <a:avLst/>
          </a:prstGeom>
        </p:spPr>
        <p:txBody>
          <a:bodyPr>
            <a:spAutoFit/>
          </a:bodyPr>
          <a:lstStyle/>
          <a:p>
            <a:r>
              <a:rPr lang="en-US" b="1" dirty="0">
                <a:solidFill>
                  <a:srgbClr val="2F5496"/>
                </a:solidFill>
                <a:latin typeface="Calibri Light" panose="020F0302020204030204" pitchFamily="34" charset="0"/>
                <a:ea typeface="Calibri" panose="020F0502020204030204" pitchFamily="34" charset="0"/>
                <a:cs typeface="Calibri" panose="020F0502020204030204" pitchFamily="34" charset="0"/>
              </a:rPr>
              <a:t>Bjørn Wolter</a:t>
            </a:r>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solidFill>
                  <a:srgbClr val="1F497D"/>
                </a:solidFill>
                <a:latin typeface="Calibri" panose="020F0502020204030204" pitchFamily="34" charset="0"/>
                <a:ea typeface="Calibri" panose="020F0502020204030204" pitchFamily="34" charset="0"/>
                <a:cs typeface="Calibri" panose="020F0502020204030204" pitchFamily="34" charset="0"/>
              </a:rPr>
              <a:t>CTE Program Specialist</a:t>
            </a:r>
          </a:p>
          <a:p>
            <a:r>
              <a:rPr lang="en-US" dirty="0">
                <a:solidFill>
                  <a:srgbClr val="1F497D"/>
                </a:solidFill>
                <a:latin typeface="Calibri" panose="020F0502020204030204" pitchFamily="34" charset="0"/>
                <a:ea typeface="Calibri" panose="020F0502020204030204" pitchFamily="34" charset="0"/>
                <a:cs typeface="Calibri" panose="020F0502020204030204" pitchFamily="34" charset="0"/>
              </a:rPr>
              <a:t>907-465-6542</a:t>
            </a:r>
          </a:p>
          <a:p>
            <a:r>
              <a:rPr lang="en-US" dirty="0">
                <a:solidFill>
                  <a:srgbClr val="1F497D"/>
                </a:solidFill>
                <a:latin typeface="Calibri" panose="020F0502020204030204" pitchFamily="34" charset="0"/>
                <a:ea typeface="Calibri" panose="020F0502020204030204" pitchFamily="34" charset="0"/>
                <a:cs typeface="Calibri" panose="020F0502020204030204" pitchFamily="34" charset="0"/>
                <a:hlinkClick r:id="rId7"/>
              </a:rPr>
              <a:t>Bjorn.wolter@Alaska.gov</a:t>
            </a:r>
            <a:r>
              <a:rPr lang="en-US" dirty="0">
                <a:solidFill>
                  <a:srgbClr val="1F497D"/>
                </a:solidFill>
                <a:latin typeface="Calibri" panose="020F0502020204030204" pitchFamily="34" charset="0"/>
                <a:ea typeface="Calibri" panose="020F0502020204030204" pitchFamily="34" charset="0"/>
                <a:cs typeface="Calibri" panose="020F0502020204030204" pitchFamily="34" charset="0"/>
              </a:rPr>
              <a:t> </a:t>
            </a:r>
          </a:p>
        </p:txBody>
      </p:sp>
      <p:pic>
        <p:nvPicPr>
          <p:cNvPr id="9" name="Picture 8" descr="brad billings" title="Picture of Brad Billings"/>
          <p:cNvPicPr/>
          <p:nvPr/>
        </p:nvPicPr>
        <p:blipFill rotWithShape="1">
          <a:blip r:embed="rId8" cstate="print">
            <a:extLst>
              <a:ext uri="{28A0092B-C50C-407E-A947-70E740481C1C}">
                <a14:useLocalDpi xmlns:a14="http://schemas.microsoft.com/office/drawing/2010/main" val="0"/>
              </a:ext>
            </a:extLst>
          </a:blip>
          <a:srcRect t="5208" b="21012"/>
          <a:stretch/>
        </p:blipFill>
        <p:spPr bwMode="auto">
          <a:xfrm>
            <a:off x="351288" y="2340908"/>
            <a:ext cx="1223010" cy="1252523"/>
          </a:xfrm>
          <a:prstGeom prst="rect">
            <a:avLst/>
          </a:prstGeom>
          <a:ln w="9525" cap="flat" cmpd="sng" algn="ctr">
            <a:noFill/>
            <a:prstDash val="solid"/>
            <a:round/>
            <a:headEnd type="none" w="med" len="med"/>
            <a:tailEnd type="none" w="med" len="med"/>
          </a:ln>
          <a:extLst>
            <a:ext uri="{53640926-AAD7-44D8-BBD7-CCE9431645EC}">
              <a14:shadowObscured xmlns:a14="http://schemas.microsoft.com/office/drawing/2010/main"/>
            </a:ext>
          </a:extLst>
        </p:spPr>
      </p:pic>
      <p:pic>
        <p:nvPicPr>
          <p:cNvPr id="10" name="Picture 9" descr="A picture of Deb Riddle" title="Deb Riddle">
            <a:extLst>
              <a:ext uri="{FF2B5EF4-FFF2-40B4-BE49-F238E27FC236}">
                <a16:creationId xmlns:a16="http://schemas.microsoft.com/office/drawing/2014/main" id="{A274342E-4BAF-4FEA-9576-BD6AB19D9B46}"/>
              </a:ext>
            </a:extLst>
          </p:cNvPr>
          <p:cNvPicPr>
            <a:picLocks noChangeAspect="1"/>
          </p:cNvPicPr>
          <p:nvPr/>
        </p:nvPicPr>
        <p:blipFill>
          <a:blip r:embed="rId9"/>
          <a:stretch>
            <a:fillRect/>
          </a:stretch>
        </p:blipFill>
        <p:spPr>
          <a:xfrm>
            <a:off x="351288" y="873578"/>
            <a:ext cx="1223010" cy="1253331"/>
          </a:xfrm>
          <a:prstGeom prst="rect">
            <a:avLst/>
          </a:prstGeom>
        </p:spPr>
      </p:pic>
      <p:sp>
        <p:nvSpPr>
          <p:cNvPr id="11" name="Footer Placeholder 4"/>
          <p:cNvSpPr>
            <a:spLocks noGrp="1"/>
          </p:cNvSpPr>
          <p:nvPr>
            <p:ph type="ftr" sz="quarter" idx="4294967295"/>
          </p:nvPr>
        </p:nvSpPr>
        <p:spPr>
          <a:xfrm>
            <a:off x="2574094" y="6352344"/>
            <a:ext cx="3804042" cy="416730"/>
          </a:xfrm>
          <a:prstGeom prst="rect">
            <a:avLst/>
          </a:prstGeom>
        </p:spPr>
        <p:txBody>
          <a:bodyPr anchor="b"/>
          <a:lstStyle>
            <a:lvl1pPr>
              <a:defRPr sz="900" b="1" i="1">
                <a:solidFill>
                  <a:srgbClr val="4F4F4F"/>
                </a:solidFill>
                <a:latin typeface="+mn-lt"/>
              </a:defRPr>
            </a:lvl1pPr>
          </a:lstStyle>
          <a:p>
            <a:pPr algn="ctr"/>
            <a:r>
              <a:rPr lang="en-US" sz="1200" dirty="0"/>
              <a:t>· An Excellent Education for Every Student Every Day ·</a:t>
            </a:r>
          </a:p>
        </p:txBody>
      </p:sp>
      <p:pic>
        <p:nvPicPr>
          <p:cNvPr id="13" name="Picture 12" descr="A picture of Bjorn Wolter"/>
          <p:cNvPicPr>
            <a:picLocks noChangeAspect="1"/>
          </p:cNvPicPr>
          <p:nvPr/>
        </p:nvPicPr>
        <p:blipFill>
          <a:blip r:embed="rId10"/>
          <a:stretch>
            <a:fillRect/>
          </a:stretch>
        </p:blipFill>
        <p:spPr>
          <a:xfrm>
            <a:off x="6563919" y="3705374"/>
            <a:ext cx="1087989" cy="1230264"/>
          </a:xfrm>
          <a:prstGeom prst="rect">
            <a:avLst/>
          </a:prstGeom>
        </p:spPr>
      </p:pic>
      <p:pic>
        <p:nvPicPr>
          <p:cNvPr id="15" name="Picture 14" descr="sheila box" title="picture of Sheila Box"/>
          <p:cNvPicPr/>
          <p:nvPr/>
        </p:nvPicPr>
        <p:blipFill rotWithShape="1">
          <a:blip r:embed="rId11" cstate="print">
            <a:extLst>
              <a:ext uri="{28A0092B-C50C-407E-A947-70E740481C1C}">
                <a14:useLocalDpi xmlns:a14="http://schemas.microsoft.com/office/drawing/2010/main" val="0"/>
              </a:ext>
            </a:extLst>
          </a:blip>
          <a:srcRect t="-988" b="27527"/>
          <a:stretch/>
        </p:blipFill>
        <p:spPr bwMode="auto">
          <a:xfrm>
            <a:off x="422144" y="3731004"/>
            <a:ext cx="1087989" cy="1226531"/>
          </a:xfrm>
          <a:prstGeom prst="rect">
            <a:avLst/>
          </a:prstGeom>
          <a:noFill/>
          <a:ln w="9525" cap="flat" cmpd="sng" algn="ctr">
            <a:noFill/>
            <a:prstDash val="solid"/>
            <a:round/>
            <a:headEnd type="none" w="med" len="med"/>
            <a:tailEnd type="none" w="med" len="med"/>
          </a:ln>
          <a:extLst>
            <a:ext uri="{53640926-AAD7-44D8-BBD7-CCE9431645EC}">
              <a14:shadowObscured xmlns:a14="http://schemas.microsoft.com/office/drawing/2010/main"/>
            </a:ext>
          </a:extLst>
        </p:spPr>
      </p:pic>
      <p:pic>
        <p:nvPicPr>
          <p:cNvPr id="16" name="Picture 15" descr="A picture of Felicia Swanson"/>
          <p:cNvPicPr>
            <a:picLocks noChangeAspect="1"/>
          </p:cNvPicPr>
          <p:nvPr/>
        </p:nvPicPr>
        <p:blipFill>
          <a:blip r:embed="rId12"/>
          <a:stretch>
            <a:fillRect/>
          </a:stretch>
        </p:blipFill>
        <p:spPr>
          <a:xfrm>
            <a:off x="3231979" y="3612630"/>
            <a:ext cx="1008767" cy="1367790"/>
          </a:xfrm>
          <a:prstGeom prst="rect">
            <a:avLst/>
          </a:prstGeom>
          <a:ln w="9525">
            <a:solidFill>
              <a:schemeClr val="tx1"/>
            </a:solidFill>
          </a:ln>
        </p:spPr>
      </p:pic>
    </p:spTree>
    <p:extLst>
      <p:ext uri="{BB962C8B-B14F-4D97-AF65-F5344CB8AC3E}">
        <p14:creationId xmlns:p14="http://schemas.microsoft.com/office/powerpoint/2010/main" val="860453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vector graphics&#10;&#10;Description automatically generated">
            <a:extLst>
              <a:ext uri="{FF2B5EF4-FFF2-40B4-BE49-F238E27FC236}">
                <a16:creationId xmlns:a16="http://schemas.microsoft.com/office/drawing/2014/main" id="{0BBC18F1-483D-430A-99F5-FDBED1F34D6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595292"/>
            <a:ext cx="9022976" cy="6222094"/>
          </a:xfrm>
          <a:prstGeom prst="rect">
            <a:avLst/>
          </a:prstGeom>
        </p:spPr>
      </p:pic>
      <p:sp>
        <p:nvSpPr>
          <p:cNvPr id="2" name="Title 1"/>
          <p:cNvSpPr>
            <a:spLocks noGrp="1"/>
          </p:cNvSpPr>
          <p:nvPr>
            <p:ph type="title"/>
          </p:nvPr>
        </p:nvSpPr>
        <p:spPr>
          <a:xfrm>
            <a:off x="265579" y="114318"/>
            <a:ext cx="7886700" cy="1325563"/>
          </a:xfrm>
        </p:spPr>
        <p:txBody>
          <a:bodyPr/>
          <a:lstStyle/>
          <a:p>
            <a:r>
              <a:rPr lang="en-US" dirty="0">
                <a:solidFill>
                  <a:schemeClr val="accent1">
                    <a:lumMod val="75000"/>
                  </a:schemeClr>
                </a:solidFill>
              </a:rPr>
              <a:t>I have Questions about:  </a:t>
            </a:r>
          </a:p>
        </p:txBody>
      </p:sp>
      <p:cxnSp>
        <p:nvCxnSpPr>
          <p:cNvPr id="4" name="Straight Connector 3" descr="&quot;&quot;"/>
          <p:cNvCxnSpPr/>
          <p:nvPr/>
        </p:nvCxnSpPr>
        <p:spPr>
          <a:xfrm>
            <a:off x="0" y="1147742"/>
            <a:ext cx="9144000" cy="2621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2775857" y="6378557"/>
            <a:ext cx="3592286" cy="365125"/>
          </a:xfrm>
          <a:prstGeom prst="rect">
            <a:avLst/>
          </a:prstGeom>
        </p:spPr>
        <p:txBody>
          <a:bodyPr anchor="b"/>
          <a:lstStyle>
            <a:lvl1pPr>
              <a:defRPr sz="1200" b="1" i="1">
                <a:solidFill>
                  <a:srgbClr val="4F4F4F"/>
                </a:solidFill>
                <a:latin typeface="+mn-lt"/>
              </a:defRPr>
            </a:lvl1pPr>
          </a:lstStyle>
          <a:p>
            <a:pPr algn="ctr"/>
            <a:r>
              <a:rPr lang="en-US" dirty="0"/>
              <a:t>· An Excellent Education for Every Student Every Day ·</a:t>
            </a:r>
          </a:p>
        </p:txBody>
      </p:sp>
    </p:spTree>
    <p:extLst>
      <p:ext uri="{BB962C8B-B14F-4D97-AF65-F5344CB8AC3E}">
        <p14:creationId xmlns:p14="http://schemas.microsoft.com/office/powerpoint/2010/main" val="140637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187" y="-35411"/>
            <a:ext cx="7886700" cy="1325563"/>
          </a:xfrm>
        </p:spPr>
        <p:txBody>
          <a:bodyPr>
            <a:normAutofit/>
          </a:bodyPr>
          <a:lstStyle/>
          <a:p>
            <a:r>
              <a:rPr lang="en-US" sz="4000" dirty="0">
                <a:solidFill>
                  <a:schemeClr val="accent1">
                    <a:lumMod val="75000"/>
                  </a:schemeClr>
                </a:solidFill>
              </a:rPr>
              <a:t>CTE Today / Perkins</a:t>
            </a:r>
          </a:p>
        </p:txBody>
      </p:sp>
      <p:cxnSp>
        <p:nvCxnSpPr>
          <p:cNvPr id="4" name="Straight Connector 3" descr="&quot;&quot;"/>
          <p:cNvCxnSpPr/>
          <p:nvPr/>
        </p:nvCxnSpPr>
        <p:spPr>
          <a:xfrm>
            <a:off x="0" y="1012065"/>
            <a:ext cx="9144000" cy="1506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2775857" y="6378557"/>
            <a:ext cx="3592286" cy="365125"/>
          </a:xfrm>
          <a:prstGeom prst="rect">
            <a:avLst/>
          </a:prstGeom>
        </p:spPr>
        <p:txBody>
          <a:bodyPr anchor="b"/>
          <a:lstStyle>
            <a:lvl1pPr>
              <a:defRPr sz="1200" b="1" i="1">
                <a:solidFill>
                  <a:srgbClr val="4F4F4F"/>
                </a:solidFill>
                <a:latin typeface="+mn-lt"/>
              </a:defRPr>
            </a:lvl1pPr>
          </a:lstStyle>
          <a:p>
            <a:pPr algn="ctr"/>
            <a:r>
              <a:rPr lang="en-US" dirty="0"/>
              <a:t>· An Excellent Education for Every Student Every Day ·</a:t>
            </a:r>
          </a:p>
        </p:txBody>
      </p:sp>
      <p:pic>
        <p:nvPicPr>
          <p:cNvPr id="10" name="Picture 9" descr="Fairbanks Website photo - girl at large computer video control station">
            <a:extLst>
              <a:ext uri="{FF2B5EF4-FFF2-40B4-BE49-F238E27FC236}">
                <a16:creationId xmlns:a16="http://schemas.microsoft.com/office/drawing/2014/main" id="{63C30F9B-D5F0-46F3-B207-A780D56CF666}"/>
              </a:ext>
            </a:extLst>
          </p:cNvPr>
          <p:cNvPicPr/>
          <p:nvPr/>
        </p:nvPicPr>
        <p:blipFill>
          <a:blip r:embed="rId3"/>
          <a:stretch>
            <a:fillRect/>
          </a:stretch>
        </p:blipFill>
        <p:spPr>
          <a:xfrm>
            <a:off x="246187" y="1227368"/>
            <a:ext cx="3592286" cy="2408129"/>
          </a:xfrm>
          <a:prstGeom prst="rect">
            <a:avLst/>
          </a:prstGeom>
        </p:spPr>
      </p:pic>
      <p:pic>
        <p:nvPicPr>
          <p:cNvPr id="12" name="Picture 11" descr="Fairbanks website photo - kids at pipeline center in front of crane">
            <a:extLst>
              <a:ext uri="{FF2B5EF4-FFF2-40B4-BE49-F238E27FC236}">
                <a16:creationId xmlns:a16="http://schemas.microsoft.com/office/drawing/2014/main" id="{895D916C-3271-4789-B7A9-2167A1509778}"/>
              </a:ext>
            </a:extLst>
          </p:cNvPr>
          <p:cNvPicPr>
            <a:picLocks noChangeAspect="1"/>
          </p:cNvPicPr>
          <p:nvPr/>
        </p:nvPicPr>
        <p:blipFill>
          <a:blip r:embed="rId4"/>
          <a:stretch>
            <a:fillRect/>
          </a:stretch>
        </p:blipFill>
        <p:spPr>
          <a:xfrm>
            <a:off x="4663495" y="1133563"/>
            <a:ext cx="2867283" cy="2611129"/>
          </a:xfrm>
          <a:prstGeom prst="rect">
            <a:avLst/>
          </a:prstGeom>
        </p:spPr>
      </p:pic>
      <p:pic>
        <p:nvPicPr>
          <p:cNvPr id="14" name="Picture 13" descr="Fairbanks website - girl at electrical panel">
            <a:extLst>
              <a:ext uri="{FF2B5EF4-FFF2-40B4-BE49-F238E27FC236}">
                <a16:creationId xmlns:a16="http://schemas.microsoft.com/office/drawing/2014/main" id="{CA044389-78B5-48EE-AC33-CF332F6822CC}"/>
              </a:ext>
            </a:extLst>
          </p:cNvPr>
          <p:cNvPicPr>
            <a:picLocks noChangeAspect="1"/>
          </p:cNvPicPr>
          <p:nvPr/>
        </p:nvPicPr>
        <p:blipFill>
          <a:blip r:embed="rId5"/>
          <a:stretch>
            <a:fillRect/>
          </a:stretch>
        </p:blipFill>
        <p:spPr>
          <a:xfrm>
            <a:off x="1261241" y="3496393"/>
            <a:ext cx="2867283" cy="2350365"/>
          </a:xfrm>
          <a:prstGeom prst="rect">
            <a:avLst/>
          </a:prstGeom>
        </p:spPr>
      </p:pic>
      <p:pic>
        <p:nvPicPr>
          <p:cNvPr id="16" name="Picture 15" descr="Fairbanks website - girl welding">
            <a:extLst>
              <a:ext uri="{FF2B5EF4-FFF2-40B4-BE49-F238E27FC236}">
                <a16:creationId xmlns:a16="http://schemas.microsoft.com/office/drawing/2014/main" id="{EDDDCE78-2785-43F7-85C8-47B6857BB9D8}"/>
              </a:ext>
            </a:extLst>
          </p:cNvPr>
          <p:cNvPicPr>
            <a:picLocks noChangeAspect="1"/>
          </p:cNvPicPr>
          <p:nvPr/>
        </p:nvPicPr>
        <p:blipFill>
          <a:blip r:embed="rId6"/>
          <a:stretch>
            <a:fillRect/>
          </a:stretch>
        </p:blipFill>
        <p:spPr>
          <a:xfrm>
            <a:off x="5533563" y="3686749"/>
            <a:ext cx="2644368" cy="2602395"/>
          </a:xfrm>
          <a:prstGeom prst="rect">
            <a:avLst/>
          </a:prstGeom>
        </p:spPr>
      </p:pic>
    </p:spTree>
    <p:extLst>
      <p:ext uri="{BB962C8B-B14F-4D97-AF65-F5344CB8AC3E}">
        <p14:creationId xmlns:p14="http://schemas.microsoft.com/office/powerpoint/2010/main" val="645795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780149"/>
          </a:xfrm>
        </p:spPr>
        <p:txBody>
          <a:bodyPr/>
          <a:lstStyle/>
          <a:p>
            <a:pPr algn="ctr"/>
            <a:r>
              <a:rPr lang="en-US" sz="2000" b="1" dirty="0"/>
              <a:t>Alaska Perkins Funding</a:t>
            </a:r>
            <a:br>
              <a:rPr lang="en-US" dirty="0"/>
            </a:br>
            <a:r>
              <a:rPr lang="en-US" sz="2000" dirty="0">
                <a:solidFill>
                  <a:srgbClr val="5A9CDE"/>
                </a:solidFill>
              </a:rPr>
              <a:t>(~$5.4 million)</a:t>
            </a:r>
          </a:p>
        </p:txBody>
      </p:sp>
      <p:sp>
        <p:nvSpPr>
          <p:cNvPr id="5" name="Footer Placeholder 4"/>
          <p:cNvSpPr>
            <a:spLocks noGrp="1"/>
          </p:cNvSpPr>
          <p:nvPr>
            <p:ph type="ftr" sz="quarter" idx="3"/>
          </p:nvPr>
        </p:nvSpPr>
        <p:spPr>
          <a:xfrm>
            <a:off x="2775857" y="6378557"/>
            <a:ext cx="3592286" cy="365125"/>
          </a:xfrm>
          <a:prstGeom prst="rect">
            <a:avLst/>
          </a:prstGeom>
        </p:spPr>
        <p:txBody>
          <a:bodyPr anchor="b"/>
          <a:lstStyle>
            <a:lvl1pPr>
              <a:defRPr sz="1200" b="1" i="1">
                <a:solidFill>
                  <a:srgbClr val="4F4F4F"/>
                </a:solidFill>
                <a:latin typeface="+mn-lt"/>
              </a:defRPr>
            </a:lvl1pPr>
          </a:lstStyle>
          <a:p>
            <a:pPr algn="ctr"/>
            <a:r>
              <a:rPr lang="en-US" dirty="0"/>
              <a:t>· An Excellent Education for Every Student Every Day ·</a:t>
            </a:r>
          </a:p>
        </p:txBody>
      </p:sp>
      <p:graphicFrame>
        <p:nvGraphicFramePr>
          <p:cNvPr id="8" name="Chart 7" descr="A pie chart showing the distribution of Perkins funding for the state of Alaska">
            <a:extLst>
              <a:ext uri="{FF2B5EF4-FFF2-40B4-BE49-F238E27FC236}">
                <a16:creationId xmlns:a16="http://schemas.microsoft.com/office/drawing/2014/main" id="{A5FB3AFE-0600-4375-8301-27780D91A1BF}"/>
              </a:ext>
            </a:extLst>
          </p:cNvPr>
          <p:cNvGraphicFramePr/>
          <p:nvPr/>
        </p:nvGraphicFramePr>
        <p:xfrm>
          <a:off x="151128" y="779318"/>
          <a:ext cx="8943745" cy="58085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00973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965666"/>
            <a:ext cx="7886700" cy="1325563"/>
          </a:xfrm>
        </p:spPr>
        <p:txBody>
          <a:bodyPr/>
          <a:lstStyle/>
          <a:p>
            <a:r>
              <a:rPr lang="en-US" dirty="0">
                <a:solidFill>
                  <a:schemeClr val="accent1">
                    <a:lumMod val="75000"/>
                  </a:schemeClr>
                </a:solidFill>
              </a:rPr>
              <a:t>Perkins V Requirements</a:t>
            </a:r>
          </a:p>
        </p:txBody>
      </p:sp>
      <p:cxnSp>
        <p:nvCxnSpPr>
          <p:cNvPr id="4" name="Straight Connector 3" descr="&quot;&quot;"/>
          <p:cNvCxnSpPr/>
          <p:nvPr/>
        </p:nvCxnSpPr>
        <p:spPr>
          <a:xfrm>
            <a:off x="0" y="1147742"/>
            <a:ext cx="9144000" cy="2621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2775857" y="6378557"/>
            <a:ext cx="3592286" cy="365125"/>
          </a:xfrm>
          <a:prstGeom prst="rect">
            <a:avLst/>
          </a:prstGeom>
        </p:spPr>
        <p:txBody>
          <a:bodyPr anchor="b"/>
          <a:lstStyle>
            <a:lvl1pPr>
              <a:defRPr sz="1200" b="1" i="1">
                <a:solidFill>
                  <a:srgbClr val="4F4F4F"/>
                </a:solidFill>
                <a:latin typeface="+mn-lt"/>
              </a:defRPr>
            </a:lvl1pPr>
          </a:lstStyle>
          <a:p>
            <a:pPr algn="ctr"/>
            <a:r>
              <a:rPr lang="en-US" dirty="0"/>
              <a:t>· An Excellent Education for Every Student Every Day ·</a:t>
            </a:r>
          </a:p>
        </p:txBody>
      </p:sp>
    </p:spTree>
    <p:extLst>
      <p:ext uri="{BB962C8B-B14F-4D97-AF65-F5344CB8AC3E}">
        <p14:creationId xmlns:p14="http://schemas.microsoft.com/office/powerpoint/2010/main" val="2352468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27" y="71969"/>
            <a:ext cx="8340183" cy="1092397"/>
          </a:xfrm>
        </p:spPr>
        <p:txBody>
          <a:bodyPr>
            <a:normAutofit fontScale="90000"/>
          </a:bodyPr>
          <a:lstStyle/>
          <a:p>
            <a:r>
              <a:rPr lang="en-US" altLang="en-US" sz="4000" dirty="0">
                <a:solidFill>
                  <a:schemeClr val="accent1">
                    <a:lumMod val="75000"/>
                  </a:schemeClr>
                </a:solidFill>
              </a:rPr>
              <a:t>Process – Alaska Perkins V Requirements</a:t>
            </a:r>
            <a:endParaRPr lang="en-US" sz="4000" dirty="0">
              <a:solidFill>
                <a:schemeClr val="accent1">
                  <a:lumMod val="75000"/>
                </a:schemeClr>
              </a:solidFill>
            </a:endParaRPr>
          </a:p>
        </p:txBody>
      </p:sp>
      <p:cxnSp>
        <p:nvCxnSpPr>
          <p:cNvPr id="4" name="Straight Connector 3" descr="&quot;&quot;"/>
          <p:cNvCxnSpPr/>
          <p:nvPr/>
        </p:nvCxnSpPr>
        <p:spPr>
          <a:xfrm>
            <a:off x="0" y="1060229"/>
            <a:ext cx="9144000" cy="391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9" name="Group 48" descr="This graphic represents 5 main processes of Perkins.  Advisory Committee, Comprehensive Local Needs Assessment, 4-Year Plan and Local Applicaiton, Annual Update, and All-In-One data collection.  It shows 5 gears connected with titles for each one.&#10;" title="Process Gears">
            <a:extLst>
              <a:ext uri="{FF2B5EF4-FFF2-40B4-BE49-F238E27FC236}">
                <a16:creationId xmlns:a16="http://schemas.microsoft.com/office/drawing/2014/main" id="{171FD2C9-29D4-4DCF-A1F0-E0D7C4DDB11D}"/>
              </a:ext>
            </a:extLst>
          </p:cNvPr>
          <p:cNvGrpSpPr/>
          <p:nvPr/>
        </p:nvGrpSpPr>
        <p:grpSpPr>
          <a:xfrm>
            <a:off x="597300" y="1444392"/>
            <a:ext cx="8395676" cy="5150706"/>
            <a:chOff x="519580" y="946091"/>
            <a:chExt cx="8395676" cy="5150706"/>
          </a:xfrm>
        </p:grpSpPr>
        <p:grpSp>
          <p:nvGrpSpPr>
            <p:cNvPr id="50" name="Group 49">
              <a:extLst>
                <a:ext uri="{FF2B5EF4-FFF2-40B4-BE49-F238E27FC236}">
                  <a16:creationId xmlns:a16="http://schemas.microsoft.com/office/drawing/2014/main" id="{635ECCC5-A304-4D44-9E3A-74AD866F08B9}"/>
                </a:ext>
              </a:extLst>
            </p:cNvPr>
            <p:cNvGrpSpPr/>
            <p:nvPr/>
          </p:nvGrpSpPr>
          <p:grpSpPr>
            <a:xfrm>
              <a:off x="2050302" y="2354383"/>
              <a:ext cx="1820843" cy="1833257"/>
              <a:chOff x="2049871" y="2397199"/>
              <a:chExt cx="2614457" cy="2580122"/>
            </a:xfrm>
          </p:grpSpPr>
          <p:pic>
            <p:nvPicPr>
              <p:cNvPr id="68" name="Picture 67" title="miscelaneous data images">
                <a:extLst>
                  <a:ext uri="{FF2B5EF4-FFF2-40B4-BE49-F238E27FC236}">
                    <a16:creationId xmlns:a16="http://schemas.microsoft.com/office/drawing/2014/main" id="{407275A5-D279-4841-B596-107619BCE8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9676" y="3005722"/>
                <a:ext cx="1434845" cy="1363075"/>
              </a:xfrm>
              <a:prstGeom prst="rect">
                <a:avLst/>
              </a:prstGeom>
            </p:spPr>
          </p:pic>
          <p:sp>
            <p:nvSpPr>
              <p:cNvPr id="69" name="10-Point Star 2" title="blue gear">
                <a:extLst>
                  <a:ext uri="{FF2B5EF4-FFF2-40B4-BE49-F238E27FC236}">
                    <a16:creationId xmlns:a16="http://schemas.microsoft.com/office/drawing/2014/main" id="{1D3BCF80-BF96-4FC6-A636-9A984E9E796C}"/>
                  </a:ext>
                </a:extLst>
              </p:cNvPr>
              <p:cNvSpPr/>
              <p:nvPr/>
            </p:nvSpPr>
            <p:spPr>
              <a:xfrm rot="1599248">
                <a:off x="2049871" y="2397199"/>
                <a:ext cx="2614457" cy="2580122"/>
              </a:xfrm>
              <a:custGeom>
                <a:avLst/>
                <a:gdLst/>
                <a:ahLst/>
                <a:cxnLst/>
                <a:rect l="l" t="t" r="r" b="b"/>
                <a:pathLst>
                  <a:path w="2240712" h="2284862">
                    <a:moveTo>
                      <a:pt x="1120356" y="502351"/>
                    </a:moveTo>
                    <a:cubicBezTo>
                      <a:pt x="766850" y="502351"/>
                      <a:pt x="480276" y="788925"/>
                      <a:pt x="480276" y="1142431"/>
                    </a:cubicBezTo>
                    <a:cubicBezTo>
                      <a:pt x="480276" y="1495937"/>
                      <a:pt x="766850" y="1782511"/>
                      <a:pt x="1120356" y="1782511"/>
                    </a:cubicBezTo>
                    <a:cubicBezTo>
                      <a:pt x="1473862" y="1782511"/>
                      <a:pt x="1760436" y="1495937"/>
                      <a:pt x="1760436" y="1142431"/>
                    </a:cubicBezTo>
                    <a:cubicBezTo>
                      <a:pt x="1760436" y="788925"/>
                      <a:pt x="1473862" y="502351"/>
                      <a:pt x="1120356" y="502351"/>
                    </a:cubicBezTo>
                    <a:close/>
                    <a:moveTo>
                      <a:pt x="1120356" y="0"/>
                    </a:moveTo>
                    <a:lnTo>
                      <a:pt x="1235916" y="5835"/>
                    </a:lnTo>
                    <a:lnTo>
                      <a:pt x="1272936" y="262306"/>
                    </a:lnTo>
                    <a:cubicBezTo>
                      <a:pt x="1366250" y="277385"/>
                      <a:pt x="1454469" y="307832"/>
                      <a:pt x="1535137" y="350778"/>
                    </a:cubicBezTo>
                    <a:lnTo>
                      <a:pt x="1717618" y="169909"/>
                    </a:lnTo>
                    <a:cubicBezTo>
                      <a:pt x="1784880" y="209765"/>
                      <a:pt x="1846933" y="257376"/>
                      <a:pt x="1902771" y="311520"/>
                    </a:cubicBezTo>
                    <a:lnTo>
                      <a:pt x="1776181" y="536209"/>
                    </a:lnTo>
                    <a:cubicBezTo>
                      <a:pt x="1832789" y="595961"/>
                      <a:pt x="1880432" y="664114"/>
                      <a:pt x="1917285" y="738603"/>
                    </a:cubicBezTo>
                    <a:lnTo>
                      <a:pt x="2171750" y="695132"/>
                    </a:lnTo>
                    <a:cubicBezTo>
                      <a:pt x="2202288" y="766468"/>
                      <a:pt x="2225640" y="841587"/>
                      <a:pt x="2240712" y="919627"/>
                    </a:cubicBezTo>
                    <a:lnTo>
                      <a:pt x="2006230" y="1027513"/>
                    </a:lnTo>
                    <a:cubicBezTo>
                      <a:pt x="2011939" y="1065062"/>
                      <a:pt x="2014433" y="1103455"/>
                      <a:pt x="2014433" y="1142431"/>
                    </a:cubicBezTo>
                    <a:cubicBezTo>
                      <a:pt x="2014433" y="1181407"/>
                      <a:pt x="2011939" y="1219801"/>
                      <a:pt x="2006230" y="1257349"/>
                    </a:cubicBezTo>
                    <a:lnTo>
                      <a:pt x="2240712" y="1365235"/>
                    </a:lnTo>
                    <a:cubicBezTo>
                      <a:pt x="2225640" y="1443275"/>
                      <a:pt x="2202288" y="1518394"/>
                      <a:pt x="2171750" y="1589731"/>
                    </a:cubicBezTo>
                    <a:lnTo>
                      <a:pt x="1917285" y="1546259"/>
                    </a:lnTo>
                    <a:cubicBezTo>
                      <a:pt x="1880432" y="1620748"/>
                      <a:pt x="1832789" y="1688902"/>
                      <a:pt x="1776181" y="1748654"/>
                    </a:cubicBezTo>
                    <a:lnTo>
                      <a:pt x="1902771" y="1973343"/>
                    </a:lnTo>
                    <a:cubicBezTo>
                      <a:pt x="1846933" y="2027487"/>
                      <a:pt x="1784879" y="2075098"/>
                      <a:pt x="1717617" y="2114954"/>
                    </a:cubicBezTo>
                    <a:lnTo>
                      <a:pt x="1535137" y="1934085"/>
                    </a:lnTo>
                    <a:cubicBezTo>
                      <a:pt x="1454469" y="1977030"/>
                      <a:pt x="1366250" y="2007478"/>
                      <a:pt x="1272936" y="2022557"/>
                    </a:cubicBezTo>
                    <a:lnTo>
                      <a:pt x="1235916" y="2279027"/>
                    </a:lnTo>
                    <a:cubicBezTo>
                      <a:pt x="1197918" y="2282907"/>
                      <a:pt x="1159366" y="2284862"/>
                      <a:pt x="1120356" y="2284862"/>
                    </a:cubicBezTo>
                    <a:lnTo>
                      <a:pt x="1004797" y="2279027"/>
                    </a:lnTo>
                    <a:lnTo>
                      <a:pt x="967776" y="2022557"/>
                    </a:lnTo>
                    <a:cubicBezTo>
                      <a:pt x="874463" y="2007478"/>
                      <a:pt x="786243" y="1977030"/>
                      <a:pt x="705576" y="1934085"/>
                    </a:cubicBezTo>
                    <a:lnTo>
                      <a:pt x="523095" y="2114954"/>
                    </a:lnTo>
                    <a:cubicBezTo>
                      <a:pt x="455833" y="2075098"/>
                      <a:pt x="393780" y="2027487"/>
                      <a:pt x="337942" y="1973343"/>
                    </a:cubicBezTo>
                    <a:lnTo>
                      <a:pt x="464531" y="1748654"/>
                    </a:lnTo>
                    <a:cubicBezTo>
                      <a:pt x="407924" y="1688902"/>
                      <a:pt x="360280" y="1620748"/>
                      <a:pt x="323426" y="1546259"/>
                    </a:cubicBezTo>
                    <a:lnTo>
                      <a:pt x="68962" y="1589731"/>
                    </a:lnTo>
                    <a:cubicBezTo>
                      <a:pt x="38425" y="1518394"/>
                      <a:pt x="15072" y="1443275"/>
                      <a:pt x="0" y="1365235"/>
                    </a:cubicBezTo>
                    <a:lnTo>
                      <a:pt x="234482" y="1257349"/>
                    </a:lnTo>
                    <a:cubicBezTo>
                      <a:pt x="228773" y="1219801"/>
                      <a:pt x="226279" y="1181407"/>
                      <a:pt x="226279" y="1142431"/>
                    </a:cubicBezTo>
                    <a:cubicBezTo>
                      <a:pt x="226279" y="1103455"/>
                      <a:pt x="228773" y="1065062"/>
                      <a:pt x="234482" y="1027513"/>
                    </a:cubicBezTo>
                    <a:lnTo>
                      <a:pt x="0" y="919627"/>
                    </a:lnTo>
                    <a:cubicBezTo>
                      <a:pt x="15072" y="841587"/>
                      <a:pt x="38425" y="766468"/>
                      <a:pt x="68962" y="695132"/>
                    </a:cubicBezTo>
                    <a:lnTo>
                      <a:pt x="323426" y="738603"/>
                    </a:lnTo>
                    <a:cubicBezTo>
                      <a:pt x="360280" y="664114"/>
                      <a:pt x="407924" y="595961"/>
                      <a:pt x="464531" y="536209"/>
                    </a:cubicBezTo>
                    <a:lnTo>
                      <a:pt x="337941" y="311520"/>
                    </a:lnTo>
                    <a:cubicBezTo>
                      <a:pt x="393779" y="257376"/>
                      <a:pt x="455833" y="209765"/>
                      <a:pt x="523094" y="169908"/>
                    </a:cubicBezTo>
                    <a:lnTo>
                      <a:pt x="705576" y="350778"/>
                    </a:lnTo>
                    <a:cubicBezTo>
                      <a:pt x="786243" y="307832"/>
                      <a:pt x="874463" y="277385"/>
                      <a:pt x="967776" y="262306"/>
                    </a:cubicBezTo>
                    <a:lnTo>
                      <a:pt x="1004797" y="5835"/>
                    </a:lnTo>
                    <a:cubicBezTo>
                      <a:pt x="1042794" y="1955"/>
                      <a:pt x="1081347" y="0"/>
                      <a:pt x="1120356" y="0"/>
                    </a:cubicBezTo>
                    <a:close/>
                  </a:path>
                </a:pathLst>
              </a:custGeom>
              <a:solidFill>
                <a:schemeClr val="accent5">
                  <a:lumMod val="75000"/>
                </a:schemeClr>
              </a:solidFill>
              <a:ln>
                <a:noFill/>
              </a:ln>
              <a:effectLst>
                <a:reflection blurRad="6350" stA="52000" endA="300" endPos="2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grpSp>
        <p:sp>
          <p:nvSpPr>
            <p:cNvPr id="51" name="Rectangle 50" title="Red box advisory committee">
              <a:extLst>
                <a:ext uri="{FF2B5EF4-FFF2-40B4-BE49-F238E27FC236}">
                  <a16:creationId xmlns:a16="http://schemas.microsoft.com/office/drawing/2014/main" id="{EF709E41-546A-4FEA-9DFE-FCD171D25A09}"/>
                </a:ext>
              </a:extLst>
            </p:cNvPr>
            <p:cNvSpPr/>
            <p:nvPr/>
          </p:nvSpPr>
          <p:spPr>
            <a:xfrm>
              <a:off x="1044410" y="946091"/>
              <a:ext cx="2784451" cy="525637"/>
            </a:xfrm>
            <a:prstGeom prst="rect">
              <a:avLst/>
            </a:prstGeom>
            <a:gradFill flip="none" rotWithShape="1">
              <a:gsLst>
                <a:gs pos="100000">
                  <a:schemeClr val="bg1">
                    <a:alpha val="0"/>
                  </a:schemeClr>
                </a:gs>
                <a:gs pos="72000">
                  <a:srgbClr val="F86969"/>
                </a:gs>
                <a:gs pos="0">
                  <a:srgbClr val="F63C3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defRPr/>
              </a:pPr>
              <a:r>
                <a:rPr lang="en-US" b="1" dirty="0">
                  <a:solidFill>
                    <a:prstClr val="white"/>
                  </a:solidFill>
                  <a:latin typeface="Calibri" panose="020F0502020204030204"/>
                </a:rPr>
                <a:t>Advisory Committee</a:t>
              </a:r>
            </a:p>
          </p:txBody>
        </p:sp>
        <p:sp>
          <p:nvSpPr>
            <p:cNvPr id="52" name="Rectangle 51">
              <a:extLst>
                <a:ext uri="{FF2B5EF4-FFF2-40B4-BE49-F238E27FC236}">
                  <a16:creationId xmlns:a16="http://schemas.microsoft.com/office/drawing/2014/main" id="{9DBF625C-39AE-4316-97AA-4897A639EC99}"/>
                </a:ext>
              </a:extLst>
            </p:cNvPr>
            <p:cNvSpPr/>
            <p:nvPr/>
          </p:nvSpPr>
          <p:spPr>
            <a:xfrm>
              <a:off x="673091" y="4682255"/>
              <a:ext cx="2787282" cy="906326"/>
            </a:xfrm>
            <a:prstGeom prst="rect">
              <a:avLst/>
            </a:prstGeom>
            <a:gradFill flip="none" rotWithShape="1">
              <a:gsLst>
                <a:gs pos="85000">
                  <a:srgbClr val="7FB3C2"/>
                </a:gs>
                <a:gs pos="100000">
                  <a:schemeClr val="bg1">
                    <a:alpha val="0"/>
                  </a:schemeClr>
                </a:gs>
                <a:gs pos="27000">
                  <a:schemeClr val="accent5">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defRPr/>
              </a:pPr>
              <a:r>
                <a:rPr lang="en-US" b="1" dirty="0">
                  <a:solidFill>
                    <a:prstClr val="white"/>
                  </a:solidFill>
                  <a:latin typeface="Calibri" panose="020F0502020204030204"/>
                </a:rPr>
                <a:t>Comprehensive </a:t>
              </a:r>
              <a:r>
                <a:rPr lang="en-US" b="1" dirty="0">
                  <a:solidFill>
                    <a:prstClr val="white"/>
                  </a:solidFill>
                </a:rPr>
                <a:t>Local</a:t>
              </a:r>
            </a:p>
            <a:p>
              <a:pPr defTabSz="685800">
                <a:defRPr/>
              </a:pPr>
              <a:r>
                <a:rPr lang="en-US" b="1" dirty="0">
                  <a:solidFill>
                    <a:prstClr val="white"/>
                  </a:solidFill>
                </a:rPr>
                <a:t>Needs </a:t>
              </a:r>
              <a:r>
                <a:rPr lang="en-US" b="1" dirty="0">
                  <a:solidFill>
                    <a:prstClr val="white"/>
                  </a:solidFill>
                  <a:latin typeface="Calibri" panose="020F0502020204030204"/>
                </a:rPr>
                <a:t>Assessment </a:t>
              </a:r>
            </a:p>
            <a:p>
              <a:pPr defTabSz="685800">
                <a:defRPr/>
              </a:pPr>
              <a:r>
                <a:rPr lang="en-US" b="1" dirty="0">
                  <a:solidFill>
                    <a:prstClr val="white"/>
                  </a:solidFill>
                  <a:latin typeface="Calibri" panose="020F0502020204030204"/>
                </a:rPr>
                <a:t>(CLNA)</a:t>
              </a:r>
            </a:p>
          </p:txBody>
        </p:sp>
        <p:sp>
          <p:nvSpPr>
            <p:cNvPr id="53" name="Rectangle 52" title="green box four year plan and local applicaiton">
              <a:extLst>
                <a:ext uri="{FF2B5EF4-FFF2-40B4-BE49-F238E27FC236}">
                  <a16:creationId xmlns:a16="http://schemas.microsoft.com/office/drawing/2014/main" id="{4002A734-0472-4A63-89B2-F46B9144C3D5}"/>
                </a:ext>
              </a:extLst>
            </p:cNvPr>
            <p:cNvSpPr/>
            <p:nvPr/>
          </p:nvSpPr>
          <p:spPr>
            <a:xfrm>
              <a:off x="4053602" y="1957623"/>
              <a:ext cx="2214668" cy="581958"/>
            </a:xfrm>
            <a:prstGeom prst="rect">
              <a:avLst/>
            </a:prstGeom>
            <a:gradFill flip="none" rotWithShape="1">
              <a:gsLst>
                <a:gs pos="80000">
                  <a:srgbClr val="57BF64"/>
                </a:gs>
                <a:gs pos="100000">
                  <a:schemeClr val="bg1">
                    <a:alpha val="0"/>
                  </a:schemeClr>
                </a:gs>
                <a:gs pos="0">
                  <a:srgbClr val="009E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defRPr/>
              </a:pPr>
              <a:r>
                <a:rPr lang="en-US" b="1" dirty="0">
                  <a:solidFill>
                    <a:prstClr val="white"/>
                  </a:solidFill>
                  <a:latin typeface="Calibri" panose="020F0502020204030204"/>
                </a:rPr>
                <a:t>Four-Year Plan &amp; Local Application</a:t>
              </a:r>
            </a:p>
          </p:txBody>
        </p:sp>
        <p:grpSp>
          <p:nvGrpSpPr>
            <p:cNvPr id="54" name="Group 53">
              <a:extLst>
                <a:ext uri="{FF2B5EF4-FFF2-40B4-BE49-F238E27FC236}">
                  <a16:creationId xmlns:a16="http://schemas.microsoft.com/office/drawing/2014/main" id="{90181242-1F0C-4A07-AF17-75D347525C2F}"/>
                </a:ext>
              </a:extLst>
            </p:cNvPr>
            <p:cNvGrpSpPr/>
            <p:nvPr/>
          </p:nvGrpSpPr>
          <p:grpSpPr>
            <a:xfrm>
              <a:off x="519580" y="1949693"/>
              <a:ext cx="1648905" cy="1569536"/>
              <a:chOff x="329500" y="1334575"/>
              <a:chExt cx="2332647" cy="2170180"/>
            </a:xfrm>
          </p:grpSpPr>
          <p:sp>
            <p:nvSpPr>
              <p:cNvPr id="66" name="10-Point Star 2" title="red gear">
                <a:extLst>
                  <a:ext uri="{FF2B5EF4-FFF2-40B4-BE49-F238E27FC236}">
                    <a16:creationId xmlns:a16="http://schemas.microsoft.com/office/drawing/2014/main" id="{56593382-16FC-4406-AF7C-D0961A7E06B9}"/>
                  </a:ext>
                </a:extLst>
              </p:cNvPr>
              <p:cNvSpPr/>
              <p:nvPr/>
            </p:nvSpPr>
            <p:spPr>
              <a:xfrm rot="1638505">
                <a:off x="329500" y="1334575"/>
                <a:ext cx="2332647" cy="2170180"/>
              </a:xfrm>
              <a:custGeom>
                <a:avLst/>
                <a:gdLst/>
                <a:ahLst/>
                <a:cxnLst/>
                <a:rect l="l" t="t" r="r" b="b"/>
                <a:pathLst>
                  <a:path w="2240712" h="2284862">
                    <a:moveTo>
                      <a:pt x="1120356" y="502351"/>
                    </a:moveTo>
                    <a:cubicBezTo>
                      <a:pt x="766850" y="502351"/>
                      <a:pt x="480276" y="788925"/>
                      <a:pt x="480276" y="1142431"/>
                    </a:cubicBezTo>
                    <a:cubicBezTo>
                      <a:pt x="480276" y="1495937"/>
                      <a:pt x="766850" y="1782511"/>
                      <a:pt x="1120356" y="1782511"/>
                    </a:cubicBezTo>
                    <a:cubicBezTo>
                      <a:pt x="1473862" y="1782511"/>
                      <a:pt x="1760436" y="1495937"/>
                      <a:pt x="1760436" y="1142431"/>
                    </a:cubicBezTo>
                    <a:cubicBezTo>
                      <a:pt x="1760436" y="788925"/>
                      <a:pt x="1473862" y="502351"/>
                      <a:pt x="1120356" y="502351"/>
                    </a:cubicBezTo>
                    <a:close/>
                    <a:moveTo>
                      <a:pt x="1120356" y="0"/>
                    </a:moveTo>
                    <a:lnTo>
                      <a:pt x="1235916" y="5835"/>
                    </a:lnTo>
                    <a:lnTo>
                      <a:pt x="1272936" y="262306"/>
                    </a:lnTo>
                    <a:cubicBezTo>
                      <a:pt x="1366250" y="277385"/>
                      <a:pt x="1454469" y="307832"/>
                      <a:pt x="1535137" y="350778"/>
                    </a:cubicBezTo>
                    <a:lnTo>
                      <a:pt x="1717618" y="169909"/>
                    </a:lnTo>
                    <a:cubicBezTo>
                      <a:pt x="1784880" y="209765"/>
                      <a:pt x="1846933" y="257376"/>
                      <a:pt x="1902771" y="311520"/>
                    </a:cubicBezTo>
                    <a:lnTo>
                      <a:pt x="1776181" y="536209"/>
                    </a:lnTo>
                    <a:cubicBezTo>
                      <a:pt x="1832789" y="595961"/>
                      <a:pt x="1880432" y="664114"/>
                      <a:pt x="1917285" y="738603"/>
                    </a:cubicBezTo>
                    <a:lnTo>
                      <a:pt x="2171750" y="695132"/>
                    </a:lnTo>
                    <a:cubicBezTo>
                      <a:pt x="2202288" y="766468"/>
                      <a:pt x="2225640" y="841587"/>
                      <a:pt x="2240712" y="919627"/>
                    </a:cubicBezTo>
                    <a:lnTo>
                      <a:pt x="2006230" y="1027513"/>
                    </a:lnTo>
                    <a:cubicBezTo>
                      <a:pt x="2011939" y="1065062"/>
                      <a:pt x="2014433" y="1103455"/>
                      <a:pt x="2014433" y="1142431"/>
                    </a:cubicBezTo>
                    <a:cubicBezTo>
                      <a:pt x="2014433" y="1181407"/>
                      <a:pt x="2011939" y="1219801"/>
                      <a:pt x="2006230" y="1257349"/>
                    </a:cubicBezTo>
                    <a:lnTo>
                      <a:pt x="2240712" y="1365235"/>
                    </a:lnTo>
                    <a:cubicBezTo>
                      <a:pt x="2225640" y="1443275"/>
                      <a:pt x="2202288" y="1518394"/>
                      <a:pt x="2171750" y="1589731"/>
                    </a:cubicBezTo>
                    <a:lnTo>
                      <a:pt x="1917285" y="1546259"/>
                    </a:lnTo>
                    <a:cubicBezTo>
                      <a:pt x="1880432" y="1620748"/>
                      <a:pt x="1832789" y="1688902"/>
                      <a:pt x="1776181" y="1748654"/>
                    </a:cubicBezTo>
                    <a:lnTo>
                      <a:pt x="1902771" y="1973343"/>
                    </a:lnTo>
                    <a:cubicBezTo>
                      <a:pt x="1846933" y="2027487"/>
                      <a:pt x="1784879" y="2075098"/>
                      <a:pt x="1717617" y="2114954"/>
                    </a:cubicBezTo>
                    <a:lnTo>
                      <a:pt x="1535137" y="1934085"/>
                    </a:lnTo>
                    <a:cubicBezTo>
                      <a:pt x="1454469" y="1977030"/>
                      <a:pt x="1366250" y="2007478"/>
                      <a:pt x="1272936" y="2022557"/>
                    </a:cubicBezTo>
                    <a:lnTo>
                      <a:pt x="1235916" y="2279027"/>
                    </a:lnTo>
                    <a:cubicBezTo>
                      <a:pt x="1197918" y="2282907"/>
                      <a:pt x="1159366" y="2284862"/>
                      <a:pt x="1120356" y="2284862"/>
                    </a:cubicBezTo>
                    <a:lnTo>
                      <a:pt x="1004797" y="2279027"/>
                    </a:lnTo>
                    <a:lnTo>
                      <a:pt x="967776" y="2022557"/>
                    </a:lnTo>
                    <a:cubicBezTo>
                      <a:pt x="874463" y="2007478"/>
                      <a:pt x="786243" y="1977030"/>
                      <a:pt x="705576" y="1934085"/>
                    </a:cubicBezTo>
                    <a:lnTo>
                      <a:pt x="523095" y="2114954"/>
                    </a:lnTo>
                    <a:cubicBezTo>
                      <a:pt x="455833" y="2075098"/>
                      <a:pt x="393780" y="2027487"/>
                      <a:pt x="337942" y="1973343"/>
                    </a:cubicBezTo>
                    <a:lnTo>
                      <a:pt x="464531" y="1748654"/>
                    </a:lnTo>
                    <a:cubicBezTo>
                      <a:pt x="407924" y="1688902"/>
                      <a:pt x="360280" y="1620748"/>
                      <a:pt x="323426" y="1546259"/>
                    </a:cubicBezTo>
                    <a:lnTo>
                      <a:pt x="68962" y="1589731"/>
                    </a:lnTo>
                    <a:cubicBezTo>
                      <a:pt x="38425" y="1518394"/>
                      <a:pt x="15072" y="1443275"/>
                      <a:pt x="0" y="1365235"/>
                    </a:cubicBezTo>
                    <a:lnTo>
                      <a:pt x="234482" y="1257349"/>
                    </a:lnTo>
                    <a:cubicBezTo>
                      <a:pt x="228773" y="1219801"/>
                      <a:pt x="226279" y="1181407"/>
                      <a:pt x="226279" y="1142431"/>
                    </a:cubicBezTo>
                    <a:cubicBezTo>
                      <a:pt x="226279" y="1103455"/>
                      <a:pt x="228773" y="1065062"/>
                      <a:pt x="234482" y="1027513"/>
                    </a:cubicBezTo>
                    <a:lnTo>
                      <a:pt x="0" y="919627"/>
                    </a:lnTo>
                    <a:cubicBezTo>
                      <a:pt x="15072" y="841587"/>
                      <a:pt x="38425" y="766468"/>
                      <a:pt x="68962" y="695132"/>
                    </a:cubicBezTo>
                    <a:lnTo>
                      <a:pt x="323426" y="738603"/>
                    </a:lnTo>
                    <a:cubicBezTo>
                      <a:pt x="360280" y="664114"/>
                      <a:pt x="407924" y="595961"/>
                      <a:pt x="464531" y="536209"/>
                    </a:cubicBezTo>
                    <a:lnTo>
                      <a:pt x="337941" y="311520"/>
                    </a:lnTo>
                    <a:cubicBezTo>
                      <a:pt x="393779" y="257376"/>
                      <a:pt x="455833" y="209765"/>
                      <a:pt x="523094" y="169908"/>
                    </a:cubicBezTo>
                    <a:lnTo>
                      <a:pt x="705576" y="350778"/>
                    </a:lnTo>
                    <a:cubicBezTo>
                      <a:pt x="786243" y="307832"/>
                      <a:pt x="874463" y="277385"/>
                      <a:pt x="967776" y="262306"/>
                    </a:cubicBezTo>
                    <a:lnTo>
                      <a:pt x="1004797" y="5835"/>
                    </a:lnTo>
                    <a:cubicBezTo>
                      <a:pt x="1042794" y="1955"/>
                      <a:pt x="1081347" y="0"/>
                      <a:pt x="1120356" y="0"/>
                    </a:cubicBezTo>
                    <a:close/>
                  </a:path>
                </a:pathLst>
              </a:custGeom>
              <a:solidFill>
                <a:srgbClr val="F63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pic>
            <p:nvPicPr>
              <p:cNvPr id="67" name="Picture 2" descr="Image result for discussion" title="people talking">
                <a:extLst>
                  <a:ext uri="{FF2B5EF4-FFF2-40B4-BE49-F238E27FC236}">
                    <a16:creationId xmlns:a16="http://schemas.microsoft.com/office/drawing/2014/main" id="{6C42C815-38E0-4141-AFAD-5C7A9A0995C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43667" y="2150207"/>
                <a:ext cx="1104311" cy="4486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5" name="Group 54">
              <a:extLst>
                <a:ext uri="{FF2B5EF4-FFF2-40B4-BE49-F238E27FC236}">
                  <a16:creationId xmlns:a16="http://schemas.microsoft.com/office/drawing/2014/main" id="{43399084-03BD-4F27-AED8-4161D28D9CF5}"/>
                </a:ext>
              </a:extLst>
            </p:cNvPr>
            <p:cNvGrpSpPr/>
            <p:nvPr/>
          </p:nvGrpSpPr>
          <p:grpSpPr>
            <a:xfrm>
              <a:off x="3726211" y="3164368"/>
              <a:ext cx="1791511" cy="1723327"/>
              <a:chOff x="5720752" y="2899786"/>
              <a:chExt cx="2566922" cy="2451613"/>
            </a:xfrm>
          </p:grpSpPr>
          <p:sp>
            <p:nvSpPr>
              <p:cNvPr id="64" name="10-Point Star 2" title="green gear">
                <a:extLst>
                  <a:ext uri="{FF2B5EF4-FFF2-40B4-BE49-F238E27FC236}">
                    <a16:creationId xmlns:a16="http://schemas.microsoft.com/office/drawing/2014/main" id="{B421E1CB-0DD2-47AE-A535-5FD82D079037}"/>
                  </a:ext>
                </a:extLst>
              </p:cNvPr>
              <p:cNvSpPr/>
              <p:nvPr/>
            </p:nvSpPr>
            <p:spPr>
              <a:xfrm rot="2216332">
                <a:off x="5720752" y="2899786"/>
                <a:ext cx="2566922" cy="2451613"/>
              </a:xfrm>
              <a:custGeom>
                <a:avLst/>
                <a:gdLst/>
                <a:ahLst/>
                <a:cxnLst/>
                <a:rect l="l" t="t" r="r" b="b"/>
                <a:pathLst>
                  <a:path w="2240712" h="2284862">
                    <a:moveTo>
                      <a:pt x="1120356" y="502351"/>
                    </a:moveTo>
                    <a:cubicBezTo>
                      <a:pt x="766850" y="502351"/>
                      <a:pt x="480276" y="788925"/>
                      <a:pt x="480276" y="1142431"/>
                    </a:cubicBezTo>
                    <a:cubicBezTo>
                      <a:pt x="480276" y="1495937"/>
                      <a:pt x="766850" y="1782511"/>
                      <a:pt x="1120356" y="1782511"/>
                    </a:cubicBezTo>
                    <a:cubicBezTo>
                      <a:pt x="1473862" y="1782511"/>
                      <a:pt x="1760436" y="1495937"/>
                      <a:pt x="1760436" y="1142431"/>
                    </a:cubicBezTo>
                    <a:cubicBezTo>
                      <a:pt x="1760436" y="788925"/>
                      <a:pt x="1473862" y="502351"/>
                      <a:pt x="1120356" y="502351"/>
                    </a:cubicBezTo>
                    <a:close/>
                    <a:moveTo>
                      <a:pt x="1120356" y="0"/>
                    </a:moveTo>
                    <a:lnTo>
                      <a:pt x="1235916" y="5835"/>
                    </a:lnTo>
                    <a:lnTo>
                      <a:pt x="1272936" y="262306"/>
                    </a:lnTo>
                    <a:cubicBezTo>
                      <a:pt x="1366250" y="277385"/>
                      <a:pt x="1454469" y="307832"/>
                      <a:pt x="1535137" y="350778"/>
                    </a:cubicBezTo>
                    <a:lnTo>
                      <a:pt x="1717618" y="169909"/>
                    </a:lnTo>
                    <a:cubicBezTo>
                      <a:pt x="1784880" y="209765"/>
                      <a:pt x="1846933" y="257376"/>
                      <a:pt x="1902771" y="311520"/>
                    </a:cubicBezTo>
                    <a:lnTo>
                      <a:pt x="1776181" y="536209"/>
                    </a:lnTo>
                    <a:cubicBezTo>
                      <a:pt x="1832789" y="595961"/>
                      <a:pt x="1880432" y="664114"/>
                      <a:pt x="1917285" y="738603"/>
                    </a:cubicBezTo>
                    <a:lnTo>
                      <a:pt x="2171750" y="695132"/>
                    </a:lnTo>
                    <a:cubicBezTo>
                      <a:pt x="2202288" y="766468"/>
                      <a:pt x="2225640" y="841587"/>
                      <a:pt x="2240712" y="919627"/>
                    </a:cubicBezTo>
                    <a:lnTo>
                      <a:pt x="2006230" y="1027513"/>
                    </a:lnTo>
                    <a:cubicBezTo>
                      <a:pt x="2011939" y="1065062"/>
                      <a:pt x="2014433" y="1103455"/>
                      <a:pt x="2014433" y="1142431"/>
                    </a:cubicBezTo>
                    <a:cubicBezTo>
                      <a:pt x="2014433" y="1181407"/>
                      <a:pt x="2011939" y="1219801"/>
                      <a:pt x="2006230" y="1257349"/>
                    </a:cubicBezTo>
                    <a:lnTo>
                      <a:pt x="2240712" y="1365235"/>
                    </a:lnTo>
                    <a:cubicBezTo>
                      <a:pt x="2225640" y="1443275"/>
                      <a:pt x="2202288" y="1518394"/>
                      <a:pt x="2171750" y="1589731"/>
                    </a:cubicBezTo>
                    <a:lnTo>
                      <a:pt x="1917285" y="1546259"/>
                    </a:lnTo>
                    <a:cubicBezTo>
                      <a:pt x="1880432" y="1620748"/>
                      <a:pt x="1832789" y="1688902"/>
                      <a:pt x="1776181" y="1748654"/>
                    </a:cubicBezTo>
                    <a:lnTo>
                      <a:pt x="1902771" y="1973343"/>
                    </a:lnTo>
                    <a:cubicBezTo>
                      <a:pt x="1846933" y="2027487"/>
                      <a:pt x="1784879" y="2075098"/>
                      <a:pt x="1717617" y="2114954"/>
                    </a:cubicBezTo>
                    <a:lnTo>
                      <a:pt x="1535137" y="1934085"/>
                    </a:lnTo>
                    <a:cubicBezTo>
                      <a:pt x="1454469" y="1977030"/>
                      <a:pt x="1366250" y="2007478"/>
                      <a:pt x="1272936" y="2022557"/>
                    </a:cubicBezTo>
                    <a:lnTo>
                      <a:pt x="1235916" y="2279027"/>
                    </a:lnTo>
                    <a:cubicBezTo>
                      <a:pt x="1197918" y="2282907"/>
                      <a:pt x="1159366" y="2284862"/>
                      <a:pt x="1120356" y="2284862"/>
                    </a:cubicBezTo>
                    <a:lnTo>
                      <a:pt x="1004797" y="2279027"/>
                    </a:lnTo>
                    <a:lnTo>
                      <a:pt x="967776" y="2022557"/>
                    </a:lnTo>
                    <a:cubicBezTo>
                      <a:pt x="874463" y="2007478"/>
                      <a:pt x="786243" y="1977030"/>
                      <a:pt x="705576" y="1934085"/>
                    </a:cubicBezTo>
                    <a:lnTo>
                      <a:pt x="523095" y="2114954"/>
                    </a:lnTo>
                    <a:cubicBezTo>
                      <a:pt x="455833" y="2075098"/>
                      <a:pt x="393780" y="2027487"/>
                      <a:pt x="337942" y="1973343"/>
                    </a:cubicBezTo>
                    <a:lnTo>
                      <a:pt x="464531" y="1748654"/>
                    </a:lnTo>
                    <a:cubicBezTo>
                      <a:pt x="407924" y="1688902"/>
                      <a:pt x="360280" y="1620748"/>
                      <a:pt x="323426" y="1546259"/>
                    </a:cubicBezTo>
                    <a:lnTo>
                      <a:pt x="68962" y="1589731"/>
                    </a:lnTo>
                    <a:cubicBezTo>
                      <a:pt x="38425" y="1518394"/>
                      <a:pt x="15072" y="1443275"/>
                      <a:pt x="0" y="1365235"/>
                    </a:cubicBezTo>
                    <a:lnTo>
                      <a:pt x="234482" y="1257349"/>
                    </a:lnTo>
                    <a:cubicBezTo>
                      <a:pt x="228773" y="1219801"/>
                      <a:pt x="226279" y="1181407"/>
                      <a:pt x="226279" y="1142431"/>
                    </a:cubicBezTo>
                    <a:cubicBezTo>
                      <a:pt x="226279" y="1103455"/>
                      <a:pt x="228773" y="1065062"/>
                      <a:pt x="234482" y="1027513"/>
                    </a:cubicBezTo>
                    <a:lnTo>
                      <a:pt x="0" y="919627"/>
                    </a:lnTo>
                    <a:cubicBezTo>
                      <a:pt x="15072" y="841587"/>
                      <a:pt x="38425" y="766468"/>
                      <a:pt x="68962" y="695132"/>
                    </a:cubicBezTo>
                    <a:lnTo>
                      <a:pt x="323426" y="738603"/>
                    </a:lnTo>
                    <a:cubicBezTo>
                      <a:pt x="360280" y="664114"/>
                      <a:pt x="407924" y="595961"/>
                      <a:pt x="464531" y="536209"/>
                    </a:cubicBezTo>
                    <a:lnTo>
                      <a:pt x="337941" y="311520"/>
                    </a:lnTo>
                    <a:cubicBezTo>
                      <a:pt x="393779" y="257376"/>
                      <a:pt x="455833" y="209765"/>
                      <a:pt x="523094" y="169908"/>
                    </a:cubicBezTo>
                    <a:lnTo>
                      <a:pt x="705576" y="350778"/>
                    </a:lnTo>
                    <a:cubicBezTo>
                      <a:pt x="786243" y="307832"/>
                      <a:pt x="874463" y="277385"/>
                      <a:pt x="967776" y="262306"/>
                    </a:cubicBezTo>
                    <a:lnTo>
                      <a:pt x="1004797" y="5835"/>
                    </a:lnTo>
                    <a:cubicBezTo>
                      <a:pt x="1042794" y="1955"/>
                      <a:pt x="1081347" y="0"/>
                      <a:pt x="1120356" y="0"/>
                    </a:cubicBezTo>
                    <a:close/>
                  </a:path>
                </a:pathLst>
              </a:custGeom>
              <a:solidFill>
                <a:srgbClr val="009E13"/>
              </a:solidFill>
              <a:ln>
                <a:noFill/>
              </a:ln>
              <a:effectLst>
                <a:reflection blurRad="6350" stA="52000" endA="300" endPos="2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pic>
            <p:nvPicPr>
              <p:cNvPr id="65" name="Picture 64" title="clipboard with the plan">
                <a:extLst>
                  <a:ext uri="{FF2B5EF4-FFF2-40B4-BE49-F238E27FC236}">
                    <a16:creationId xmlns:a16="http://schemas.microsoft.com/office/drawing/2014/main" id="{D8F8A567-58D3-440E-A686-A0EB215360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9180" y="3177210"/>
                <a:ext cx="1735778" cy="1735778"/>
              </a:xfrm>
              <a:prstGeom prst="rect">
                <a:avLst/>
              </a:prstGeom>
            </p:spPr>
          </p:pic>
        </p:grpSp>
        <p:sp>
          <p:nvSpPr>
            <p:cNvPr id="56" name="Rectangle 55">
              <a:extLst>
                <a:ext uri="{FF2B5EF4-FFF2-40B4-BE49-F238E27FC236}">
                  <a16:creationId xmlns:a16="http://schemas.microsoft.com/office/drawing/2014/main" id="{6137C2F1-4B10-4145-B897-B0F643E2EE5D}"/>
                </a:ext>
              </a:extLst>
            </p:cNvPr>
            <p:cNvSpPr/>
            <p:nvPr/>
          </p:nvSpPr>
          <p:spPr>
            <a:xfrm>
              <a:off x="4799215" y="5262878"/>
              <a:ext cx="1856162" cy="833919"/>
            </a:xfrm>
            <a:prstGeom prst="rect">
              <a:avLst/>
            </a:prstGeom>
            <a:gradFill flip="none" rotWithShape="1">
              <a:gsLst>
                <a:gs pos="79000">
                  <a:srgbClr val="FFC000"/>
                </a:gs>
                <a:gs pos="100000">
                  <a:schemeClr val="bg1">
                    <a:alpha val="0"/>
                  </a:schemeClr>
                </a:gs>
                <a:gs pos="26000">
                  <a:schemeClr val="accent4">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defRPr/>
              </a:pPr>
              <a:r>
                <a:rPr lang="en-US" b="1" dirty="0">
                  <a:solidFill>
                    <a:prstClr val="white"/>
                  </a:solidFill>
                  <a:latin typeface="Calibri" panose="020F0502020204030204"/>
                </a:rPr>
                <a:t>Annual Amendment (GMS)</a:t>
              </a:r>
            </a:p>
          </p:txBody>
        </p:sp>
        <p:grpSp>
          <p:nvGrpSpPr>
            <p:cNvPr id="57" name="Group 56">
              <a:extLst>
                <a:ext uri="{FF2B5EF4-FFF2-40B4-BE49-F238E27FC236}">
                  <a16:creationId xmlns:a16="http://schemas.microsoft.com/office/drawing/2014/main" id="{B4787C66-A5B9-4615-9EFF-42352BB7C308}"/>
                </a:ext>
              </a:extLst>
            </p:cNvPr>
            <p:cNvGrpSpPr/>
            <p:nvPr/>
          </p:nvGrpSpPr>
          <p:grpSpPr>
            <a:xfrm>
              <a:off x="6826073" y="2555699"/>
              <a:ext cx="1551158" cy="1473986"/>
              <a:chOff x="8078065" y="3292394"/>
              <a:chExt cx="2068210" cy="1965314"/>
            </a:xfrm>
            <a:solidFill>
              <a:srgbClr val="8037B7"/>
            </a:solidFill>
          </p:grpSpPr>
          <p:pic>
            <p:nvPicPr>
              <p:cNvPr id="62" name="Picture 61" title="data charts">
                <a:extLst>
                  <a:ext uri="{FF2B5EF4-FFF2-40B4-BE49-F238E27FC236}">
                    <a16:creationId xmlns:a16="http://schemas.microsoft.com/office/drawing/2014/main" id="{35AE9465-45C4-405D-B1D8-CF250E9CE7D4}"/>
                  </a:ext>
                </a:extLst>
              </p:cNvPr>
              <p:cNvPicPr>
                <a:picLocks noChangeAspect="1"/>
              </p:cNvPicPr>
              <p:nvPr/>
            </p:nvPicPr>
            <p:blipFill>
              <a:blip r:embed="rId6"/>
              <a:stretch>
                <a:fillRect/>
              </a:stretch>
            </p:blipFill>
            <p:spPr>
              <a:xfrm>
                <a:off x="8521792" y="3742994"/>
                <a:ext cx="1132167" cy="1111330"/>
              </a:xfrm>
              <a:prstGeom prst="rect">
                <a:avLst/>
              </a:prstGeom>
              <a:grpFill/>
            </p:spPr>
          </p:pic>
          <p:sp>
            <p:nvSpPr>
              <p:cNvPr id="63" name="10-Point Star 2" title="purple gear">
                <a:extLst>
                  <a:ext uri="{FF2B5EF4-FFF2-40B4-BE49-F238E27FC236}">
                    <a16:creationId xmlns:a16="http://schemas.microsoft.com/office/drawing/2014/main" id="{6AAB42BD-2C99-45E0-BA2A-69D56F3FD2A5}"/>
                  </a:ext>
                </a:extLst>
              </p:cNvPr>
              <p:cNvSpPr/>
              <p:nvPr/>
            </p:nvSpPr>
            <p:spPr>
              <a:xfrm rot="1638505">
                <a:off x="8078065" y="3292394"/>
                <a:ext cx="2068210" cy="1965314"/>
              </a:xfrm>
              <a:custGeom>
                <a:avLst/>
                <a:gdLst/>
                <a:ahLst/>
                <a:cxnLst/>
                <a:rect l="l" t="t" r="r" b="b"/>
                <a:pathLst>
                  <a:path w="2240712" h="2284862">
                    <a:moveTo>
                      <a:pt x="1120356" y="502351"/>
                    </a:moveTo>
                    <a:cubicBezTo>
                      <a:pt x="766850" y="502351"/>
                      <a:pt x="480276" y="788925"/>
                      <a:pt x="480276" y="1142431"/>
                    </a:cubicBezTo>
                    <a:cubicBezTo>
                      <a:pt x="480276" y="1495937"/>
                      <a:pt x="766850" y="1782511"/>
                      <a:pt x="1120356" y="1782511"/>
                    </a:cubicBezTo>
                    <a:cubicBezTo>
                      <a:pt x="1473862" y="1782511"/>
                      <a:pt x="1760436" y="1495937"/>
                      <a:pt x="1760436" y="1142431"/>
                    </a:cubicBezTo>
                    <a:cubicBezTo>
                      <a:pt x="1760436" y="788925"/>
                      <a:pt x="1473862" y="502351"/>
                      <a:pt x="1120356" y="502351"/>
                    </a:cubicBezTo>
                    <a:close/>
                    <a:moveTo>
                      <a:pt x="1120356" y="0"/>
                    </a:moveTo>
                    <a:lnTo>
                      <a:pt x="1235916" y="5835"/>
                    </a:lnTo>
                    <a:lnTo>
                      <a:pt x="1272936" y="262306"/>
                    </a:lnTo>
                    <a:cubicBezTo>
                      <a:pt x="1366250" y="277385"/>
                      <a:pt x="1454469" y="307832"/>
                      <a:pt x="1535137" y="350778"/>
                    </a:cubicBezTo>
                    <a:lnTo>
                      <a:pt x="1717618" y="169909"/>
                    </a:lnTo>
                    <a:cubicBezTo>
                      <a:pt x="1784880" y="209765"/>
                      <a:pt x="1846933" y="257376"/>
                      <a:pt x="1902771" y="311520"/>
                    </a:cubicBezTo>
                    <a:lnTo>
                      <a:pt x="1776181" y="536209"/>
                    </a:lnTo>
                    <a:cubicBezTo>
                      <a:pt x="1832789" y="595961"/>
                      <a:pt x="1880432" y="664114"/>
                      <a:pt x="1917285" y="738603"/>
                    </a:cubicBezTo>
                    <a:lnTo>
                      <a:pt x="2171750" y="695132"/>
                    </a:lnTo>
                    <a:cubicBezTo>
                      <a:pt x="2202288" y="766468"/>
                      <a:pt x="2225640" y="841587"/>
                      <a:pt x="2240712" y="919627"/>
                    </a:cubicBezTo>
                    <a:lnTo>
                      <a:pt x="2006230" y="1027513"/>
                    </a:lnTo>
                    <a:cubicBezTo>
                      <a:pt x="2011939" y="1065062"/>
                      <a:pt x="2014433" y="1103455"/>
                      <a:pt x="2014433" y="1142431"/>
                    </a:cubicBezTo>
                    <a:cubicBezTo>
                      <a:pt x="2014433" y="1181407"/>
                      <a:pt x="2011939" y="1219801"/>
                      <a:pt x="2006230" y="1257349"/>
                    </a:cubicBezTo>
                    <a:lnTo>
                      <a:pt x="2240712" y="1365235"/>
                    </a:lnTo>
                    <a:cubicBezTo>
                      <a:pt x="2225640" y="1443275"/>
                      <a:pt x="2202288" y="1518394"/>
                      <a:pt x="2171750" y="1589731"/>
                    </a:cubicBezTo>
                    <a:lnTo>
                      <a:pt x="1917285" y="1546259"/>
                    </a:lnTo>
                    <a:cubicBezTo>
                      <a:pt x="1880432" y="1620748"/>
                      <a:pt x="1832789" y="1688902"/>
                      <a:pt x="1776181" y="1748654"/>
                    </a:cubicBezTo>
                    <a:lnTo>
                      <a:pt x="1902771" y="1973343"/>
                    </a:lnTo>
                    <a:cubicBezTo>
                      <a:pt x="1846933" y="2027487"/>
                      <a:pt x="1784879" y="2075098"/>
                      <a:pt x="1717617" y="2114954"/>
                    </a:cubicBezTo>
                    <a:lnTo>
                      <a:pt x="1535137" y="1934085"/>
                    </a:lnTo>
                    <a:cubicBezTo>
                      <a:pt x="1454469" y="1977030"/>
                      <a:pt x="1366250" y="2007478"/>
                      <a:pt x="1272936" y="2022557"/>
                    </a:cubicBezTo>
                    <a:lnTo>
                      <a:pt x="1235916" y="2279027"/>
                    </a:lnTo>
                    <a:cubicBezTo>
                      <a:pt x="1197918" y="2282907"/>
                      <a:pt x="1159366" y="2284862"/>
                      <a:pt x="1120356" y="2284862"/>
                    </a:cubicBezTo>
                    <a:lnTo>
                      <a:pt x="1004797" y="2279027"/>
                    </a:lnTo>
                    <a:lnTo>
                      <a:pt x="967776" y="2022557"/>
                    </a:lnTo>
                    <a:cubicBezTo>
                      <a:pt x="874463" y="2007478"/>
                      <a:pt x="786243" y="1977030"/>
                      <a:pt x="705576" y="1934085"/>
                    </a:cubicBezTo>
                    <a:lnTo>
                      <a:pt x="523095" y="2114954"/>
                    </a:lnTo>
                    <a:cubicBezTo>
                      <a:pt x="455833" y="2075098"/>
                      <a:pt x="393780" y="2027487"/>
                      <a:pt x="337942" y="1973343"/>
                    </a:cubicBezTo>
                    <a:lnTo>
                      <a:pt x="464531" y="1748654"/>
                    </a:lnTo>
                    <a:cubicBezTo>
                      <a:pt x="407924" y="1688902"/>
                      <a:pt x="360280" y="1620748"/>
                      <a:pt x="323426" y="1546259"/>
                    </a:cubicBezTo>
                    <a:lnTo>
                      <a:pt x="68962" y="1589731"/>
                    </a:lnTo>
                    <a:cubicBezTo>
                      <a:pt x="38425" y="1518394"/>
                      <a:pt x="15072" y="1443275"/>
                      <a:pt x="0" y="1365235"/>
                    </a:cubicBezTo>
                    <a:lnTo>
                      <a:pt x="234482" y="1257349"/>
                    </a:lnTo>
                    <a:cubicBezTo>
                      <a:pt x="228773" y="1219801"/>
                      <a:pt x="226279" y="1181407"/>
                      <a:pt x="226279" y="1142431"/>
                    </a:cubicBezTo>
                    <a:cubicBezTo>
                      <a:pt x="226279" y="1103455"/>
                      <a:pt x="228773" y="1065062"/>
                      <a:pt x="234482" y="1027513"/>
                    </a:cubicBezTo>
                    <a:lnTo>
                      <a:pt x="0" y="919627"/>
                    </a:lnTo>
                    <a:cubicBezTo>
                      <a:pt x="15072" y="841587"/>
                      <a:pt x="38425" y="766468"/>
                      <a:pt x="68962" y="695132"/>
                    </a:cubicBezTo>
                    <a:lnTo>
                      <a:pt x="323426" y="738603"/>
                    </a:lnTo>
                    <a:cubicBezTo>
                      <a:pt x="360280" y="664114"/>
                      <a:pt x="407924" y="595961"/>
                      <a:pt x="464531" y="536209"/>
                    </a:cubicBezTo>
                    <a:lnTo>
                      <a:pt x="337941" y="311520"/>
                    </a:lnTo>
                    <a:cubicBezTo>
                      <a:pt x="393779" y="257376"/>
                      <a:pt x="455833" y="209765"/>
                      <a:pt x="523094" y="169908"/>
                    </a:cubicBezTo>
                    <a:lnTo>
                      <a:pt x="705576" y="350778"/>
                    </a:lnTo>
                    <a:cubicBezTo>
                      <a:pt x="786243" y="307832"/>
                      <a:pt x="874463" y="277385"/>
                      <a:pt x="967776" y="262306"/>
                    </a:cubicBezTo>
                    <a:lnTo>
                      <a:pt x="1004797" y="5835"/>
                    </a:lnTo>
                    <a:cubicBezTo>
                      <a:pt x="1042794" y="1955"/>
                      <a:pt x="1081347" y="0"/>
                      <a:pt x="112035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grpSp>
        <p:sp>
          <p:nvSpPr>
            <p:cNvPr id="58" name="Rectangle 57" title="purple box All in one">
              <a:extLst>
                <a:ext uri="{FF2B5EF4-FFF2-40B4-BE49-F238E27FC236}">
                  <a16:creationId xmlns:a16="http://schemas.microsoft.com/office/drawing/2014/main" id="{3503162B-3507-4BE1-B359-F6B10A1B8C82}"/>
                </a:ext>
              </a:extLst>
            </p:cNvPr>
            <p:cNvSpPr/>
            <p:nvPr/>
          </p:nvSpPr>
          <p:spPr>
            <a:xfrm>
              <a:off x="7307470" y="1898500"/>
              <a:ext cx="1607786" cy="581958"/>
            </a:xfrm>
            <a:prstGeom prst="rect">
              <a:avLst/>
            </a:prstGeom>
            <a:gradFill flip="none" rotWithShape="1">
              <a:gsLst>
                <a:gs pos="0">
                  <a:srgbClr val="7030A0"/>
                </a:gs>
                <a:gs pos="94000">
                  <a:schemeClr val="bg1"/>
                </a:gs>
                <a:gs pos="83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defRPr/>
              </a:pPr>
              <a:r>
                <a:rPr lang="en-US" b="1" dirty="0">
                  <a:solidFill>
                    <a:prstClr val="white"/>
                  </a:solidFill>
                  <a:latin typeface="Calibri" panose="020F0502020204030204"/>
                </a:rPr>
                <a:t>All-In-One </a:t>
              </a:r>
            </a:p>
            <a:p>
              <a:pPr defTabSz="685800">
                <a:defRPr/>
              </a:pPr>
              <a:r>
                <a:rPr lang="en-US" b="1" dirty="0">
                  <a:solidFill>
                    <a:prstClr val="white"/>
                  </a:solidFill>
                  <a:latin typeface="Calibri" panose="020F0502020204030204"/>
                </a:rPr>
                <a:t>(Portal)</a:t>
              </a:r>
            </a:p>
          </p:txBody>
        </p:sp>
        <p:grpSp>
          <p:nvGrpSpPr>
            <p:cNvPr id="59" name="Group 58">
              <a:extLst>
                <a:ext uri="{FF2B5EF4-FFF2-40B4-BE49-F238E27FC236}">
                  <a16:creationId xmlns:a16="http://schemas.microsoft.com/office/drawing/2014/main" id="{D64A441E-E7D9-4BA2-8C52-C708CE17F35D}"/>
                </a:ext>
              </a:extLst>
            </p:cNvPr>
            <p:cNvGrpSpPr/>
            <p:nvPr/>
          </p:nvGrpSpPr>
          <p:grpSpPr>
            <a:xfrm>
              <a:off x="5510624" y="3294263"/>
              <a:ext cx="1596276" cy="1790287"/>
              <a:chOff x="7950002" y="3835401"/>
              <a:chExt cx="2369831" cy="2454791"/>
            </a:xfrm>
          </p:grpSpPr>
          <p:pic>
            <p:nvPicPr>
              <p:cNvPr id="60" name="Picture 59" title="money bag">
                <a:extLst>
                  <a:ext uri="{FF2B5EF4-FFF2-40B4-BE49-F238E27FC236}">
                    <a16:creationId xmlns:a16="http://schemas.microsoft.com/office/drawing/2014/main" id="{84DA7907-85BC-44DE-91B5-D5CEFF6930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20332" y="4581507"/>
                <a:ext cx="1029170" cy="830197"/>
              </a:xfrm>
              <a:prstGeom prst="rect">
                <a:avLst/>
              </a:prstGeom>
            </p:spPr>
          </p:pic>
          <p:sp>
            <p:nvSpPr>
              <p:cNvPr id="61" name="10-Point Star 2" title="yellow gear">
                <a:extLst>
                  <a:ext uri="{FF2B5EF4-FFF2-40B4-BE49-F238E27FC236}">
                    <a16:creationId xmlns:a16="http://schemas.microsoft.com/office/drawing/2014/main" id="{3A00F0DF-61D7-49F4-80D2-134D53B7EB76}"/>
                  </a:ext>
                </a:extLst>
              </p:cNvPr>
              <p:cNvSpPr/>
              <p:nvPr/>
            </p:nvSpPr>
            <p:spPr>
              <a:xfrm rot="1638505">
                <a:off x="7950002" y="3835401"/>
                <a:ext cx="2369831" cy="2454791"/>
              </a:xfrm>
              <a:custGeom>
                <a:avLst/>
                <a:gdLst/>
                <a:ahLst/>
                <a:cxnLst/>
                <a:rect l="l" t="t" r="r" b="b"/>
                <a:pathLst>
                  <a:path w="2240712" h="2284862">
                    <a:moveTo>
                      <a:pt x="1120356" y="502351"/>
                    </a:moveTo>
                    <a:cubicBezTo>
                      <a:pt x="766850" y="502351"/>
                      <a:pt x="480276" y="788925"/>
                      <a:pt x="480276" y="1142431"/>
                    </a:cubicBezTo>
                    <a:cubicBezTo>
                      <a:pt x="480276" y="1495937"/>
                      <a:pt x="766850" y="1782511"/>
                      <a:pt x="1120356" y="1782511"/>
                    </a:cubicBezTo>
                    <a:cubicBezTo>
                      <a:pt x="1473862" y="1782511"/>
                      <a:pt x="1760436" y="1495937"/>
                      <a:pt x="1760436" y="1142431"/>
                    </a:cubicBezTo>
                    <a:cubicBezTo>
                      <a:pt x="1760436" y="788925"/>
                      <a:pt x="1473862" y="502351"/>
                      <a:pt x="1120356" y="502351"/>
                    </a:cubicBezTo>
                    <a:close/>
                    <a:moveTo>
                      <a:pt x="1120356" y="0"/>
                    </a:moveTo>
                    <a:lnTo>
                      <a:pt x="1235916" y="5835"/>
                    </a:lnTo>
                    <a:lnTo>
                      <a:pt x="1272936" y="262306"/>
                    </a:lnTo>
                    <a:cubicBezTo>
                      <a:pt x="1366250" y="277385"/>
                      <a:pt x="1454469" y="307832"/>
                      <a:pt x="1535137" y="350778"/>
                    </a:cubicBezTo>
                    <a:lnTo>
                      <a:pt x="1717618" y="169909"/>
                    </a:lnTo>
                    <a:cubicBezTo>
                      <a:pt x="1784880" y="209765"/>
                      <a:pt x="1846933" y="257376"/>
                      <a:pt x="1902771" y="311520"/>
                    </a:cubicBezTo>
                    <a:lnTo>
                      <a:pt x="1776181" y="536209"/>
                    </a:lnTo>
                    <a:cubicBezTo>
                      <a:pt x="1832789" y="595961"/>
                      <a:pt x="1880432" y="664114"/>
                      <a:pt x="1917285" y="738603"/>
                    </a:cubicBezTo>
                    <a:lnTo>
                      <a:pt x="2171750" y="695132"/>
                    </a:lnTo>
                    <a:cubicBezTo>
                      <a:pt x="2202288" y="766468"/>
                      <a:pt x="2225640" y="841587"/>
                      <a:pt x="2240712" y="919627"/>
                    </a:cubicBezTo>
                    <a:lnTo>
                      <a:pt x="2006230" y="1027513"/>
                    </a:lnTo>
                    <a:cubicBezTo>
                      <a:pt x="2011939" y="1065062"/>
                      <a:pt x="2014433" y="1103455"/>
                      <a:pt x="2014433" y="1142431"/>
                    </a:cubicBezTo>
                    <a:cubicBezTo>
                      <a:pt x="2014433" y="1181407"/>
                      <a:pt x="2011939" y="1219801"/>
                      <a:pt x="2006230" y="1257349"/>
                    </a:cubicBezTo>
                    <a:lnTo>
                      <a:pt x="2240712" y="1365235"/>
                    </a:lnTo>
                    <a:cubicBezTo>
                      <a:pt x="2225640" y="1443275"/>
                      <a:pt x="2202288" y="1518394"/>
                      <a:pt x="2171750" y="1589731"/>
                    </a:cubicBezTo>
                    <a:lnTo>
                      <a:pt x="1917285" y="1546259"/>
                    </a:lnTo>
                    <a:cubicBezTo>
                      <a:pt x="1880432" y="1620748"/>
                      <a:pt x="1832789" y="1688902"/>
                      <a:pt x="1776181" y="1748654"/>
                    </a:cubicBezTo>
                    <a:lnTo>
                      <a:pt x="1902771" y="1973343"/>
                    </a:lnTo>
                    <a:cubicBezTo>
                      <a:pt x="1846933" y="2027487"/>
                      <a:pt x="1784879" y="2075098"/>
                      <a:pt x="1717617" y="2114954"/>
                    </a:cubicBezTo>
                    <a:lnTo>
                      <a:pt x="1535137" y="1934085"/>
                    </a:lnTo>
                    <a:cubicBezTo>
                      <a:pt x="1454469" y="1977030"/>
                      <a:pt x="1366250" y="2007478"/>
                      <a:pt x="1272936" y="2022557"/>
                    </a:cubicBezTo>
                    <a:lnTo>
                      <a:pt x="1235916" y="2279027"/>
                    </a:lnTo>
                    <a:cubicBezTo>
                      <a:pt x="1197918" y="2282907"/>
                      <a:pt x="1159366" y="2284862"/>
                      <a:pt x="1120356" y="2284862"/>
                    </a:cubicBezTo>
                    <a:lnTo>
                      <a:pt x="1004797" y="2279027"/>
                    </a:lnTo>
                    <a:lnTo>
                      <a:pt x="967776" y="2022557"/>
                    </a:lnTo>
                    <a:cubicBezTo>
                      <a:pt x="874463" y="2007478"/>
                      <a:pt x="786243" y="1977030"/>
                      <a:pt x="705576" y="1934085"/>
                    </a:cubicBezTo>
                    <a:lnTo>
                      <a:pt x="523095" y="2114954"/>
                    </a:lnTo>
                    <a:cubicBezTo>
                      <a:pt x="455833" y="2075098"/>
                      <a:pt x="393780" y="2027487"/>
                      <a:pt x="337942" y="1973343"/>
                    </a:cubicBezTo>
                    <a:lnTo>
                      <a:pt x="464531" y="1748654"/>
                    </a:lnTo>
                    <a:cubicBezTo>
                      <a:pt x="407924" y="1688902"/>
                      <a:pt x="360280" y="1620748"/>
                      <a:pt x="323426" y="1546259"/>
                    </a:cubicBezTo>
                    <a:lnTo>
                      <a:pt x="68962" y="1589731"/>
                    </a:lnTo>
                    <a:cubicBezTo>
                      <a:pt x="38425" y="1518394"/>
                      <a:pt x="15072" y="1443275"/>
                      <a:pt x="0" y="1365235"/>
                    </a:cubicBezTo>
                    <a:lnTo>
                      <a:pt x="234482" y="1257349"/>
                    </a:lnTo>
                    <a:cubicBezTo>
                      <a:pt x="228773" y="1219801"/>
                      <a:pt x="226279" y="1181407"/>
                      <a:pt x="226279" y="1142431"/>
                    </a:cubicBezTo>
                    <a:cubicBezTo>
                      <a:pt x="226279" y="1103455"/>
                      <a:pt x="228773" y="1065062"/>
                      <a:pt x="234482" y="1027513"/>
                    </a:cubicBezTo>
                    <a:lnTo>
                      <a:pt x="0" y="919627"/>
                    </a:lnTo>
                    <a:cubicBezTo>
                      <a:pt x="15072" y="841587"/>
                      <a:pt x="38425" y="766468"/>
                      <a:pt x="68962" y="695132"/>
                    </a:cubicBezTo>
                    <a:lnTo>
                      <a:pt x="323426" y="738603"/>
                    </a:lnTo>
                    <a:cubicBezTo>
                      <a:pt x="360280" y="664114"/>
                      <a:pt x="407924" y="595961"/>
                      <a:pt x="464531" y="536209"/>
                    </a:cubicBezTo>
                    <a:lnTo>
                      <a:pt x="337941" y="311520"/>
                    </a:lnTo>
                    <a:cubicBezTo>
                      <a:pt x="393779" y="257376"/>
                      <a:pt x="455833" y="209765"/>
                      <a:pt x="523094" y="169908"/>
                    </a:cubicBezTo>
                    <a:lnTo>
                      <a:pt x="705576" y="350778"/>
                    </a:lnTo>
                    <a:cubicBezTo>
                      <a:pt x="786243" y="307832"/>
                      <a:pt x="874463" y="277385"/>
                      <a:pt x="967776" y="262306"/>
                    </a:cubicBezTo>
                    <a:lnTo>
                      <a:pt x="1004797" y="5835"/>
                    </a:lnTo>
                    <a:cubicBezTo>
                      <a:pt x="1042794" y="1955"/>
                      <a:pt x="1081347" y="0"/>
                      <a:pt x="1120356" y="0"/>
                    </a:cubicBezTo>
                    <a:close/>
                  </a:path>
                </a:pathLst>
              </a:custGeom>
              <a:solidFill>
                <a:srgbClr val="FEC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grpSp>
      <p:pic>
        <p:nvPicPr>
          <p:cNvPr id="5" name="Picture 4" descr="Icon&#10;&#10;Description automatically generated">
            <a:extLst>
              <a:ext uri="{FF2B5EF4-FFF2-40B4-BE49-F238E27FC236}">
                <a16:creationId xmlns:a16="http://schemas.microsoft.com/office/drawing/2014/main" id="{64261E50-77C3-4B2F-A2CC-9006010F8770}"/>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5756880" y="874875"/>
            <a:ext cx="1494183" cy="1494183"/>
          </a:xfrm>
          <a:prstGeom prst="rect">
            <a:avLst/>
          </a:prstGeom>
        </p:spPr>
      </p:pic>
      <p:sp>
        <p:nvSpPr>
          <p:cNvPr id="6" name="TextBox 5">
            <a:extLst>
              <a:ext uri="{FF2B5EF4-FFF2-40B4-BE49-F238E27FC236}">
                <a16:creationId xmlns:a16="http://schemas.microsoft.com/office/drawing/2014/main" id="{7306F31E-B63A-4A86-95A6-397A0E2BF823}"/>
              </a:ext>
            </a:extLst>
          </p:cNvPr>
          <p:cNvSpPr txBox="1"/>
          <p:nvPr/>
        </p:nvSpPr>
        <p:spPr>
          <a:xfrm>
            <a:off x="1143000" y="6858000"/>
            <a:ext cx="6858000" cy="230832"/>
          </a:xfrm>
          <a:prstGeom prst="rect">
            <a:avLst/>
          </a:prstGeom>
          <a:noFill/>
        </p:spPr>
        <p:txBody>
          <a:bodyPr wrap="square" rtlCol="0">
            <a:spAutoFit/>
          </a:bodyPr>
          <a:lstStyle/>
          <a:p>
            <a:r>
              <a:rPr lang="en-US" sz="900">
                <a:hlinkClick r:id="rId9" tooltip="http://commons.wikimedia.org/wiki/File:Gear_shape_warm_gray.svg"/>
              </a:rPr>
              <a:t>This Photo</a:t>
            </a:r>
            <a:r>
              <a:rPr lang="en-US" sz="900"/>
              <a:t> by Unknown Author is licensed under </a:t>
            </a:r>
            <a:r>
              <a:rPr lang="en-US" sz="900">
                <a:hlinkClick r:id="rId10" tooltip="https://creativecommons.org/licenses/by-sa/3.0/"/>
              </a:rPr>
              <a:t>CC BY-SA</a:t>
            </a:r>
            <a:endParaRPr lang="en-US" sz="900"/>
          </a:p>
        </p:txBody>
      </p:sp>
      <p:sp>
        <p:nvSpPr>
          <p:cNvPr id="7" name="TextBox 6">
            <a:extLst>
              <a:ext uri="{FF2B5EF4-FFF2-40B4-BE49-F238E27FC236}">
                <a16:creationId xmlns:a16="http://schemas.microsoft.com/office/drawing/2014/main" id="{C16CE39A-1396-478B-9FF3-72F4ACE2A0E4}"/>
              </a:ext>
            </a:extLst>
          </p:cNvPr>
          <p:cNvSpPr txBox="1"/>
          <p:nvPr/>
        </p:nvSpPr>
        <p:spPr>
          <a:xfrm>
            <a:off x="5954083" y="1348895"/>
            <a:ext cx="1558027" cy="523220"/>
          </a:xfrm>
          <a:prstGeom prst="rect">
            <a:avLst/>
          </a:prstGeom>
          <a:noFill/>
        </p:spPr>
        <p:txBody>
          <a:bodyPr wrap="square" rtlCol="0">
            <a:spAutoFit/>
          </a:bodyPr>
          <a:lstStyle/>
          <a:p>
            <a:r>
              <a:rPr lang="en-US" sz="2800" b="1" dirty="0"/>
              <a:t>CTEPS</a:t>
            </a:r>
          </a:p>
        </p:txBody>
      </p:sp>
      <p:sp>
        <p:nvSpPr>
          <p:cNvPr id="3" name="Star: 5 Points 2">
            <a:extLst>
              <a:ext uri="{FF2B5EF4-FFF2-40B4-BE49-F238E27FC236}">
                <a16:creationId xmlns:a16="http://schemas.microsoft.com/office/drawing/2014/main" id="{F92E82B4-F2D8-4F5B-BD7C-C6390F5B6590}"/>
              </a:ext>
            </a:extLst>
          </p:cNvPr>
          <p:cNvSpPr/>
          <p:nvPr/>
        </p:nvSpPr>
        <p:spPr>
          <a:xfrm>
            <a:off x="8141141" y="271811"/>
            <a:ext cx="647563" cy="588577"/>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7793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75857" y="6378557"/>
            <a:ext cx="3592286" cy="365125"/>
          </a:xfrm>
          <a:prstGeom prst="rect">
            <a:avLst/>
          </a:prstGeom>
        </p:spPr>
        <p:txBody>
          <a:bodyPr anchor="b"/>
          <a:lstStyle>
            <a:lvl1pPr>
              <a:defRPr sz="1200" b="1" i="1">
                <a:solidFill>
                  <a:srgbClr val="4F4F4F"/>
                </a:solidFill>
                <a:latin typeface="+mn-lt"/>
              </a:defRPr>
            </a:lvl1pPr>
          </a:lstStyle>
          <a:p>
            <a:pPr algn="ctr"/>
            <a:r>
              <a:rPr lang="en-US" dirty="0"/>
              <a:t>· An Excellent Education for Every Student Every Day ·</a:t>
            </a:r>
          </a:p>
        </p:txBody>
      </p:sp>
      <p:graphicFrame>
        <p:nvGraphicFramePr>
          <p:cNvPr id="4" name="Diagram 3">
            <a:extLst>
              <a:ext uri="{FF2B5EF4-FFF2-40B4-BE49-F238E27FC236}">
                <a16:creationId xmlns:a16="http://schemas.microsoft.com/office/drawing/2014/main" id="{E7304DF4-654A-4636-855D-711C19A66132}"/>
              </a:ext>
            </a:extLst>
          </p:cNvPr>
          <p:cNvGraphicFramePr/>
          <p:nvPr>
            <p:extLst>
              <p:ext uri="{D42A27DB-BD31-4B8C-83A1-F6EECF244321}">
                <p14:modId xmlns:p14="http://schemas.microsoft.com/office/powerpoint/2010/main" val="1825184426"/>
              </p:ext>
            </p:extLst>
          </p:nvPr>
        </p:nvGraphicFramePr>
        <p:xfrm>
          <a:off x="312356" y="322730"/>
          <a:ext cx="8831644" cy="5898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tar: 5 Points 5">
            <a:extLst>
              <a:ext uri="{FF2B5EF4-FFF2-40B4-BE49-F238E27FC236}">
                <a16:creationId xmlns:a16="http://schemas.microsoft.com/office/drawing/2014/main" id="{6DAD5B4C-45A2-4FDF-BF5D-CAD999EA067E}"/>
              </a:ext>
            </a:extLst>
          </p:cNvPr>
          <p:cNvSpPr/>
          <p:nvPr/>
        </p:nvSpPr>
        <p:spPr>
          <a:xfrm>
            <a:off x="7347764" y="322730"/>
            <a:ext cx="647563" cy="588577"/>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71386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28510</TotalTime>
  <Words>2506</Words>
  <Application>Microsoft Office PowerPoint</Application>
  <PresentationFormat>On-screen Show (4:3)</PresentationFormat>
  <Paragraphs>337</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Symbol</vt:lpstr>
      <vt:lpstr>Office Theme</vt:lpstr>
      <vt:lpstr>Perkins 101</vt:lpstr>
      <vt:lpstr>Our Mission and Vision</vt:lpstr>
      <vt:lpstr>Alaska’s Ed Challenge 5 Trajectories:</vt:lpstr>
      <vt:lpstr>I have Questions about:  </vt:lpstr>
      <vt:lpstr>CTE Today / Perkins</vt:lpstr>
      <vt:lpstr>Alaska Perkins Funding (~$5.4 million)</vt:lpstr>
      <vt:lpstr>Perkins V Requirements</vt:lpstr>
      <vt:lpstr>Process – Alaska Perkins V Requirements</vt:lpstr>
      <vt:lpstr>PowerPoint Presentation</vt:lpstr>
      <vt:lpstr>Questions?</vt:lpstr>
      <vt:lpstr>The Heart of Perkins CTE</vt:lpstr>
      <vt:lpstr>Course to Cluster Venn Diagram</vt:lpstr>
      <vt:lpstr>PowerPoint Presentation</vt:lpstr>
      <vt:lpstr>CTEPS/CTE Program of Study</vt:lpstr>
      <vt:lpstr>Questions?</vt:lpstr>
      <vt:lpstr>Advisory Committee </vt:lpstr>
      <vt:lpstr>Comprehensive Local Needs Assessment (CLNA)  every 2 years</vt:lpstr>
      <vt:lpstr>Four-Year Plan &amp; Local Application</vt:lpstr>
      <vt:lpstr>Annual Amendment (GMS)</vt:lpstr>
      <vt:lpstr>All-in-One Report (Portal)</vt:lpstr>
      <vt:lpstr>Questions?</vt:lpstr>
      <vt:lpstr>Program Framework: Parts A-E</vt:lpstr>
      <vt:lpstr>Program Parts A-E</vt:lpstr>
      <vt:lpstr>PowerPoint Presentation</vt:lpstr>
      <vt:lpstr>DEED Tools </vt:lpstr>
      <vt:lpstr>Resources</vt:lpstr>
      <vt:lpstr>More Resources</vt:lpstr>
      <vt:lpstr>Questions?</vt:lpstr>
      <vt:lpstr>Follow Up:  Perkins 102</vt:lpstr>
      <vt:lpstr>DEED CTE Team </vt:lpstr>
    </vt:vector>
  </TitlesOfParts>
  <Company>State of Alaska - Department of Edication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Hardin, Erin M (EED)</dc:creator>
  <cp:lastModifiedBy>Sheila Box</cp:lastModifiedBy>
  <cp:revision>254</cp:revision>
  <cp:lastPrinted>2019-04-04T22:00:50Z</cp:lastPrinted>
  <dcterms:created xsi:type="dcterms:W3CDTF">2017-09-10T20:47:50Z</dcterms:created>
  <dcterms:modified xsi:type="dcterms:W3CDTF">2021-10-14T17:37:53Z</dcterms:modified>
</cp:coreProperties>
</file>