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318" r:id="rId3"/>
    <p:sldId id="332" r:id="rId4"/>
    <p:sldId id="320" r:id="rId5"/>
    <p:sldId id="298" r:id="rId6"/>
    <p:sldId id="299" r:id="rId7"/>
    <p:sldId id="300" r:id="rId8"/>
    <p:sldId id="296" r:id="rId9"/>
    <p:sldId id="323" r:id="rId10"/>
    <p:sldId id="324" r:id="rId11"/>
    <p:sldId id="290" r:id="rId12"/>
    <p:sldId id="291" r:id="rId13"/>
    <p:sldId id="292" r:id="rId14"/>
    <p:sldId id="293" r:id="rId15"/>
    <p:sldId id="304" r:id="rId16"/>
    <p:sldId id="305" r:id="rId17"/>
    <p:sldId id="326" r:id="rId18"/>
    <p:sldId id="329" r:id="rId19"/>
    <p:sldId id="327" r:id="rId20"/>
    <p:sldId id="330" r:id="rId21"/>
    <p:sldId id="328" r:id="rId22"/>
    <p:sldId id="310" r:id="rId23"/>
    <p:sldId id="311" r:id="rId24"/>
    <p:sldId id="322" r:id="rId25"/>
    <p:sldId id="306" r:id="rId26"/>
    <p:sldId id="321" r:id="rId27"/>
    <p:sldId id="331" r:id="rId28"/>
    <p:sldId id="257" r:id="rId29"/>
    <p:sldId id="307" r:id="rId30"/>
    <p:sldId id="312" r:id="rId31"/>
    <p:sldId id="313" r:id="rId32"/>
    <p:sldId id="315" r:id="rId33"/>
    <p:sldId id="316" r:id="rId34"/>
    <p:sldId id="294" r:id="rId35"/>
    <p:sldId id="295" r:id="rId36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7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723F-832B-43FB-814F-DA02C0784ABD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007A9-5ACE-49B1-8B97-D1F7C76CA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8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E33065-76DC-47E1-92D8-42CB6D51148F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2B2B49-BAD1-4A0B-AD75-8C78F4F07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9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2B49-BAD1-4A0B-AD75-8C78F4F070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5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77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2B49-BAD1-4A0B-AD75-8C78F4F070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90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2B49-BAD1-4A0B-AD75-8C78F4F070F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36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9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B2B49-BAD1-4A0B-AD75-8C78F4F070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3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6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3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1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4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20DB-98DC-4605-BE49-602460AE56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9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0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6C3C07C-7A19-498F-B3DE-E635B5632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6C3C07C-7A19-498F-B3DE-E635B5632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6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30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10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6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499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593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3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9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731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937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0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6C3C07C-7A19-498F-B3DE-E635B5632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6C3C07C-7A19-498F-B3DE-E635B5632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6C3C07C-7A19-498F-B3DE-E635B5632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0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6C3C07C-7A19-498F-B3DE-E635B5632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4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C07C-7A19-498F-B3DE-E635B5632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April 2015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Alaska Department of Education &amp; Early Development</a:t>
            </a:r>
            <a:endParaRPr lang="en-US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3AD1EA7-38A6-4953-ADE3-3909A6A01460}" type="slidenum"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0" y="6180138"/>
            <a:ext cx="626114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Binary_Worksheet1.xlsb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785" y="768967"/>
            <a:ext cx="7846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Online Grants Management System Preparing for Fiscal Year 2016</a:t>
            </a:r>
            <a:endParaRPr lang="en-US" sz="4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6521" y="2659120"/>
            <a:ext cx="6183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New for FY2016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Document Library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Revisions &amp; Reimbursements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FY2016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New Application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FY2015 Closeout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1" y="5562600"/>
            <a:ext cx="987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2646" y="599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ESEA Application Workshop</a:t>
            </a:r>
          </a:p>
          <a:p>
            <a:r>
              <a:rPr lang="en-US" dirty="0">
                <a:solidFill>
                  <a:schemeClr val="bg1"/>
                </a:solidFill>
              </a:rPr>
              <a:t>April 21-22, 2015</a:t>
            </a:r>
          </a:p>
        </p:txBody>
      </p:sp>
    </p:spTree>
    <p:extLst>
      <p:ext uri="{BB962C8B-B14F-4D97-AF65-F5344CB8AC3E}">
        <p14:creationId xmlns:p14="http://schemas.microsoft.com/office/powerpoint/2010/main" val="20316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7733" y="800500"/>
            <a:ext cx="23452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you don’t see Modify on this screen, go back to the Sections page and check the status of the application.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Changes can only be made when the application is in Draft or Revision Started status.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REMEMBER:  Work with the Business office in preparing budget revisions to ensure that the budget revision covers previous and future expenditures.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6" y="1092601"/>
            <a:ext cx="1994747" cy="3368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23" y="1744132"/>
            <a:ext cx="4321430" cy="434128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228260" y="1852261"/>
            <a:ext cx="710129" cy="1623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28650" y="365127"/>
            <a:ext cx="7886700" cy="828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Modifying a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6" y="1063762"/>
            <a:ext cx="5075664" cy="5014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2875" y="1063762"/>
            <a:ext cx="31271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REVISIONS:  When revising the budget, </a:t>
            </a:r>
            <a:r>
              <a:rPr lang="en-US" sz="2000" u="sng" dirty="0" smtClean="0"/>
              <a:t>update the narrative with date of change and what is being changed</a:t>
            </a:r>
            <a:r>
              <a:rPr lang="en-US" sz="2000" dirty="0" smtClean="0"/>
              <a:t>.  Enter it at the end of previous narrative. 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IMPORTANT:  YOU MUST ALSO CHANGE ANY APPLICABLE PROGRAM PAGES TO MATCH ANY CHANGES IN THE BUDGET NARRATIVE.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52368" y="3262184"/>
            <a:ext cx="329897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4.7.14 Decrease Salaries $100,000 due to employee resigning (Scrooge McDuck)  Funds moved to 410 for staff training in May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28650" y="365127"/>
            <a:ext cx="7886700" cy="698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Revising the Budget 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3370" y="1142171"/>
            <a:ext cx="26865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To </a:t>
            </a:r>
            <a:r>
              <a:rPr lang="en-US" sz="1600" dirty="0" smtClean="0"/>
              <a:t>see a </a:t>
            </a:r>
            <a:r>
              <a:rPr lang="en-US" sz="1600" dirty="0"/>
              <a:t>Budget Overview:  On Sections Menu Bar, click Budget Overview under grant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Shows the budget for all Chart of Account Codes on one page.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Includes any Purpose Codes for which  funds have been budgeted. 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This is an easy way to view the entire breakdown of all budgets. No entry can be made here.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28650" y="246594"/>
            <a:ext cx="7886700" cy="6720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Budget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9" y="849295"/>
            <a:ext cx="3182937" cy="150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574" y="1685925"/>
            <a:ext cx="4029476" cy="37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1111" y="1727581"/>
            <a:ext cx="27255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To get to Budget Summary: Main Menu Bar: 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/>
              <a:t>Click Funding/Budget Summary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View all grant budgets within a Funding Application at one time.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Also allows you to switch between Funding Applications.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6" y="1524001"/>
            <a:ext cx="5940275" cy="378258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28650" y="365127"/>
            <a:ext cx="7886700" cy="828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Budget Summary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9483" y="1803781"/>
            <a:ext cx="1199367" cy="10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4642" y="4320517"/>
            <a:ext cx="2928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on the Consolidated Funding Application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3718" y="1193801"/>
            <a:ext cx="3929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Choose </a:t>
            </a:r>
            <a:r>
              <a:rPr lang="en-US" sz="3200" b="1" dirty="0" smtClean="0"/>
              <a:t>2016</a:t>
            </a:r>
            <a:r>
              <a:rPr lang="en-US" sz="3200" dirty="0" smtClean="0"/>
              <a:t> </a:t>
            </a:r>
            <a:r>
              <a:rPr lang="en-US" sz="3200" dirty="0"/>
              <a:t>from the Drop Down </a:t>
            </a:r>
            <a:r>
              <a:rPr lang="en-US" sz="3200" dirty="0" smtClean="0"/>
              <a:t>Box on the Funding Applications Page.</a:t>
            </a:r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28650" y="365127"/>
            <a:ext cx="7886700" cy="828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Starting FY 2016 Application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599194" y="1606550"/>
            <a:ext cx="571561" cy="24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201" y="1240873"/>
            <a:ext cx="3350036" cy="2816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55" y="4482862"/>
            <a:ext cx="4962525" cy="14478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5249031" y="5286976"/>
            <a:ext cx="571561" cy="24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8" y="1105078"/>
            <a:ext cx="4550569" cy="1562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035215"/>
            <a:ext cx="613101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Status:  </a:t>
            </a:r>
            <a:r>
              <a:rPr lang="en-US" i="1" dirty="0" smtClean="0"/>
              <a:t>This is the current status of the application.</a:t>
            </a:r>
          </a:p>
          <a:p>
            <a:endParaRPr lang="en-US" sz="300" i="1" dirty="0" smtClean="0"/>
          </a:p>
          <a:p>
            <a:r>
              <a:rPr lang="en-US" dirty="0" smtClean="0"/>
              <a:t>Change Status To:  </a:t>
            </a:r>
            <a:r>
              <a:rPr lang="en-US" i="1" dirty="0" smtClean="0"/>
              <a:t>This is what status you want to move the application</a:t>
            </a:r>
            <a:r>
              <a:rPr lang="en-US" dirty="0"/>
              <a:t>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936" y="4160109"/>
            <a:ext cx="763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498" y="2873775"/>
            <a:ext cx="85248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on </a:t>
            </a:r>
            <a:r>
              <a:rPr lang="en-US" sz="2400" u="sng" dirty="0"/>
              <a:t>Draft Started </a:t>
            </a:r>
            <a:r>
              <a:rPr lang="en-US" sz="2400" dirty="0"/>
              <a:t> to open the application up for </a:t>
            </a:r>
            <a:r>
              <a:rPr lang="en-US" sz="2400" dirty="0" smtClean="0"/>
              <a:t>editing.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REMINDER:  If you are in the application and trying to make changes but are not able to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Go to Sections Page and see </a:t>
            </a:r>
            <a:r>
              <a:rPr lang="en-US" dirty="0" smtClean="0"/>
              <a:t>the </a:t>
            </a:r>
            <a:r>
              <a:rPr lang="en-US" dirty="0"/>
              <a:t>Status </a:t>
            </a:r>
            <a:r>
              <a:rPr lang="en-US" dirty="0" smtClean="0"/>
              <a:t>of the application.  The Status must be </a:t>
            </a:r>
            <a:r>
              <a:rPr lang="en-US" dirty="0"/>
              <a:t>Draft </a:t>
            </a:r>
            <a:r>
              <a:rPr lang="en-US" dirty="0" smtClean="0"/>
              <a:t>Started or </a:t>
            </a:r>
            <a:r>
              <a:rPr lang="en-US" dirty="0"/>
              <a:t>Revision Started in order to make any changes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Check </a:t>
            </a:r>
            <a:r>
              <a:rPr lang="en-US" dirty="0"/>
              <a:t>to see what role you have to determine if your role allows you to make changes to the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28650" y="241473"/>
            <a:ext cx="7886700" cy="828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Starting FY 2016 Application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2202" y="1071479"/>
            <a:ext cx="5921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0863" y="1414922"/>
            <a:ext cx="5921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0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Allocations Page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51467"/>
            <a:ext cx="7886700" cy="50254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Displays </a:t>
            </a:r>
            <a:r>
              <a:rPr lang="en-US" dirty="0" smtClean="0"/>
              <a:t>allocation </a:t>
            </a:r>
            <a:r>
              <a:rPr lang="en-US" dirty="0"/>
              <a:t>for each grant </a:t>
            </a:r>
            <a:r>
              <a:rPr lang="en-US" dirty="0" smtClean="0"/>
              <a:t>at top of screen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Displays Transfer/REAP/Consolidated Admin on bottom half of screen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33" y="2489199"/>
            <a:ext cx="5931553" cy="368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C3C07C-7A19-498F-B3DE-E635B563267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FY 2016 Allocations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925" y="1104900"/>
            <a:ext cx="8982075" cy="5105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FY2016 allocations are </a:t>
            </a:r>
            <a:r>
              <a:rPr lang="en-US" i="1" dirty="0" smtClean="0"/>
              <a:t>ESTIMATES using FY2015 allocations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Allocations will be updated when final allocations are issued by US ED, which could be late June or early July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29" y="2827867"/>
            <a:ext cx="71786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C3C07C-7A19-498F-B3DE-E635B5632675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1092773"/>
            <a:ext cx="78867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060" indent="-27305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REAP – Flex</a:t>
            </a:r>
          </a:p>
          <a:p>
            <a:pPr marL="794703" lvl="1" indent="-285750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/>
              <a:t>Rural districts that meet federal definition are eligible through REAP to use up to 100% of funds </a:t>
            </a:r>
            <a:r>
              <a:rPr lang="en-US" sz="2000" b="1" i="1" dirty="0"/>
              <a:t>from</a:t>
            </a:r>
            <a:r>
              <a:rPr lang="en-US" sz="2000" dirty="0"/>
              <a:t> </a:t>
            </a:r>
            <a:r>
              <a:rPr lang="en-US" sz="2000" dirty="0" smtClean="0"/>
              <a:t>Title II-A for </a:t>
            </a:r>
            <a:r>
              <a:rPr lang="en-US" sz="2000" dirty="0"/>
              <a:t>the purposes of </a:t>
            </a:r>
            <a:r>
              <a:rPr lang="en-US" sz="2000" dirty="0" smtClean="0"/>
              <a:t>Title I-A or Title III-A (the only eligible ESEA programs still funded)</a:t>
            </a:r>
            <a:endParaRPr lang="en-US" sz="2000" dirty="0"/>
          </a:p>
          <a:p>
            <a:pPr marL="794703" lvl="1" indent="-285750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/>
              <a:t>Districts eligible for REAP are assumed to be </a:t>
            </a:r>
            <a:r>
              <a:rPr lang="en-US" sz="2000" dirty="0" err="1"/>
              <a:t>REAPing</a:t>
            </a:r>
            <a:r>
              <a:rPr lang="en-US" sz="2000" dirty="0"/>
              <a:t>, not transferring funds</a:t>
            </a:r>
            <a:endParaRPr lang="en-US" dirty="0"/>
          </a:p>
          <a:p>
            <a:pPr marL="48006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Transferability</a:t>
            </a:r>
            <a:r>
              <a:rPr lang="en-US" sz="2000" dirty="0" smtClean="0"/>
              <a:t>  </a:t>
            </a:r>
            <a:endParaRPr lang="en-US" sz="2000" dirty="0"/>
          </a:p>
          <a:p>
            <a:pPr marL="986155" lvl="1" indent="-3429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 smtClean="0"/>
              <a:t>Districts may transfer </a:t>
            </a:r>
            <a:r>
              <a:rPr lang="en-US" sz="2000" dirty="0"/>
              <a:t>up to </a:t>
            </a:r>
            <a:r>
              <a:rPr lang="en-US" sz="2000" dirty="0" smtClean="0"/>
              <a:t>100</a:t>
            </a:r>
            <a:r>
              <a:rPr lang="en-US" sz="2000" dirty="0"/>
              <a:t>% of funds </a:t>
            </a:r>
            <a:r>
              <a:rPr lang="en-US" sz="2000" b="1" i="1" dirty="0"/>
              <a:t>from</a:t>
            </a:r>
            <a:r>
              <a:rPr lang="en-US" sz="2000" dirty="0"/>
              <a:t> </a:t>
            </a:r>
            <a:r>
              <a:rPr lang="en-US" sz="2000" dirty="0" smtClean="0"/>
              <a:t>Title II-A </a:t>
            </a:r>
            <a:r>
              <a:rPr lang="en-US" sz="2000" b="1" i="1" dirty="0" smtClean="0"/>
              <a:t>into</a:t>
            </a:r>
            <a:r>
              <a:rPr lang="en-US" sz="2000" dirty="0" smtClean="0"/>
              <a:t> Title I-A</a:t>
            </a:r>
            <a:endParaRPr lang="en-US" sz="2000" dirty="0"/>
          </a:p>
          <a:p>
            <a:pPr marL="986155" lvl="1" indent="-3429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/>
              <a:t>Transferred funds “become” funds in new </a:t>
            </a:r>
            <a:r>
              <a:rPr lang="en-US" sz="2000" dirty="0" smtClean="0"/>
              <a:t>program, increasing current year allocation </a:t>
            </a:r>
          </a:p>
          <a:p>
            <a:pPr marL="1443355" lvl="2" indent="-3429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 smtClean="0"/>
              <a:t>Requires greater set-aside amount</a:t>
            </a:r>
          </a:p>
          <a:p>
            <a:pPr marL="1443355" lvl="2" indent="-3429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 smtClean="0"/>
              <a:t>May impact carryover amount for Title I-A</a:t>
            </a:r>
          </a:p>
          <a:p>
            <a:pPr marL="986155" lvl="1" indent="-3429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i="1" dirty="0" smtClean="0"/>
              <a:t>Former restrictions of maximum of 50% transfer or limitations based on districts in improvement or corrective action no longer apply per Alaska’s approved ESEA Flexibility Waiver</a:t>
            </a:r>
          </a:p>
          <a:p>
            <a:pPr marL="986155" lvl="1" indent="-342900">
              <a:lnSpc>
                <a:spcPct val="80000"/>
              </a:lnSpc>
              <a:buFont typeface="Courier New" pitchFamily="49" charset="0"/>
              <a:buChar char="o"/>
            </a:pP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921809" y="157146"/>
            <a:ext cx="7052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REAP-Flex &amp; Transferability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8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Consolidated Admin Pool (CAP)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775" y="1376890"/>
            <a:ext cx="8461375" cy="4642909"/>
          </a:xfrm>
        </p:spPr>
        <p:txBody>
          <a:bodyPr>
            <a:normAutofit fontScale="85000" lnSpcReduction="20000"/>
          </a:bodyPr>
          <a:lstStyle/>
          <a:p>
            <a:pPr marL="568007" indent="-342900">
              <a:buFont typeface="Wingdings" pitchFamily="2" charset="2"/>
              <a:buChar char="§"/>
            </a:pPr>
            <a:r>
              <a:rPr lang="en-US" dirty="0"/>
              <a:t>Use Consolidated Administration Pool </a:t>
            </a:r>
            <a:r>
              <a:rPr lang="en-US" b="1" i="1" dirty="0"/>
              <a:t>only if</a:t>
            </a:r>
            <a:r>
              <a:rPr lang="en-US" b="1" dirty="0"/>
              <a:t> </a:t>
            </a:r>
            <a:r>
              <a:rPr lang="en-US" dirty="0"/>
              <a:t>combining funds from several programs into administrative funds</a:t>
            </a:r>
          </a:p>
          <a:p>
            <a:pPr marL="568007" indent="-342900">
              <a:buFont typeface="Wingdings" pitchFamily="2" charset="2"/>
              <a:buChar char="§"/>
            </a:pPr>
            <a:r>
              <a:rPr lang="en-US" dirty="0"/>
              <a:t>Funds in Consolidated Administration Pool must be used only for administration, </a:t>
            </a:r>
            <a:r>
              <a:rPr lang="en-US" b="1" i="1" dirty="0"/>
              <a:t>not</a:t>
            </a:r>
            <a:r>
              <a:rPr lang="en-US" dirty="0"/>
              <a:t> for program activities</a:t>
            </a:r>
          </a:p>
          <a:p>
            <a:pPr marL="568007" indent="-342900">
              <a:buFont typeface="Wingdings" pitchFamily="2" charset="2"/>
              <a:buChar char="§"/>
            </a:pPr>
            <a:r>
              <a:rPr lang="en-US" dirty="0"/>
              <a:t>If using </a:t>
            </a:r>
            <a:r>
              <a:rPr lang="en-US" dirty="0" smtClean="0"/>
              <a:t>CAP, </a:t>
            </a:r>
            <a:r>
              <a:rPr lang="en-US" dirty="0"/>
              <a:t>may </a:t>
            </a:r>
            <a:r>
              <a:rPr lang="en-US" b="1" i="1" dirty="0"/>
              <a:t>not</a:t>
            </a:r>
            <a:r>
              <a:rPr lang="en-US" dirty="0"/>
              <a:t> pay for other administration costs out of individual program </a:t>
            </a:r>
            <a:r>
              <a:rPr lang="en-US" dirty="0" smtClean="0"/>
              <a:t>budgets for those programs included in the CAP.</a:t>
            </a:r>
            <a:endParaRPr lang="en-US" dirty="0"/>
          </a:p>
          <a:p>
            <a:pPr marL="568007" indent="-342900">
              <a:buFont typeface="Wingdings" pitchFamily="2" charset="2"/>
              <a:buChar char="§"/>
            </a:pPr>
            <a:r>
              <a:rPr lang="en-US" dirty="0"/>
              <a:t>CAP budget gets funded through transfers designated by the district on the Allocations/REAP/Transfer page</a:t>
            </a:r>
          </a:p>
          <a:p>
            <a:pPr marL="568007" indent="-342900">
              <a:buFont typeface="Wingdings" pitchFamily="2" charset="2"/>
              <a:buChar char="§"/>
            </a:pPr>
            <a:r>
              <a:rPr lang="en-US" b="1" dirty="0"/>
              <a:t>CAP budget page will not show up in Sections list unless it is given funding!</a:t>
            </a:r>
          </a:p>
          <a:p>
            <a:pPr marL="568007" indent="-342900">
              <a:buFont typeface="Wingdings" pitchFamily="2" charset="2"/>
              <a:buChar char="§"/>
            </a:pPr>
            <a:r>
              <a:rPr lang="en-US" dirty="0"/>
              <a:t>Once funds are transferred to CAP, there will be a budget page for </a:t>
            </a:r>
            <a:r>
              <a:rPr lang="en-US" dirty="0" smtClean="0"/>
              <a:t>it, </a:t>
            </a:r>
            <a:r>
              <a:rPr lang="en-US" dirty="0"/>
              <a:t>but no program details page.  Plan Relationships page will show but not necessary to complete for CAP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184" y="790574"/>
            <a:ext cx="82508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Calibri" panose="020F0502020204030204" pitchFamily="34" charset="0"/>
              </a:rPr>
              <a:t>Uniform Grant Guidance</a:t>
            </a:r>
            <a:r>
              <a:rPr lang="en-US" sz="2200" dirty="0" smtClean="0">
                <a:latin typeface="Calibri" panose="020F0502020204030204" pitchFamily="34" charset="0"/>
              </a:rPr>
              <a:t>:  Links are located in </a:t>
            </a:r>
            <a:r>
              <a:rPr lang="en-US" sz="2200" i="1" dirty="0" smtClean="0">
                <a:latin typeface="Calibri" panose="020F0502020204030204" pitchFamily="34" charset="0"/>
              </a:rPr>
              <a:t>GMS/Document Library/All Users &amp; Applications/Financial Guidance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Alaska Department of Administration-Division of Finance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U.S. Department of Office of Management and Budget </a:t>
            </a:r>
          </a:p>
          <a:p>
            <a:pPr lvl="2"/>
            <a:r>
              <a:rPr lang="en-US" sz="2200" dirty="0" smtClean="0">
                <a:latin typeface="Calibri" panose="020F0502020204030204" pitchFamily="34" charset="0"/>
              </a:rPr>
              <a:t>Uniform Grant Guidance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U.S. Department of Education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</a:rPr>
              <a:t>Laws &amp; Guidance UGG Implementation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 smtClean="0">
              <a:latin typeface="Calibri" panose="020F0502020204030204" pitchFamily="34" charset="0"/>
            </a:endParaRPr>
          </a:p>
          <a:p>
            <a:r>
              <a:rPr lang="en-US" sz="2200" u="sng" dirty="0" smtClean="0">
                <a:latin typeface="Calibri" panose="020F0502020204030204" pitchFamily="34" charset="0"/>
              </a:rPr>
              <a:t>New State of Alaska Accounting System</a:t>
            </a:r>
            <a:r>
              <a:rPr lang="en-US" sz="2200" dirty="0" smtClean="0">
                <a:latin typeface="Calibri" panose="020F0502020204030204" pitchFamily="34" charset="0"/>
              </a:rPr>
              <a:t>:  Effective July 1,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Will not change the grant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Requesting 4</a:t>
            </a:r>
            <a:r>
              <a:rPr lang="en-US" sz="2200" baseline="30000" dirty="0" smtClean="0">
                <a:latin typeface="Calibri" panose="020F0502020204030204" pitchFamily="34" charset="0"/>
              </a:rPr>
              <a:t>th</a:t>
            </a:r>
            <a:r>
              <a:rPr lang="en-US" sz="2200" dirty="0" smtClean="0">
                <a:latin typeface="Calibri" panose="020F0502020204030204" pitchFamily="34" charset="0"/>
              </a:rPr>
              <a:t> quarter and Final Expenditures Report (FER) earlier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4</a:t>
            </a:r>
            <a:r>
              <a:rPr lang="en-US" sz="2200" baseline="30000" dirty="0" smtClean="0">
                <a:latin typeface="Calibri" panose="020F0502020204030204" pitchFamily="34" charset="0"/>
              </a:rPr>
              <a:t>th</a:t>
            </a:r>
            <a:r>
              <a:rPr lang="en-US" sz="2200" dirty="0" smtClean="0">
                <a:latin typeface="Calibri" panose="020F0502020204030204" pitchFamily="34" charset="0"/>
              </a:rPr>
              <a:t> Quarter:  7/15/15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FER  8/15/15</a:t>
            </a:r>
            <a:endParaRPr lang="en-US" sz="2200" dirty="0"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Payments will not be issued during the week of June 29, 2015 through July 3, 2015.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57425" y="30657"/>
            <a:ext cx="4067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+mj-cs"/>
              </a:rPr>
              <a:t>New For FY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740555"/>
            <a:ext cx="773112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2733" y="1344769"/>
            <a:ext cx="7704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 funds transferred, REAPed, or moved to Consolidated Admin Pool </a:t>
            </a:r>
            <a:r>
              <a:rPr lang="en-US" sz="2800" dirty="0"/>
              <a:t>on bottom half of screen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334" y="309546"/>
            <a:ext cx="7052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Showing Funds 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378" y="1394647"/>
            <a:ext cx="36971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the new year application, districts </a:t>
            </a:r>
            <a:r>
              <a:rPr lang="en-US" sz="2000" i="1" dirty="0" smtClean="0"/>
              <a:t>may choose </a:t>
            </a:r>
            <a:r>
              <a:rPr lang="en-US" sz="2000" dirty="0" smtClean="0"/>
              <a:t>to copy over the prior year budget &amp; narrative detail.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Sections: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“Copy 2015 Budget Detail”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Budget Detail Copy Confirmation page will come up.  </a:t>
            </a:r>
            <a:r>
              <a:rPr lang="en-US" dirty="0" smtClean="0"/>
              <a:t>By clicking Copy, you are confirming the prefill of the 2016 Budget Detail from the most recent approved 2015 application.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756118">
            <a:off x="2993843" y="2289309"/>
            <a:ext cx="1631680" cy="2389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896" y="199872"/>
            <a:ext cx="6741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Copy Prior Year </a:t>
            </a:r>
            <a:r>
              <a:rPr lang="en-US" sz="4400" dirty="0" smtClean="0">
                <a:solidFill>
                  <a:srgbClr val="00B0F0"/>
                </a:solidFill>
              </a:rPr>
              <a:t>Budget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5876"/>
            <a:ext cx="2057400" cy="365125"/>
          </a:xfrm>
        </p:spPr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98" y="1072718"/>
            <a:ext cx="3448368" cy="2205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98" y="3926237"/>
            <a:ext cx="4886418" cy="14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69" y="2765819"/>
            <a:ext cx="3159081" cy="3621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717"/>
          <a:stretch/>
        </p:blipFill>
        <p:spPr>
          <a:xfrm>
            <a:off x="443767" y="2201333"/>
            <a:ext cx="4040996" cy="149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973" y="801806"/>
            <a:ext cx="3431800" cy="1964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337" y="895648"/>
            <a:ext cx="450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Prior to Copying Budget – this shows there in nothing entered for this account code line.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2720" y="3811358"/>
            <a:ext cx="4797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Shows the funds in the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Shows the narrative and amounts in the specific account code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F0"/>
                </a:solidFill>
              </a:rPr>
              <a:t>This information will need to be updated to match your Program Pages for FY2016.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75238" y="2911573"/>
            <a:ext cx="945292" cy="922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48367" y="3834211"/>
            <a:ext cx="788606" cy="4934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2095" y="120343"/>
            <a:ext cx="6741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Results of Budget Copied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8795" y="308654"/>
            <a:ext cx="706188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Workflow Process for Applications and Revisions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77108"/>
              </p:ext>
            </p:extLst>
          </p:nvPr>
        </p:nvGraphicFramePr>
        <p:xfrm>
          <a:off x="413952" y="1640781"/>
          <a:ext cx="7919687" cy="196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Binary Worksheet" r:id="rId4" imgW="5162511" imgH="962010" progId="Excel.SheetBinaryMacroEnabled.12">
                  <p:embed/>
                </p:oleObj>
              </mc:Choice>
              <mc:Fallback>
                <p:oleObj name="Binary Worksheet" r:id="rId4" imgW="5162511" imgH="962010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952" y="1640781"/>
                        <a:ext cx="7919687" cy="196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952" y="4065644"/>
            <a:ext cx="7868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See </a:t>
            </a:r>
            <a:r>
              <a:rPr lang="en-US" sz="2800" i="1" dirty="0" smtClean="0"/>
              <a:t>EED GMS Workflow Process </a:t>
            </a:r>
            <a:r>
              <a:rPr lang="en-US" sz="2800" dirty="0" smtClean="0"/>
              <a:t>located in the Document Library/All Users and Applications to see the workflow process and email notification recipients when the application status is changed.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946"/>
            <a:ext cx="3009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Must fill in all required fields to move application to Draft Completed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DUNS Number </a:t>
            </a:r>
            <a:r>
              <a:rPr lang="en-US" sz="2400" b="1" dirty="0"/>
              <a:t>&amp; </a:t>
            </a:r>
            <a:r>
              <a:rPr lang="en-US" sz="2400" b="1" dirty="0" err="1" smtClean="0"/>
              <a:t>SAM.Gov</a:t>
            </a:r>
            <a:r>
              <a:rPr lang="en-US" sz="2400" b="1" dirty="0" smtClean="0"/>
              <a:t> Expiration: </a:t>
            </a:r>
            <a:r>
              <a:rPr lang="en-US" sz="2400" dirty="0" smtClean="0"/>
              <a:t> REQUIRED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See Business Manager for information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095" y="120343"/>
            <a:ext cx="729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Updated ESEA Assurances Page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25" y="1474573"/>
            <a:ext cx="5347606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4" y="516239"/>
            <a:ext cx="5136356" cy="3971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08" y="4110038"/>
            <a:ext cx="4521994" cy="2323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603" y="4494343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REQUIRED:</a:t>
            </a:r>
            <a:r>
              <a:rPr lang="en-US" sz="2400" dirty="0"/>
              <a:t>  Check one of the Suspension and Debarment Statements.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43742" y="1415490"/>
            <a:ext cx="278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REQUIRED:</a:t>
            </a:r>
            <a:r>
              <a:rPr lang="en-US" sz="2400" dirty="0"/>
              <a:t>  Check </a:t>
            </a:r>
            <a:r>
              <a:rPr lang="en-US" sz="2400" dirty="0" smtClean="0"/>
              <a:t>the Agreed</a:t>
            </a:r>
            <a:r>
              <a:rPr lang="en-US" sz="2400" dirty="0"/>
              <a:t> </a:t>
            </a:r>
            <a:r>
              <a:rPr lang="en-US" sz="2400" dirty="0" smtClean="0"/>
              <a:t>box.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5378" y="-37198"/>
            <a:ext cx="7549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Assurances Required</a:t>
            </a:r>
            <a:endParaRPr lang="en-US" sz="4400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60081" y="4514395"/>
            <a:ext cx="1145027" cy="5807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0080" y="5385547"/>
            <a:ext cx="1145028" cy="728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494271" y="1830989"/>
            <a:ext cx="5049471" cy="23515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81667"/>
            <a:ext cx="7886700" cy="46952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District Authorized User must submit application to EED for approval</a:t>
            </a:r>
          </a:p>
          <a:p>
            <a:pPr lvl="1"/>
            <a:r>
              <a:rPr lang="en-US" dirty="0" smtClean="0"/>
              <a:t>Encouraged by mid-May, required by </a:t>
            </a:r>
            <a:r>
              <a:rPr lang="en-US" b="1" dirty="0" smtClean="0"/>
              <a:t>June 30 </a:t>
            </a:r>
            <a:r>
              <a:rPr lang="en-US" dirty="0" smtClean="0"/>
              <a:t>in order for grant award to start July 1</a:t>
            </a:r>
          </a:p>
          <a:p>
            <a:pPr lvl="1"/>
            <a:r>
              <a:rPr lang="en-US" dirty="0" smtClean="0"/>
              <a:t>Application reviewed by EED Program Managers, sends checklist to district, district revises until approvable</a:t>
            </a:r>
          </a:p>
          <a:p>
            <a:r>
              <a:rPr lang="en-US" dirty="0" smtClean="0"/>
              <a:t>EED Title I/ESEA Administrator approves application</a:t>
            </a:r>
          </a:p>
          <a:p>
            <a:r>
              <a:rPr lang="en-US" dirty="0" smtClean="0"/>
              <a:t>Grant award is issued &amp; reimbursements may be submitted</a:t>
            </a:r>
          </a:p>
          <a:p>
            <a:pPr lvl="1"/>
            <a:r>
              <a:rPr lang="en-US" dirty="0" smtClean="0"/>
              <a:t>Grants will not be approved until final allocations have been received by US ED, which could be late June or early July.</a:t>
            </a:r>
          </a:p>
          <a:p>
            <a:pPr lvl="1"/>
            <a:r>
              <a:rPr lang="en-US" dirty="0" smtClean="0"/>
              <a:t>Initial Application </a:t>
            </a:r>
            <a:r>
              <a:rPr lang="en-US" i="1" dirty="0" smtClean="0"/>
              <a:t>must be approved by October 31</a:t>
            </a:r>
            <a:r>
              <a:rPr lang="en-US" dirty="0" smtClean="0"/>
              <a:t> in order to submit 1</a:t>
            </a:r>
            <a:r>
              <a:rPr lang="en-US" baseline="30000" dirty="0" smtClean="0"/>
              <a:t>st</a:t>
            </a:r>
            <a:r>
              <a:rPr lang="en-US" dirty="0" smtClean="0"/>
              <a:t> quarter reimbursement requests</a:t>
            </a:r>
          </a:p>
          <a:p>
            <a:pPr lvl="2"/>
            <a:r>
              <a:rPr lang="en-US" dirty="0" smtClean="0"/>
              <a:t>Timely and accurate submission of financial reports is necessary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611717" y="397642"/>
            <a:ext cx="78867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Grant Submission &amp; Approval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90" y="153551"/>
            <a:ext cx="7858125" cy="635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Grant </a:t>
            </a:r>
            <a:r>
              <a:rPr lang="en-US" dirty="0" smtClean="0">
                <a:solidFill>
                  <a:srgbClr val="00B0F0"/>
                </a:solidFill>
              </a:rPr>
              <a:t>Award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53" y="720812"/>
            <a:ext cx="4587639" cy="529898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 SCANNED copy of the signed Grant Award will be uploaded in the district’s LEA Library in GMS.  </a:t>
            </a:r>
          </a:p>
          <a:p>
            <a:r>
              <a:rPr lang="en-US" sz="2400" dirty="0" smtClean="0"/>
              <a:t>A note will be place in the history log and an email sent to the Fiscal Rep and Program Manager.</a:t>
            </a:r>
          </a:p>
          <a:p>
            <a:r>
              <a:rPr lang="en-US" sz="2400" dirty="0" smtClean="0"/>
              <a:t>The award will be for the whole allocation for the fiscal year.  </a:t>
            </a:r>
          </a:p>
          <a:p>
            <a:pPr lvl="1"/>
            <a:r>
              <a:rPr lang="en-US" sz="2000" b="1" u="sng" dirty="0" smtClean="0">
                <a:solidFill>
                  <a:srgbClr val="FF0000"/>
                </a:solidFill>
              </a:rPr>
              <a:t>Reimbursement will be limited to approximately 20% of funds in </a:t>
            </a:r>
            <a:r>
              <a:rPr lang="en-US" sz="2000" b="1" u="sng" dirty="0">
                <a:solidFill>
                  <a:srgbClr val="FF0000"/>
                </a:solidFill>
              </a:rPr>
              <a:t>Title I-A, Title II-A, Carl Perkins and Title </a:t>
            </a:r>
            <a:r>
              <a:rPr lang="en-US" sz="2000" b="1" u="sng" dirty="0" smtClean="0">
                <a:solidFill>
                  <a:srgbClr val="FF0000"/>
                </a:solidFill>
              </a:rPr>
              <a:t>VI-B until EED has received the full funding from the federal government in early October.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71" y="918520"/>
            <a:ext cx="3963326" cy="4990361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7336632" y="1641776"/>
            <a:ext cx="1178719" cy="219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INITIAL</a:t>
            </a:r>
            <a:r>
              <a:rPr lang="en-US" sz="1100" b="1" baseline="0" dirty="0"/>
              <a:t> AWARD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0442" y="1514474"/>
            <a:ext cx="1118983" cy="1273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935" y="1514474"/>
            <a:ext cx="571680" cy="1273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34100" y="1902221"/>
            <a:ext cx="619125" cy="107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0442" y="2089245"/>
            <a:ext cx="599292" cy="142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53470"/>
            <a:ext cx="8366153" cy="61265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LEA Document </a:t>
            </a:r>
            <a:r>
              <a:rPr lang="en-US" dirty="0" smtClean="0">
                <a:solidFill>
                  <a:srgbClr val="00B0F0"/>
                </a:solidFill>
              </a:rPr>
              <a:t>Library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269" y="1029581"/>
            <a:ext cx="2929131" cy="2563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79" y="845602"/>
            <a:ext cx="4173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EED loads district specific documents into the LEA Document Library such as: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Grant Awards/Amendments,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Title I-A 15% Carryover Letters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and other documentation yet to be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LEA Document Library from the Main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Year to see documents for that year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67" y="3901003"/>
            <a:ext cx="3802598" cy="2273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66" y="3901003"/>
            <a:ext cx="2386013" cy="23907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548467" y="5037557"/>
            <a:ext cx="1841501" cy="584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08066" y="2366027"/>
            <a:ext cx="690503" cy="242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7069" y="4251391"/>
            <a:ext cx="1687981" cy="15868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95" y="140679"/>
            <a:ext cx="8276371" cy="83962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Closing </a:t>
            </a:r>
            <a:r>
              <a:rPr lang="en-US" dirty="0" smtClean="0">
                <a:solidFill>
                  <a:srgbClr val="00B0F0"/>
                </a:solidFill>
              </a:rPr>
              <a:t>Out </a:t>
            </a:r>
            <a:r>
              <a:rPr lang="en-US" dirty="0">
                <a:solidFill>
                  <a:srgbClr val="00B0F0"/>
                </a:solidFill>
              </a:rPr>
              <a:t>FY </a:t>
            </a:r>
            <a:r>
              <a:rPr lang="en-US" dirty="0" smtClean="0">
                <a:solidFill>
                  <a:srgbClr val="00B0F0"/>
                </a:solidFill>
              </a:rPr>
              <a:t>2015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410" y="1067743"/>
            <a:ext cx="8560990" cy="503672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Create the </a:t>
            </a:r>
            <a:r>
              <a:rPr lang="en-US" sz="3000" b="1" dirty="0" smtClean="0"/>
              <a:t>Final Expenditure Report (FER) DUE 8/15/15</a:t>
            </a:r>
          </a:p>
          <a:p>
            <a:pPr lvl="1"/>
            <a:r>
              <a:rPr lang="en-US" dirty="0" smtClean="0"/>
              <a:t>Previously known as the closeout process.</a:t>
            </a:r>
          </a:p>
          <a:p>
            <a:r>
              <a:rPr lang="en-US" sz="2600" i="1" dirty="0" smtClean="0"/>
              <a:t>FER Draft Started </a:t>
            </a:r>
            <a:r>
              <a:rPr lang="en-US" sz="2600" dirty="0" smtClean="0"/>
              <a:t>is available </a:t>
            </a:r>
            <a:br>
              <a:rPr lang="en-US" sz="2600" dirty="0" smtClean="0"/>
            </a:br>
            <a:r>
              <a:rPr lang="en-US" sz="2600" dirty="0" smtClean="0"/>
              <a:t>as the next step</a:t>
            </a:r>
          </a:p>
          <a:p>
            <a:pPr lvl="1"/>
            <a:r>
              <a:rPr lang="en-US" dirty="0" smtClean="0"/>
              <a:t>Not allowed until </a:t>
            </a:r>
            <a:r>
              <a:rPr lang="en-US" i="1" dirty="0" smtClean="0"/>
              <a:t>after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end of current fiscal year</a:t>
            </a:r>
          </a:p>
          <a:p>
            <a:pPr lvl="1"/>
            <a:r>
              <a:rPr lang="en-US" dirty="0" smtClean="0"/>
              <a:t>Must be initiated by </a:t>
            </a:r>
            <a:br>
              <a:rPr lang="en-US" dirty="0" smtClean="0"/>
            </a:br>
            <a:r>
              <a:rPr lang="en-US" dirty="0" smtClean="0"/>
              <a:t>Grantee Fiscal Representative</a:t>
            </a:r>
          </a:p>
          <a:p>
            <a:r>
              <a:rPr lang="en-US" sz="2600" dirty="0" smtClean="0"/>
              <a:t>All pending Reimbursement Requests </a:t>
            </a:r>
            <a:br>
              <a:rPr lang="en-US" sz="2600" dirty="0" smtClean="0"/>
            </a:br>
            <a:r>
              <a:rPr lang="en-US" sz="2600" dirty="0" smtClean="0"/>
              <a:t>must be completed and paid</a:t>
            </a:r>
          </a:p>
          <a:p>
            <a:r>
              <a:rPr lang="en-US" sz="2600" u="sng" dirty="0" smtClean="0"/>
              <a:t>District may not submit any further</a:t>
            </a:r>
            <a:br>
              <a:rPr lang="en-US" sz="2600" u="sng" dirty="0" smtClean="0"/>
            </a:br>
            <a:r>
              <a:rPr lang="en-US" sz="2600" u="sng" dirty="0" smtClean="0"/>
              <a:t>Reimbursement Requests</a:t>
            </a:r>
          </a:p>
          <a:p>
            <a:r>
              <a:rPr lang="en-US" sz="2600" b="1" u="sng" dirty="0" smtClean="0">
                <a:solidFill>
                  <a:schemeClr val="accent5"/>
                </a:solidFill>
              </a:rPr>
              <a:t>No more revisions will be allowed to this funding application!!!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94" y="2042384"/>
            <a:ext cx="3469306" cy="30939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0994" y="2390775"/>
            <a:ext cx="2425206" cy="1333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725" y="1264408"/>
            <a:ext cx="82105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District </a:t>
            </a:r>
            <a:r>
              <a:rPr lang="en-US" sz="2200" i="1" dirty="0">
                <a:latin typeface="Calibri" panose="020F0502020204030204" pitchFamily="34" charset="0"/>
              </a:rPr>
              <a:t>User Access Administrators </a:t>
            </a:r>
            <a:r>
              <a:rPr lang="en-US" sz="2200" dirty="0">
                <a:latin typeface="Calibri" panose="020F0502020204030204" pitchFamily="34" charset="0"/>
              </a:rPr>
              <a:t>are responsible for reviewing all their users at least annually in GMS.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For current employees: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Is there a User Agreement Form signed and dated on file?  See forms in  GMS Document Library under All Users &amp; Applications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Check </a:t>
            </a:r>
            <a:r>
              <a:rPr lang="en-US" sz="2200" dirty="0">
                <a:latin typeface="Calibri" panose="020F0502020204030204" pitchFamily="34" charset="0"/>
              </a:rPr>
              <a:t>the roles of existing users to see if they are the correct roles for that employee.  Either delete or add roles as necessary.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Is the user no longer employed? If so: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Delete all roles in the system for the user.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Write “no longer employed,” date and initial on the User Agreement Form when you delete the roles.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561" y="300899"/>
            <a:ext cx="8237871" cy="64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User Maintenance Process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1" y="1200434"/>
            <a:ext cx="4318620" cy="51241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Once in FER status, user will notice several changes: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“Expenditures” page at top of each grant 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“Final Expenditure Report” section after all grant 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application pages will not be editable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 descr="C:\Users\cline\AppData\Local\Temp\SNAGHTMLdd375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5" y="284744"/>
            <a:ext cx="3805544" cy="60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495" y="140679"/>
            <a:ext cx="8276371" cy="83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Navigating the FER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345" y="685800"/>
            <a:ext cx="2726530" cy="152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72" y="893238"/>
            <a:ext cx="8563062" cy="49662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Summarizes allocation, expenditures, amount paid, and remaining amounts for all grants in the application</a:t>
            </a:r>
          </a:p>
          <a:p>
            <a:r>
              <a:rPr lang="en-US" sz="2400" dirty="0" smtClean="0"/>
              <a:t>Grantee enters amounts it wishes to carry over, or check box indicating intent not to carry over remaining funds</a:t>
            </a:r>
            <a:endParaRPr lang="en-US" sz="2400" dirty="0"/>
          </a:p>
          <a:p>
            <a:r>
              <a:rPr lang="en-US" sz="2400" dirty="0" smtClean="0"/>
              <a:t>If program doesn’t allow carryover, no amount or checkbox will be displayed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03" y="3250448"/>
            <a:ext cx="5744073" cy="273581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495" y="140679"/>
            <a:ext cx="8276371" cy="83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FER Carryover Page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94" y="1239065"/>
            <a:ext cx="8699705" cy="438068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Requires Grantee Fiscal Representative approval</a:t>
            </a:r>
          </a:p>
          <a:p>
            <a:r>
              <a:rPr lang="en-US" sz="2200" dirty="0" smtClean="0"/>
              <a:t>EED </a:t>
            </a:r>
            <a:r>
              <a:rPr lang="en-US" sz="2200" dirty="0"/>
              <a:t>r</a:t>
            </a:r>
            <a:r>
              <a:rPr lang="en-US" sz="2200" dirty="0" smtClean="0"/>
              <a:t>eview and approval may result in one or more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Request of refund for overpayment of grant funds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Automatic generation of Reimbursement Request for balance owed to grantee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Loading of carryover allocation into </a:t>
            </a:r>
            <a:br>
              <a:rPr lang="en-US" sz="2200" dirty="0" smtClean="0"/>
            </a:br>
            <a:r>
              <a:rPr lang="en-US" sz="2200" dirty="0" smtClean="0"/>
              <a:t>next year’s application</a:t>
            </a:r>
          </a:p>
          <a:p>
            <a:r>
              <a:rPr lang="en-US" sz="2200" dirty="0" smtClean="0"/>
              <a:t>Carryover automatically moves to FY2016 </a:t>
            </a:r>
            <a:r>
              <a:rPr lang="en-US" sz="2200" dirty="0"/>
              <a:t>on </a:t>
            </a:r>
            <a:r>
              <a:rPr lang="en-US" sz="2200" dirty="0" smtClean="0"/>
              <a:t>EED </a:t>
            </a:r>
            <a:r>
              <a:rPr lang="en-US" sz="2200" dirty="0"/>
              <a:t>Final Approval of FER</a:t>
            </a:r>
          </a:p>
          <a:p>
            <a:r>
              <a:rPr lang="en-US" sz="2200" dirty="0"/>
              <a:t>Grantee can now budget carryover funds in the next year’s application</a:t>
            </a:r>
          </a:p>
          <a:p>
            <a:pPr lvl="1"/>
            <a:r>
              <a:rPr lang="en-US" sz="2200" dirty="0" smtClean="0"/>
              <a:t>EED </a:t>
            </a:r>
            <a:r>
              <a:rPr lang="en-US" sz="2200" dirty="0"/>
              <a:t>Grants Administrator enters information into History Log to document any remaining carryover funds that must be budgeted into a specific Purpose Code for next </a:t>
            </a:r>
            <a:r>
              <a:rPr lang="en-US" sz="2200" dirty="0" smtClean="0"/>
              <a:t>FY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50" y="5245468"/>
            <a:ext cx="856325" cy="1374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26" y="279358"/>
            <a:ext cx="1070057" cy="167326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Department of Education &amp; Early Development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9495" y="140679"/>
            <a:ext cx="8276371" cy="83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FER Workflow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9400" y="1077097"/>
            <a:ext cx="33924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view Validation Messages or Print application:</a:t>
            </a:r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Click on Messages or Print:  </a:t>
            </a:r>
          </a:p>
          <a:p>
            <a:endParaRPr lang="en-US" dirty="0"/>
          </a:p>
          <a:p>
            <a:r>
              <a:rPr lang="en-US" b="1" dirty="0" smtClean="0"/>
              <a:t>ALL Line:  </a:t>
            </a:r>
            <a:r>
              <a:rPr lang="en-US" dirty="0" smtClean="0"/>
              <a:t>Shows ALL messages or prints entire Funding Application.</a:t>
            </a:r>
          </a:p>
          <a:p>
            <a:endParaRPr lang="en-US" dirty="0"/>
          </a:p>
          <a:p>
            <a:r>
              <a:rPr lang="en-US" b="1" dirty="0" smtClean="0"/>
              <a:t>Title I-A Line</a:t>
            </a:r>
            <a:r>
              <a:rPr lang="en-US" dirty="0" smtClean="0"/>
              <a:t>:  Shows messages or prints all sections for </a:t>
            </a:r>
            <a:r>
              <a:rPr lang="en-US" i="1" dirty="0" smtClean="0"/>
              <a:t>this grant only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Budget Line</a:t>
            </a:r>
            <a:r>
              <a:rPr lang="en-US" dirty="0" smtClean="0"/>
              <a:t>:  Shows messages or prints for </a:t>
            </a:r>
            <a:r>
              <a:rPr lang="en-US" i="1" dirty="0" smtClean="0"/>
              <a:t>budget page only</a:t>
            </a:r>
            <a:r>
              <a:rPr lang="en-US" dirty="0" smtClean="0"/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9" y="657997"/>
            <a:ext cx="4629150" cy="5410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682638">
            <a:off x="4514464" y="4180664"/>
            <a:ext cx="858827" cy="232850"/>
          </a:xfrm>
          <a:prstGeom prst="rightArrow">
            <a:avLst>
              <a:gd name="adj1" fmla="val 4301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1851047">
            <a:off x="4550131" y="3044061"/>
            <a:ext cx="871853" cy="259036"/>
          </a:xfrm>
          <a:prstGeom prst="rightArrow">
            <a:avLst>
              <a:gd name="adj1" fmla="val 4301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1974183">
            <a:off x="4558876" y="4839929"/>
            <a:ext cx="635497" cy="259250"/>
          </a:xfrm>
          <a:prstGeom prst="rightArrow">
            <a:avLst>
              <a:gd name="adj1" fmla="val 4301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9956" y="235503"/>
            <a:ext cx="8276371" cy="839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F0"/>
                </a:solidFill>
              </a:rPr>
              <a:t>Helpful Hints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49" y="989906"/>
            <a:ext cx="1873852" cy="1530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034" y="1256780"/>
            <a:ext cx="7968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Error</a:t>
            </a:r>
            <a:r>
              <a:rPr lang="en-US" sz="2400" dirty="0" smtClean="0"/>
              <a:t>: The error must be fixed before application can be moved to Draft 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Warning</a:t>
            </a:r>
            <a:r>
              <a:rPr lang="en-US" sz="2400" dirty="0" smtClean="0"/>
              <a:t>:  Check to verify this is the intention.  Application can be moved to Draft Completed if there are warnings.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6581" y="386906"/>
            <a:ext cx="8169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VALIDATION</a:t>
            </a:r>
            <a:r>
              <a:rPr lang="en-US" sz="2000" b="1" dirty="0" smtClean="0"/>
              <a:t> </a:t>
            </a:r>
            <a:r>
              <a:rPr lang="en-US" sz="44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MESSAGES</a:t>
            </a:r>
            <a:endParaRPr lang="en-US" sz="4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7" y="2826440"/>
            <a:ext cx="5183993" cy="3398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3408" y="3276600"/>
            <a:ext cx="2037568" cy="152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6423" y="763362"/>
            <a:ext cx="3570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you have a new employee who needs access to GMS?</a:t>
            </a:r>
          </a:p>
          <a:p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Complete Grantee User Agreement Form.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 user to GMS.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 appropriate roles.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A copy of the GMS roles is located in the Document Library under All Users &amp; Application.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561" y="300899"/>
            <a:ext cx="8237871" cy="64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New Users &amp; Roles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03364"/>
              </p:ext>
            </p:extLst>
          </p:nvPr>
        </p:nvGraphicFramePr>
        <p:xfrm>
          <a:off x="199292" y="943003"/>
          <a:ext cx="4911970" cy="5336954"/>
        </p:xfrm>
        <a:graphic>
          <a:graphicData uri="http://schemas.openxmlformats.org/drawingml/2006/table">
            <a:tbl>
              <a:tblPr/>
              <a:tblGrid>
                <a:gridCol w="2274670"/>
                <a:gridCol w="2637300"/>
              </a:tblGrid>
              <a:tr h="3708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DISTRICT/GRANTEE ROLES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ROLE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74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Access Administrator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Maintains the Users in the system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a District/Grantee user to administer other users for the District/Grantee.  Add new users, assign roles, delete roles, reset passwords.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EED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 add this user to the system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863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Grantee (Funding Application) Update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Updates the Application, Budget Revisions and Reimbursement Requests for appropriate funding application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a District/Grantee to enter and edit information in the appropriate funding application.  More than one user can be assigned this role.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56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Grantee Date View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user to view without making any changes in the system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a District/Grantee user to view unapproved items for the District/Grantee.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97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Grantee Planning Tool Data Entry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Updates Planning Tool within Consolidated Application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a District/Grantee to enter and edit the district plan. The district plan includes goals, strategies, and fiscal resources that can be used for any funding application.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74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Grantee Fiscal Representative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Approves the application, budget revisions and reimbursement requests (most likely the Business Manager)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a District/Grantee to take actions associated with the district business manager.  This user must provide approval before submission to the district superintendent or designee.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768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Grantee Authorized Representative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Approval of application and revisions (most likely the Superintendent or designee)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a District/Grantee to take actions associated with the district superintendent or designee.  This user provides the final approval step for the application or revision to be submitted to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EED.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70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Grantee Superintendent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superintendent or designee name to be printed on Grant Awards.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4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1" y="1818527"/>
            <a:ext cx="1156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View the Users and their roles in the system, click on </a:t>
            </a:r>
            <a:r>
              <a:rPr lang="en-US" b="1" dirty="0" smtClean="0"/>
              <a:t>View All District Contacts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159" y="1240378"/>
            <a:ext cx="160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Address Book:  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39" y="1818527"/>
            <a:ext cx="5922169" cy="4191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642790" y="2426648"/>
            <a:ext cx="600274" cy="192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6561" y="300899"/>
            <a:ext cx="8237871" cy="64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Seeing Users in GMS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9539" y="2177036"/>
            <a:ext cx="1788586" cy="1375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5" y="943003"/>
            <a:ext cx="4969560" cy="5461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0189" y="1165468"/>
            <a:ext cx="31729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on a person’s name, for: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their phone number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fax number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email address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Click on the email address to send an email.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The email will be sent through your computer’s  email program.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EED USES THIS INFORMATION SO PLEASE KEEP IT CURRENT.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6561" y="300899"/>
            <a:ext cx="8237871" cy="64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See all Users &amp; Roles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386" y="1285875"/>
            <a:ext cx="1766914" cy="142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61" y="1528387"/>
            <a:ext cx="6227807" cy="417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The Document Library is where EED places resources for you to use.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All </a:t>
            </a:r>
            <a:r>
              <a:rPr lang="en-US" sz="2400" dirty="0"/>
              <a:t>users can access the Document Library and have the ability to search for Documents based on keywords contained in those documents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This presentation is located under </a:t>
            </a:r>
            <a:r>
              <a:rPr lang="en-US" sz="2400" i="1" dirty="0" smtClean="0"/>
              <a:t>All Users &amp; Applications/System Instructions &amp; Resources/Online GMS Preparing for FY16 </a:t>
            </a:r>
            <a:r>
              <a:rPr lang="en-US" sz="2400" dirty="0" smtClean="0"/>
              <a:t>for your reference.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35" y="1528386"/>
            <a:ext cx="1264444" cy="35909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7826245" y="4284408"/>
            <a:ext cx="978135" cy="16235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99" y="5242857"/>
            <a:ext cx="948715" cy="126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8" y="339268"/>
            <a:ext cx="1077695" cy="107769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6561" y="300899"/>
            <a:ext cx="8237871" cy="64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Document Library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04775" y="1455208"/>
            <a:ext cx="3455194" cy="47836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See </a:t>
            </a:r>
            <a:r>
              <a:rPr lang="en-US" sz="2400" i="1" dirty="0" smtClean="0"/>
              <a:t>Instructions, Assurances and Current Year Resources</a:t>
            </a:r>
            <a:r>
              <a:rPr lang="en-US" sz="2400" dirty="0" smtClean="0"/>
              <a:t> folder for current year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from prior year will be available for reference for one year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561" y="300899"/>
            <a:ext cx="8237871" cy="64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Resources for Current Year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029" y="943003"/>
            <a:ext cx="5044971" cy="45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934" y="178859"/>
            <a:ext cx="8238065" cy="98954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Revisions and Reimbursements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66825"/>
            <a:ext cx="8995719" cy="4730321"/>
          </a:xfrm>
        </p:spPr>
        <p:txBody>
          <a:bodyPr>
            <a:normAutofit/>
          </a:bodyPr>
          <a:lstStyle/>
          <a:p>
            <a:r>
              <a:rPr lang="en-US" dirty="0" smtClean="0"/>
              <a:t>A revision must be started in GMS to make any budget or program changes</a:t>
            </a:r>
          </a:p>
          <a:p>
            <a:r>
              <a:rPr lang="en-US" dirty="0" smtClean="0"/>
              <a:t>Revision must be approved by EED before a reimbursement may be submitted based on the revised budget</a:t>
            </a:r>
          </a:p>
          <a:p>
            <a:r>
              <a:rPr lang="en-US" dirty="0" smtClean="0"/>
              <a:t>Only 1 revision may be in process at a time</a:t>
            </a:r>
          </a:p>
          <a:p>
            <a:pPr lvl="1"/>
            <a:r>
              <a:rPr lang="en-US" dirty="0" smtClean="0"/>
              <a:t>Allow about 2 weeks for processing &amp; approval of a revision</a:t>
            </a:r>
          </a:p>
          <a:p>
            <a:r>
              <a:rPr lang="en-US" dirty="0" smtClean="0"/>
              <a:t>Remember to change any program pages or other applicable pages when changing the budget so they match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Department of Education &amp; Early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07C-7A19-498F-B3DE-E635B56326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2378</Words>
  <Application>Microsoft Office PowerPoint</Application>
  <PresentationFormat>Letter Paper (8.5x11 in)</PresentationFormat>
  <Paragraphs>352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Schoolbook</vt:lpstr>
      <vt:lpstr>Courier New</vt:lpstr>
      <vt:lpstr>Wingdings</vt:lpstr>
      <vt:lpstr>Wingdings 2</vt:lpstr>
      <vt:lpstr>Office Theme</vt:lpstr>
      <vt:lpstr>View</vt:lpstr>
      <vt:lpstr>Binary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Revisions and Reimbursements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Allocations Page</vt:lpstr>
      <vt:lpstr>FY 2016 Allocations</vt:lpstr>
      <vt:lpstr>PowerPoint Presentation</vt:lpstr>
      <vt:lpstr>Consolidated Admin Pool (CAP)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Grant Submission &amp; Approval</vt:lpstr>
      <vt:lpstr>Grant Award</vt:lpstr>
      <vt:lpstr>LEA Document Library</vt:lpstr>
      <vt:lpstr>Closing Out FY 2015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Dept. of Education and Early Development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GMS Reimbursement Request Process</dc:title>
  <dc:creator>Stephens, Karla M (EED)</dc:creator>
  <cp:lastModifiedBy>Endsley, Nicole A (EED)</cp:lastModifiedBy>
  <cp:revision>197</cp:revision>
  <cp:lastPrinted>2015-04-15T20:59:25Z</cp:lastPrinted>
  <dcterms:created xsi:type="dcterms:W3CDTF">2013-09-23T21:08:37Z</dcterms:created>
  <dcterms:modified xsi:type="dcterms:W3CDTF">2015-04-17T22:55:02Z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