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0" r:id="rId2"/>
    <p:sldId id="313" r:id="rId3"/>
    <p:sldId id="326" r:id="rId4"/>
    <p:sldId id="315" r:id="rId5"/>
    <p:sldId id="314" r:id="rId6"/>
    <p:sldId id="328" r:id="rId7"/>
    <p:sldId id="327" r:id="rId8"/>
    <p:sldId id="329" r:id="rId9"/>
    <p:sldId id="330" r:id="rId10"/>
    <p:sldId id="334" r:id="rId11"/>
    <p:sldId id="332" r:id="rId12"/>
    <p:sldId id="333" r:id="rId13"/>
    <p:sldId id="311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B4"/>
    <a:srgbClr val="00E3DE"/>
    <a:srgbClr val="3B4A61"/>
    <a:srgbClr val="4F4F4F"/>
    <a:srgbClr val="FFFFFF"/>
    <a:srgbClr val="1774E6"/>
    <a:srgbClr val="6B6B6B"/>
    <a:srgbClr val="5A9CDE"/>
    <a:srgbClr val="2129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9" autoAdjust="0"/>
    <p:restoredTop sz="67690" autoAdjust="0"/>
  </p:normalViewPr>
  <p:slideViewPr>
    <p:cSldViewPr snapToGrid="0">
      <p:cViewPr varScale="1">
        <p:scale>
          <a:sx n="59" d="100"/>
          <a:sy n="59" d="100"/>
        </p:scale>
        <p:origin x="1992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984C370-440A-4FFA-A4C1-C1591F4C0BB5}" type="datetime1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015956B-FAAC-4502-B9AF-FDF5329DB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183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F3E5DA2-502F-4928-8080-C120016A9E03}" type="datetime1">
              <a:rPr lang="en-US" smtClean="0"/>
              <a:t>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B7AB3E-3E92-4553-BAA2-302AC4B5F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5864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Module 9 is specifically for User Access Administrators at the district/grantee</a:t>
            </a:r>
            <a:r>
              <a:rPr lang="en-US" baseline="0" dirty="0" smtClean="0"/>
              <a:t> level.</a:t>
            </a:r>
          </a:p>
          <a:p>
            <a:r>
              <a:rPr lang="en-US" baseline="0" dirty="0" smtClean="0"/>
              <a:t>It explains what a UAA is, what their responsibilities are, and how to add users and roles to GMS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An Excellent Education for Every Student Every Day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2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An Excellent Education for Every Student Every Day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35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An Excellent Education for Every Student Every Day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61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An Excellent Education for Every Student Every Day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40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</a:t>
            </a:r>
            <a:r>
              <a:rPr lang="en-US" smtClean="0"/>
              <a:t>CTE </a:t>
            </a:r>
            <a:r>
              <a:rPr lang="en-US" smtClean="0"/>
              <a:t>team.</a:t>
            </a:r>
            <a:endParaRPr lang="en-US" dirty="0" smtClean="0"/>
          </a:p>
          <a:p>
            <a:r>
              <a:rPr lang="en-US" dirty="0" smtClean="0"/>
              <a:t>Contact</a:t>
            </a:r>
            <a:r>
              <a:rPr lang="en-US" baseline="0" dirty="0" smtClean="0"/>
              <a:t> any of us with CTE questions</a:t>
            </a:r>
          </a:p>
          <a:p>
            <a:r>
              <a:rPr lang="en-US" baseline="0" dirty="0" smtClean="0"/>
              <a:t>Sheila is the GMS specialist on the team – call her with questions specific to GMS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3B49B-E71C-4374-AD94-ED5A9EC5B0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01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An Excellent Education for Every Student Every Day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216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An Excellent Education for Every Student Every Day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201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An Excellent Education for Every Student Every Day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493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the Static Menu</a:t>
            </a:r>
            <a:r>
              <a:rPr lang="en-US" baseline="0" dirty="0" smtClean="0"/>
              <a:t> Bar – Select </a:t>
            </a:r>
            <a:r>
              <a:rPr lang="en-US" u="sng" baseline="0" dirty="0" smtClean="0"/>
              <a:t>Address Book</a:t>
            </a:r>
            <a:endParaRPr lang="en-US" baseline="0" dirty="0" smtClean="0"/>
          </a:p>
          <a:p>
            <a:r>
              <a:rPr lang="en-US" baseline="0" dirty="0" smtClean="0"/>
              <a:t>If you select </a:t>
            </a:r>
            <a:r>
              <a:rPr lang="en-US" u="sng" baseline="0" dirty="0" smtClean="0"/>
              <a:t>View All District Contacts</a:t>
            </a:r>
            <a:r>
              <a:rPr lang="en-US" baseline="0" dirty="0" smtClean="0"/>
              <a:t>, you will get a list of all users and their roles that have been added for the district.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An Excellent Education for Every Student Every Day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550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An Excellent Education for Every Student Every Day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934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Once you add a user, that email cannot be deleted.  However, deleting all ROLES</a:t>
            </a:r>
            <a:r>
              <a:rPr lang="en-US" baseline="0" dirty="0" smtClean="0"/>
              <a:t> (access) essentially makes that user the same as any other person from the public in terms of access.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An Excellent Education for Every Student Every Day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79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An Excellent Education for Every Student Every Day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223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An Excellent Education for Every Student Every Day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46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5857" y="6405334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968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5857" y="6405334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374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F4F4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1095" y="6405335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67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5857" y="6405335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564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048" y="6405335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21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5857" y="6405335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1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5048" y="6405334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00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7622" y="6405335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74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7622" y="6405334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036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1474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" y="6147471"/>
            <a:ext cx="670687" cy="627524"/>
          </a:xfrm>
          <a:prstGeom prst="rect">
            <a:avLst/>
          </a:prstGeom>
          <a:effectLst/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5857" y="6401706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  <p:pic>
        <p:nvPicPr>
          <p:cNvPr id="9" name="Picture 8" descr="Picture 8"/>
          <p:cNvPicPr>
            <a:picLocks noChangeAspect="1"/>
          </p:cNvPicPr>
          <p:nvPr userDrawn="1"/>
        </p:nvPicPr>
        <p:blipFill>
          <a:blip r:embed="rId12">
            <a:extLst/>
          </a:blip>
          <a:stretch>
            <a:fillRect/>
          </a:stretch>
        </p:blipFill>
        <p:spPr>
          <a:xfrm>
            <a:off x="8515350" y="6246592"/>
            <a:ext cx="546249" cy="52023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8269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F4F4F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F4F4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F4F4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F4F4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F4F4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F4F4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hyperlink" Target="mailto:noreply@egrantsmanagement.com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mailto:deborah.riddle@alaska.gov" TargetMode="External"/><Relationship Id="rId7" Type="http://schemas.openxmlformats.org/officeDocument/2006/relationships/hyperlink" Target="mailto:Bjorn.wolter@Alaska.gov" TargetMode="External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felicia.swanson@alaska.gov" TargetMode="External"/><Relationship Id="rId11" Type="http://schemas.openxmlformats.org/officeDocument/2006/relationships/image" Target="../media/image22.jpeg"/><Relationship Id="rId5" Type="http://schemas.openxmlformats.org/officeDocument/2006/relationships/hyperlink" Target="mailto:sheila.box@alaska.gov" TargetMode="External"/><Relationship Id="rId10" Type="http://schemas.openxmlformats.org/officeDocument/2006/relationships/image" Target="../media/image21.png"/><Relationship Id="rId4" Type="http://schemas.openxmlformats.org/officeDocument/2006/relationships/hyperlink" Target="mailto:brad.billings@alaska.gov" TargetMode="External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5857" y="6378557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  <p:cxnSp>
        <p:nvCxnSpPr>
          <p:cNvPr id="6" name="Straight Connector 5" descr="&quot;&quot;"/>
          <p:cNvCxnSpPr/>
          <p:nvPr/>
        </p:nvCxnSpPr>
        <p:spPr>
          <a:xfrm>
            <a:off x="0" y="1122363"/>
            <a:ext cx="702259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earning that works for Alaska C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133" y="332531"/>
            <a:ext cx="3206027" cy="1224826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785351" y="3681443"/>
            <a:ext cx="4197096" cy="2040088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User Access Administrators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Role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Creating Users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Creating Roles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Maintenance</a:t>
            </a:r>
          </a:p>
          <a:p>
            <a:pPr algn="l"/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8"/>
          <p:cNvSpPr txBox="1">
            <a:spLocks noGrp="1"/>
          </p:cNvSpPr>
          <p:nvPr>
            <p:ph type="ctrTitle"/>
          </p:nvPr>
        </p:nvSpPr>
        <p:spPr>
          <a:xfrm>
            <a:off x="857349" y="183965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Grants Management System (GMS)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Training Module 9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 descr="Module 9 teal oval"/>
          <p:cNvGrpSpPr/>
          <p:nvPr/>
        </p:nvGrpSpPr>
        <p:grpSpPr>
          <a:xfrm>
            <a:off x="741393" y="2765776"/>
            <a:ext cx="2299507" cy="3238081"/>
            <a:chOff x="476350" y="2341630"/>
            <a:chExt cx="2266849" cy="3281842"/>
          </a:xfrm>
        </p:grpSpPr>
        <p:sp>
          <p:nvSpPr>
            <p:cNvPr id="13" name="Oval 12"/>
            <p:cNvSpPr/>
            <p:nvPr/>
          </p:nvSpPr>
          <p:spPr>
            <a:xfrm>
              <a:off x="476350" y="2341630"/>
              <a:ext cx="2136912" cy="3281842"/>
            </a:xfrm>
            <a:prstGeom prst="ellipse">
              <a:avLst/>
            </a:prstGeom>
            <a:solidFill>
              <a:srgbClr val="00B8B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97664" y="2844074"/>
              <a:ext cx="32799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MODULE</a:t>
              </a:r>
              <a:endParaRPr lang="en-US" sz="24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61660" y="3197721"/>
              <a:ext cx="1381539" cy="1590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/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118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104" y="156909"/>
            <a:ext cx="7886700" cy="86183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Deleting Roles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  <p:sp>
        <p:nvSpPr>
          <p:cNvPr id="9" name="Title 1" title="GMS System Goals"/>
          <p:cNvSpPr txBox="1">
            <a:spLocks/>
          </p:cNvSpPr>
          <p:nvPr/>
        </p:nvSpPr>
        <p:spPr>
          <a:xfrm>
            <a:off x="27432" y="7483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Straight Connector 6" descr="Orange line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earch Us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812" y="2196078"/>
            <a:ext cx="6697968" cy="247981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list user rol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561" y="4850986"/>
            <a:ext cx="7417243" cy="155434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0365" y="792362"/>
            <a:ext cx="90936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Once a user has been identified: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May </a:t>
            </a:r>
            <a:r>
              <a:rPr lang="en-US" sz="2000" u="sng" dirty="0" smtClean="0"/>
              <a:t>Delete All Roles</a:t>
            </a:r>
            <a:r>
              <a:rPr lang="en-US" sz="2000" dirty="0" smtClean="0"/>
              <a:t> – NOT Recommended </a:t>
            </a:r>
            <a:r>
              <a:rPr lang="en-US" sz="2000" dirty="0" smtClean="0">
                <a:solidFill>
                  <a:srgbClr val="C00000"/>
                </a:solidFill>
              </a:rPr>
              <a:t>– make sure it’s the correct name!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Select </a:t>
            </a:r>
            <a:r>
              <a:rPr lang="en-US" sz="2000" u="sng" dirty="0" smtClean="0"/>
              <a:t>Administer Roles</a:t>
            </a:r>
            <a:r>
              <a:rPr lang="en-US" sz="2000" dirty="0" smtClean="0"/>
              <a:t>, and delete the roles one at a time using the garbage can</a:t>
            </a:r>
            <a:endParaRPr lang="en-US" sz="2000" u="sng" dirty="0"/>
          </a:p>
        </p:txBody>
      </p:sp>
      <p:sp>
        <p:nvSpPr>
          <p:cNvPr id="10" name="Oval 9" descr="red oval"/>
          <p:cNvSpPr/>
          <p:nvPr/>
        </p:nvSpPr>
        <p:spPr>
          <a:xfrm>
            <a:off x="3268218" y="2602826"/>
            <a:ext cx="1304924" cy="402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 descr="red oval"/>
          <p:cNvSpPr/>
          <p:nvPr/>
        </p:nvSpPr>
        <p:spPr>
          <a:xfrm>
            <a:off x="6668181" y="4254951"/>
            <a:ext cx="1304924" cy="402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 descr="red oval"/>
          <p:cNvSpPr/>
          <p:nvPr/>
        </p:nvSpPr>
        <p:spPr>
          <a:xfrm>
            <a:off x="7320643" y="5502735"/>
            <a:ext cx="1304924" cy="10776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38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104" y="156909"/>
            <a:ext cx="7886700" cy="86183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Reset Password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  <p:sp>
        <p:nvSpPr>
          <p:cNvPr id="9" name="Title 1" title="GMS System Goals"/>
          <p:cNvSpPr txBox="1">
            <a:spLocks/>
          </p:cNvSpPr>
          <p:nvPr/>
        </p:nvSpPr>
        <p:spPr>
          <a:xfrm>
            <a:off x="27432" y="7483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Straight Connector 6" descr="Orange line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User access p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48" y="2168335"/>
            <a:ext cx="8648352" cy="380247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 descr="white rectangle mask test site"/>
          <p:cNvSpPr/>
          <p:nvPr/>
        </p:nvSpPr>
        <p:spPr>
          <a:xfrm>
            <a:off x="267048" y="2476500"/>
            <a:ext cx="3038127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7048" y="944467"/>
            <a:ext cx="864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UAA may also </a:t>
            </a:r>
            <a:r>
              <a:rPr lang="en-US" sz="2000" u="sng" dirty="0" smtClean="0"/>
              <a:t>Reset Password</a:t>
            </a:r>
            <a:r>
              <a:rPr lang="en-US" sz="2000" dirty="0" smtClean="0"/>
              <a:t> for their users, and </a:t>
            </a:r>
            <a:r>
              <a:rPr lang="en-US" sz="2000" u="sng" dirty="0" smtClean="0"/>
              <a:t>View</a:t>
            </a:r>
            <a:r>
              <a:rPr lang="en-US" sz="2000" dirty="0" smtClean="0"/>
              <a:t> User History if needed – Remember – </a:t>
            </a:r>
            <a:r>
              <a:rPr lang="en-US" sz="2000" dirty="0" smtClean="0">
                <a:solidFill>
                  <a:srgbClr val="C00000"/>
                </a:solidFill>
              </a:rPr>
              <a:t>Always double check you are working with the correct name!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1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104" y="156909"/>
            <a:ext cx="7886700" cy="86183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New User Tips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  <p:sp>
        <p:nvSpPr>
          <p:cNvPr id="9" name="Title 1" title="GMS System Goals"/>
          <p:cNvSpPr txBox="1">
            <a:spLocks/>
          </p:cNvSpPr>
          <p:nvPr/>
        </p:nvSpPr>
        <p:spPr>
          <a:xfrm>
            <a:off x="27432" y="7483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Straight Connector 6" descr="Orange line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picture of GMS workflo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633" y="810977"/>
            <a:ext cx="3159638" cy="384496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1437" y="1209557"/>
            <a:ext cx="46079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UAA should make sure that new users:</a:t>
            </a: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Receive password email from </a:t>
            </a:r>
            <a:r>
              <a:rPr lang="en-US" sz="2000" dirty="0" smtClean="0">
                <a:solidFill>
                  <a:prstClr val="black"/>
                </a:solidFill>
                <a:hlinkClick r:id="rId4"/>
              </a:rPr>
              <a:t>noreply@egrantsmanagement.com</a:t>
            </a:r>
            <a:endParaRPr lang="en-US" sz="2000" dirty="0" smtClean="0">
              <a:solidFill>
                <a:prstClr val="black"/>
              </a:solidFill>
            </a:endParaRP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If not, check junk mail settings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Understand what roles they have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Understand that GMS will send notifications according to workflow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Review Training Modules 1-9 located in the GMS Document Library under CTE</a:t>
            </a:r>
            <a:endParaRPr lang="en-US" sz="2000" dirty="0"/>
          </a:p>
        </p:txBody>
      </p:sp>
      <p:pic>
        <p:nvPicPr>
          <p:cNvPr id="10" name="Picture 9" descr="GMS Static menu ba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5454" y="1460513"/>
            <a:ext cx="1621718" cy="2952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Module 1 title slid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9606" y="4167801"/>
            <a:ext cx="3009198" cy="200809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623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" y="5730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DEED/CTE Team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cxnSp>
        <p:nvCxnSpPr>
          <p:cNvPr id="3" name="Straight Connector 2" descr="&quot;&quot;"/>
          <p:cNvCxnSpPr/>
          <p:nvPr/>
        </p:nvCxnSpPr>
        <p:spPr>
          <a:xfrm>
            <a:off x="11430" y="720090"/>
            <a:ext cx="913257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BE6CEA-CA86-4BCB-B831-CD422866F4DB}"/>
              </a:ext>
            </a:extLst>
          </p:cNvPr>
          <p:cNvSpPr/>
          <p:nvPr/>
        </p:nvSpPr>
        <p:spPr>
          <a:xfrm>
            <a:off x="1804936" y="873578"/>
            <a:ext cx="710437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F5496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Deborah Riddle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Division Operations Manager, Innovation &amp; Education Excellence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907-465-2892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deborah.riddle@alaska.gov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4936" y="2340908"/>
            <a:ext cx="52410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Brad Billings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Administrator, Career and Technical Education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907-465-8720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hlinkClick r:id="rId4"/>
              </a:rPr>
              <a:t>brad.billings@alaska.gov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CD5441-6FF2-4992-AD0A-BE497C753503}"/>
              </a:ext>
            </a:extLst>
          </p:cNvPr>
          <p:cNvSpPr/>
          <p:nvPr/>
        </p:nvSpPr>
        <p:spPr>
          <a:xfrm>
            <a:off x="351288" y="4915232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2F5496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Sheila Box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CTE Program Specialist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907-465-8704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sheila.box@alaska.gov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613544-24BB-4BFE-B8B6-9383D25F2B3A}"/>
              </a:ext>
            </a:extLst>
          </p:cNvPr>
          <p:cNvSpPr/>
          <p:nvPr/>
        </p:nvSpPr>
        <p:spPr>
          <a:xfrm>
            <a:off x="3386383" y="4969934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2F5496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Felicia Swanson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 Associate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907-465-2980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felicia.swanson@alaska.gov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FFAF9B-35FF-49C1-A283-83A2FCF09821}"/>
              </a:ext>
            </a:extLst>
          </p:cNvPr>
          <p:cNvSpPr/>
          <p:nvPr/>
        </p:nvSpPr>
        <p:spPr>
          <a:xfrm>
            <a:off x="6378136" y="4944439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2F5496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Bjørn Wolter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CTE Program Specialist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907-465-6542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Bjorn.wolter@Alaska.gov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9" name="Picture 8" descr="brad billings" title="Picture of Brad Billings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8" b="21012"/>
          <a:stretch/>
        </p:blipFill>
        <p:spPr bwMode="auto">
          <a:xfrm>
            <a:off x="351288" y="2340908"/>
            <a:ext cx="1223010" cy="1252523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A picture of Deb Riddle" title="Deb Riddle">
            <a:extLst>
              <a:ext uri="{FF2B5EF4-FFF2-40B4-BE49-F238E27FC236}">
                <a16:creationId xmlns:a16="http://schemas.microsoft.com/office/drawing/2014/main" id="{A274342E-4BAF-4FEA-9576-BD6AB19D9B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288" y="873578"/>
            <a:ext cx="1223010" cy="1253331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74094" y="6352344"/>
            <a:ext cx="3804042" cy="416730"/>
          </a:xfrm>
          <a:prstGeom prst="rect">
            <a:avLst/>
          </a:prstGeom>
        </p:spPr>
        <p:txBody>
          <a:bodyPr anchor="b"/>
          <a:lstStyle>
            <a:lvl1pPr>
              <a:defRPr sz="9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sz="1200" dirty="0"/>
              <a:t>· An Excellent Education for Every Student Every Day ·</a:t>
            </a:r>
          </a:p>
        </p:txBody>
      </p:sp>
      <p:pic>
        <p:nvPicPr>
          <p:cNvPr id="13" name="Picture 12" descr="Bjorn Wolter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1985" y="3727271"/>
            <a:ext cx="1087989" cy="1230264"/>
          </a:xfrm>
          <a:prstGeom prst="rect">
            <a:avLst/>
          </a:prstGeom>
        </p:spPr>
      </p:pic>
      <p:pic>
        <p:nvPicPr>
          <p:cNvPr id="15" name="Picture 14" descr="sheila box" title="picture of Sheila Box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8" b="27527"/>
          <a:stretch/>
        </p:blipFill>
        <p:spPr bwMode="auto">
          <a:xfrm>
            <a:off x="422144" y="3731004"/>
            <a:ext cx="1087989" cy="12265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Felicia Swanson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78918" y="3572014"/>
            <a:ext cx="1064016" cy="1442702"/>
          </a:xfrm>
          <a:prstGeom prst="rect">
            <a:avLst/>
          </a:prstGeom>
        </p:spPr>
      </p:pic>
      <p:sp>
        <p:nvSpPr>
          <p:cNvPr id="12" name="Rounded Rectangle 11" descr="Red circle around Sheila Box"/>
          <p:cNvSpPr/>
          <p:nvPr/>
        </p:nvSpPr>
        <p:spPr>
          <a:xfrm>
            <a:off x="115733" y="3643964"/>
            <a:ext cx="2720086" cy="25425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80757" y="4088955"/>
            <a:ext cx="1189355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GMS Specialist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1099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ntee Roles description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4" y="1014040"/>
            <a:ext cx="4692311" cy="497743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104" y="156909"/>
            <a:ext cx="7886700" cy="86183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User Access Administrator (UAA) Role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  <p:sp>
        <p:nvSpPr>
          <p:cNvPr id="9" name="Title 1" title="GMS System Goals"/>
          <p:cNvSpPr txBox="1">
            <a:spLocks/>
          </p:cNvSpPr>
          <p:nvPr/>
        </p:nvSpPr>
        <p:spPr>
          <a:xfrm>
            <a:off x="27432" y="7483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Straight Connector 6" descr="Orange line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 descr="red oval"/>
          <p:cNvSpPr/>
          <p:nvPr/>
        </p:nvSpPr>
        <p:spPr>
          <a:xfrm>
            <a:off x="59350" y="1386455"/>
            <a:ext cx="4728755" cy="9372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09877" y="1299909"/>
            <a:ext cx="39999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User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Access Administrators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endParaRPr lang="en-US" sz="20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One </a:t>
            </a:r>
            <a:r>
              <a:rPr lang="en-US" sz="2000" smtClean="0">
                <a:solidFill>
                  <a:prstClr val="black"/>
                </a:solidFill>
                <a:latin typeface="Calibri" panose="020F0502020204030204" pitchFamily="34" charset="0"/>
              </a:rPr>
              <a:t>or two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people per district (DEED </a:t>
            </a:r>
            <a:r>
              <a:rPr lang="en-US" sz="2000" smtClean="0">
                <a:solidFill>
                  <a:prstClr val="black"/>
                </a:solidFill>
                <a:latin typeface="Calibri" panose="020F0502020204030204" pitchFamily="34" charset="0"/>
              </a:rPr>
              <a:t>must assign the UAA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role) who are responsible for district level access to GMS including:</a:t>
            </a:r>
          </a:p>
          <a:p>
            <a:endParaRPr lang="en-US" sz="20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Creating new users</a:t>
            </a:r>
          </a:p>
          <a:p>
            <a:endParaRPr lang="en-US" sz="20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Giving users roles</a:t>
            </a:r>
          </a:p>
          <a:p>
            <a:endParaRPr lang="en-US" sz="20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Removing roles from users who are no longer employed</a:t>
            </a:r>
          </a:p>
          <a:p>
            <a:endParaRPr lang="en-US" sz="20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Keeping a log or paperwork (form provided by DEED) for all users in GMS for the district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0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9254" y="45828"/>
            <a:ext cx="7886700" cy="86183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Who Assigns Roles?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  <p:sp>
        <p:nvSpPr>
          <p:cNvPr id="9" name="Title 1" title="GMS System Goals"/>
          <p:cNvSpPr txBox="1">
            <a:spLocks/>
          </p:cNvSpPr>
          <p:nvPr/>
        </p:nvSpPr>
        <p:spPr>
          <a:xfrm>
            <a:off x="27432" y="7483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Straight Connector 6" descr="Orange line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Document Library showing All users section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60" y="2621464"/>
            <a:ext cx="4277966" cy="3411456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09575" y="907666"/>
            <a:ext cx="832485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DEED Assigns:</a:t>
            </a:r>
            <a:r>
              <a:rPr lang="en-US" sz="2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User Access Administrator – Requires form signed by superintendent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Contractors for multiple districts – i.e. SERRC, so they may use one 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800" dirty="0" smtClean="0"/>
              <a:t>UAA Assigns: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All other district level roles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09575" y="3562350"/>
            <a:ext cx="35718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Forms in the Document Library</a:t>
            </a:r>
          </a:p>
          <a:p>
            <a:endParaRPr lang="en-US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UAA role assigned by DEED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GMS User Agreement Form for district use</a:t>
            </a:r>
            <a:endParaRPr lang="en-US" sz="2000" dirty="0"/>
          </a:p>
        </p:txBody>
      </p:sp>
      <p:sp>
        <p:nvSpPr>
          <p:cNvPr id="10" name="Oval 9" descr="red oval"/>
          <p:cNvSpPr/>
          <p:nvPr/>
        </p:nvSpPr>
        <p:spPr>
          <a:xfrm>
            <a:off x="4072046" y="4478001"/>
            <a:ext cx="4592193" cy="542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46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104" y="156909"/>
            <a:ext cx="7886700" cy="48942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UAA Responsibilities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  <p:sp>
        <p:nvSpPr>
          <p:cNvPr id="9" name="Title 1" title="GMS System Goals"/>
          <p:cNvSpPr txBox="1">
            <a:spLocks/>
          </p:cNvSpPr>
          <p:nvPr/>
        </p:nvSpPr>
        <p:spPr>
          <a:xfrm>
            <a:off x="27432" y="7483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Straight Connector 6" descr="Orange line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key in a loc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143" y="1799313"/>
            <a:ext cx="2412433" cy="158315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5291" y="885668"/>
            <a:ext cx="570411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User </a:t>
            </a:r>
            <a:r>
              <a:rPr lang="en-US" sz="3200" dirty="0" smtClean="0"/>
              <a:t>Access Administrators </a:t>
            </a:r>
            <a:r>
              <a:rPr lang="en-US" sz="3200" u="sng" dirty="0" smtClean="0"/>
              <a:t>must</a:t>
            </a:r>
            <a:r>
              <a:rPr lang="en-US" sz="3200" dirty="0" smtClean="0"/>
              <a:t> keep Users and Roles current in GMS:</a:t>
            </a:r>
          </a:p>
          <a:p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Security</a:t>
            </a:r>
            <a:r>
              <a:rPr lang="en-US" sz="2400" dirty="0" smtClean="0"/>
              <a:t> - Access to GMS must be secure so that unqualified people cannot change applications or budgets in GMS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Communication</a:t>
            </a:r>
            <a:r>
              <a:rPr lang="en-US" sz="2400" dirty="0" smtClean="0"/>
              <a:t> - DEED uses GMS user information (phone, email) to contact staff with responsibilities for grants in the district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247264" y="3829857"/>
            <a:ext cx="2533312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Remember:  User Roles in GMS are like keys to the building – they must be removed when an employee leaves the district!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925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104" y="156909"/>
            <a:ext cx="7886700" cy="86183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Viewing All Users and Roles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  <p:sp>
        <p:nvSpPr>
          <p:cNvPr id="9" name="Title 1" title="GMS System Goals"/>
          <p:cNvSpPr txBox="1">
            <a:spLocks/>
          </p:cNvSpPr>
          <p:nvPr/>
        </p:nvSpPr>
        <p:spPr>
          <a:xfrm>
            <a:off x="27432" y="7483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Straight Connector 6" descr="Orange line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ddress book in GM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486" y="881885"/>
            <a:ext cx="5143637" cy="364004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GMS Static menu ba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71" y="803680"/>
            <a:ext cx="1621718" cy="2952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District contacts p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942" y="1314352"/>
            <a:ext cx="3775408" cy="414928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Oval 11" descr="red oval"/>
          <p:cNvSpPr/>
          <p:nvPr/>
        </p:nvSpPr>
        <p:spPr>
          <a:xfrm>
            <a:off x="1959059" y="1299909"/>
            <a:ext cx="1307460" cy="402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 descr="red oval"/>
          <p:cNvSpPr/>
          <p:nvPr/>
        </p:nvSpPr>
        <p:spPr>
          <a:xfrm>
            <a:off x="57013" y="2365035"/>
            <a:ext cx="1804476" cy="402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9619" y="4648026"/>
            <a:ext cx="44003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Static Menu – Select </a:t>
            </a:r>
            <a:r>
              <a:rPr lang="en-US" sz="2000" u="sng" dirty="0" smtClean="0"/>
              <a:t>Address Book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Address Book – Select </a:t>
            </a:r>
            <a:r>
              <a:rPr lang="en-US" sz="2000" u="sng" dirty="0" smtClean="0"/>
              <a:t>View All District Contacts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District </a:t>
            </a:r>
            <a:r>
              <a:rPr lang="en-US" sz="2000" dirty="0" smtClean="0"/>
              <a:t>Contacts </a:t>
            </a:r>
            <a:r>
              <a:rPr lang="en-US" sz="2000" dirty="0" smtClean="0"/>
              <a:t>Page shows all Users and Roles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496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104" y="156909"/>
            <a:ext cx="7886700" cy="86183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User Access Administrator Menu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  <p:sp>
        <p:nvSpPr>
          <p:cNvPr id="9" name="Title 1" title="GMS System Goals"/>
          <p:cNvSpPr txBox="1">
            <a:spLocks/>
          </p:cNvSpPr>
          <p:nvPr/>
        </p:nvSpPr>
        <p:spPr>
          <a:xfrm>
            <a:off x="27432" y="7483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Straight Connector 6" descr="Orange line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184186" y="889036"/>
            <a:ext cx="8959814" cy="8572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 dirty="0">
                <a:solidFill>
                  <a:srgbClr val="C00000"/>
                </a:solidFill>
                <a:latin typeface="Calibri" panose="020F0502020204030204"/>
              </a:rPr>
              <a:t>User Access Administrators Only: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Mouse over </a:t>
            </a:r>
            <a:r>
              <a:rPr lang="en-US" sz="2400" u="sng" dirty="0">
                <a:solidFill>
                  <a:prstClr val="black"/>
                </a:solidFill>
                <a:latin typeface="Calibri" panose="020F0502020204030204"/>
              </a:rPr>
              <a:t>Administer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then select </a:t>
            </a:r>
            <a:r>
              <a:rPr lang="en-US" sz="2400" u="sng" dirty="0" smtClean="0">
                <a:solidFill>
                  <a:prstClr val="black"/>
                </a:solidFill>
                <a:latin typeface="Calibri" panose="020F0502020204030204"/>
              </a:rPr>
              <a:t>User </a:t>
            </a:r>
            <a:r>
              <a:rPr lang="en-US" sz="2400" u="sng" dirty="0">
                <a:solidFill>
                  <a:prstClr val="black"/>
                </a:solidFill>
                <a:latin typeface="Calibri" panose="020F0502020204030204"/>
              </a:rPr>
              <a:t>Access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from the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sub-menu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Picture 3" descr="static menu with administer/user access menu item highligh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37" y="2157934"/>
            <a:ext cx="7735063" cy="35198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84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104" y="156909"/>
            <a:ext cx="7886700" cy="86183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Create New User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  <p:sp>
        <p:nvSpPr>
          <p:cNvPr id="9" name="Title 1" title="GMS System Goals"/>
          <p:cNvSpPr txBox="1">
            <a:spLocks/>
          </p:cNvSpPr>
          <p:nvPr/>
        </p:nvSpPr>
        <p:spPr>
          <a:xfrm>
            <a:off x="27432" y="7483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Straight Connector 6" descr="Orange line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user access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943905"/>
            <a:ext cx="4096205" cy="19810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4" descr="Create user p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3835987"/>
            <a:ext cx="3837639" cy="1962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5968" y="2296357"/>
            <a:ext cx="372427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From User Access Page</a:t>
            </a:r>
          </a:p>
          <a:p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Select </a:t>
            </a:r>
            <a:r>
              <a:rPr lang="en-US" sz="2400" u="sng" dirty="0" smtClean="0"/>
              <a:t>Create User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Fill in ALL details!  </a:t>
            </a:r>
            <a:r>
              <a:rPr lang="en-US" sz="2400" dirty="0" smtClean="0"/>
              <a:t>DEED and GMS both use this contact information!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Select the </a:t>
            </a:r>
            <a:r>
              <a:rPr lang="en-US" sz="2400" u="sng" dirty="0" smtClean="0"/>
              <a:t>Create</a:t>
            </a:r>
            <a:r>
              <a:rPr lang="en-US" sz="2400" dirty="0" smtClean="0"/>
              <a:t> button at the bottom</a:t>
            </a:r>
          </a:p>
          <a:p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Newly created users will get a </a:t>
            </a:r>
            <a:r>
              <a:rPr lang="en-US" sz="2400" dirty="0" smtClean="0">
                <a:solidFill>
                  <a:srgbClr val="C00000"/>
                </a:solidFill>
              </a:rPr>
              <a:t>‘set password’ </a:t>
            </a:r>
            <a:r>
              <a:rPr lang="en-US" sz="2400" dirty="0" smtClean="0">
                <a:solidFill>
                  <a:srgbClr val="C00000"/>
                </a:solidFill>
              </a:rPr>
              <a:t>email from GMS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1" name="Oval 10" descr="red oval"/>
          <p:cNvSpPr/>
          <p:nvPr/>
        </p:nvSpPr>
        <p:spPr>
          <a:xfrm>
            <a:off x="4230243" y="1187911"/>
            <a:ext cx="1304924" cy="402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 descr="red oval"/>
          <p:cNvSpPr/>
          <p:nvPr/>
        </p:nvSpPr>
        <p:spPr>
          <a:xfrm>
            <a:off x="7115176" y="5386964"/>
            <a:ext cx="1524454" cy="6350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 descr="red arrow"/>
          <p:cNvSpPr/>
          <p:nvPr/>
        </p:nvSpPr>
        <p:spPr>
          <a:xfrm rot="5400000">
            <a:off x="3656903" y="2615369"/>
            <a:ext cx="2123593" cy="14475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2875" y="809625"/>
            <a:ext cx="4004691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UAAs should create users and assign roles CAUTIOUSLY!  Once created, users cannot be erased from the system!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867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104" y="156909"/>
            <a:ext cx="7886700" cy="86183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Assign Roles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  <p:sp>
        <p:nvSpPr>
          <p:cNvPr id="9" name="Title 1" title="GMS System Goals"/>
          <p:cNvSpPr txBox="1">
            <a:spLocks/>
          </p:cNvSpPr>
          <p:nvPr/>
        </p:nvSpPr>
        <p:spPr>
          <a:xfrm>
            <a:off x="27432" y="7483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Straight Connector 6" descr="Orange line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earch Us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812" y="2196078"/>
            <a:ext cx="6697968" cy="247981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list user rol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561" y="4850986"/>
            <a:ext cx="7417243" cy="155434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74190" y="732997"/>
            <a:ext cx="82740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Once a user has been created: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Search Users – enter last name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Select </a:t>
            </a:r>
            <a:r>
              <a:rPr lang="en-US" sz="2000" dirty="0" smtClean="0"/>
              <a:t>icon </a:t>
            </a:r>
            <a:r>
              <a:rPr lang="en-US" sz="2000" dirty="0" smtClean="0"/>
              <a:t>under </a:t>
            </a:r>
            <a:r>
              <a:rPr lang="en-US" sz="2000" u="sng" dirty="0" smtClean="0"/>
              <a:t>Administer Roles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– make sure it’s the correct name!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Select </a:t>
            </a:r>
            <a:r>
              <a:rPr lang="en-US" sz="2000" u="sng" dirty="0" smtClean="0"/>
              <a:t>Create Role</a:t>
            </a:r>
            <a:endParaRPr lang="en-US" sz="2000" u="sng" dirty="0"/>
          </a:p>
        </p:txBody>
      </p:sp>
      <p:sp>
        <p:nvSpPr>
          <p:cNvPr id="10" name="Oval 9" descr="red oval"/>
          <p:cNvSpPr/>
          <p:nvPr/>
        </p:nvSpPr>
        <p:spPr>
          <a:xfrm>
            <a:off x="3268218" y="2602826"/>
            <a:ext cx="1304924" cy="402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 descr="red oval"/>
          <p:cNvSpPr/>
          <p:nvPr/>
        </p:nvSpPr>
        <p:spPr>
          <a:xfrm>
            <a:off x="5715681" y="4254951"/>
            <a:ext cx="1304924" cy="402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 descr="red oval"/>
          <p:cNvSpPr/>
          <p:nvPr/>
        </p:nvSpPr>
        <p:spPr>
          <a:xfrm>
            <a:off x="658368" y="5312236"/>
            <a:ext cx="1304924" cy="402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 descr="red arrow"/>
          <p:cNvSpPr/>
          <p:nvPr/>
        </p:nvSpPr>
        <p:spPr>
          <a:xfrm rot="10163930" flipV="1">
            <a:off x="2285651" y="5031932"/>
            <a:ext cx="2982265" cy="9506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28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104" y="156909"/>
            <a:ext cx="7886700" cy="86183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Create A New Role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  <p:sp>
        <p:nvSpPr>
          <p:cNvPr id="9" name="Title 1" title="GMS System Goals"/>
          <p:cNvSpPr txBox="1">
            <a:spLocks/>
          </p:cNvSpPr>
          <p:nvPr/>
        </p:nvSpPr>
        <p:spPr>
          <a:xfrm>
            <a:off x="27432" y="7483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Straight Connector 6" descr="Orange line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reate Role p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933" y="2506143"/>
            <a:ext cx="7140559" cy="2110923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list user rol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61" y="799063"/>
            <a:ext cx="7417243" cy="155434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Oval 9" descr="red oval"/>
          <p:cNvSpPr/>
          <p:nvPr/>
        </p:nvSpPr>
        <p:spPr>
          <a:xfrm>
            <a:off x="101073" y="1249319"/>
            <a:ext cx="1304924" cy="402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 descr="white mask for test site notice"/>
          <p:cNvSpPr/>
          <p:nvPr/>
        </p:nvSpPr>
        <p:spPr>
          <a:xfrm>
            <a:off x="1521933" y="3020737"/>
            <a:ext cx="4297365" cy="257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 descr="red arrow"/>
          <p:cNvSpPr/>
          <p:nvPr/>
        </p:nvSpPr>
        <p:spPr>
          <a:xfrm rot="1978701">
            <a:off x="1098864" y="2418432"/>
            <a:ext cx="3353984" cy="12464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6161" y="4769797"/>
            <a:ext cx="8860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Select the </a:t>
            </a:r>
            <a:r>
              <a:rPr lang="en-US" sz="2400" b="1" dirty="0" smtClean="0">
                <a:solidFill>
                  <a:srgbClr val="C00000"/>
                </a:solidFill>
              </a:rPr>
              <a:t>Correct Organization</a:t>
            </a:r>
            <a:r>
              <a:rPr lang="en-US" sz="2400" dirty="0" smtClean="0"/>
              <a:t> from drop down </a:t>
            </a:r>
            <a:r>
              <a:rPr lang="en-US" sz="2400" dirty="0" smtClean="0"/>
              <a:t>- </a:t>
            </a:r>
            <a:r>
              <a:rPr lang="en-US" sz="2400" u="sng" dirty="0" smtClean="0"/>
              <a:t>IMPORTANT</a:t>
            </a:r>
            <a:r>
              <a:rPr lang="en-US" sz="2400" dirty="0" smtClean="0"/>
              <a:t>!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Select the Role from the drop down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Select the </a:t>
            </a:r>
            <a:r>
              <a:rPr lang="en-US" sz="2400" u="sng" dirty="0" smtClean="0"/>
              <a:t>Create</a:t>
            </a:r>
            <a:r>
              <a:rPr lang="en-US" sz="2400" dirty="0" smtClean="0"/>
              <a:t> button – repeat as necessary for multiple roles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311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5044</TotalTime>
  <Words>963</Words>
  <Application>Microsoft Office PowerPoint</Application>
  <PresentationFormat>On-screen Show (4:3)</PresentationFormat>
  <Paragraphs>164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Grants Management System (GMS) Training Module 9</vt:lpstr>
      <vt:lpstr>User Access Administrator (UAA) Role </vt:lpstr>
      <vt:lpstr>Who Assigns Roles? </vt:lpstr>
      <vt:lpstr>UAA Responsibilities</vt:lpstr>
      <vt:lpstr>Viewing All Users and Roles </vt:lpstr>
      <vt:lpstr>User Access Administrator Menu </vt:lpstr>
      <vt:lpstr>Create New User </vt:lpstr>
      <vt:lpstr>Assign Roles </vt:lpstr>
      <vt:lpstr>Create A New Role </vt:lpstr>
      <vt:lpstr>Deleting Roles </vt:lpstr>
      <vt:lpstr>Reset Password </vt:lpstr>
      <vt:lpstr>New User Tips </vt:lpstr>
      <vt:lpstr>DEED/CTE Team </vt:lpstr>
    </vt:vector>
  </TitlesOfParts>
  <Company>State of Alaska - Department of Edication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Hardin, Erin M (EED)</dc:creator>
  <cp:lastModifiedBy>Box, Sheila A (EED)</cp:lastModifiedBy>
  <cp:revision>158</cp:revision>
  <cp:lastPrinted>2019-04-04T22:00:50Z</cp:lastPrinted>
  <dcterms:created xsi:type="dcterms:W3CDTF">2017-09-10T20:47:50Z</dcterms:created>
  <dcterms:modified xsi:type="dcterms:W3CDTF">2020-08-13T00:24:04Z</dcterms:modified>
</cp:coreProperties>
</file>