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0" r:id="rId2"/>
    <p:sldId id="313" r:id="rId3"/>
    <p:sldId id="315" r:id="rId4"/>
    <p:sldId id="337" r:id="rId5"/>
    <p:sldId id="314" r:id="rId6"/>
    <p:sldId id="335" r:id="rId7"/>
    <p:sldId id="336" r:id="rId8"/>
    <p:sldId id="338" r:id="rId9"/>
    <p:sldId id="339" r:id="rId10"/>
    <p:sldId id="343" r:id="rId11"/>
    <p:sldId id="345" r:id="rId12"/>
    <p:sldId id="344" r:id="rId13"/>
    <p:sldId id="346" r:id="rId14"/>
    <p:sldId id="341" r:id="rId15"/>
    <p:sldId id="348" r:id="rId16"/>
    <p:sldId id="342" r:id="rId17"/>
    <p:sldId id="347" r:id="rId18"/>
    <p:sldId id="311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A61"/>
    <a:srgbClr val="4F4F4F"/>
    <a:srgbClr val="FFFFFF"/>
    <a:srgbClr val="1774E6"/>
    <a:srgbClr val="6B6B6B"/>
    <a:srgbClr val="5A9CDE"/>
    <a:srgbClr val="212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9" autoAdjust="0"/>
    <p:restoredTop sz="70270" autoAdjust="0"/>
  </p:normalViewPr>
  <p:slideViewPr>
    <p:cSldViewPr snapToGrid="0">
      <p:cViewPr varScale="1">
        <p:scale>
          <a:sx n="61" d="100"/>
          <a:sy n="61" d="100"/>
        </p:scale>
        <p:origin x="1325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84C370-440A-4FFA-A4C1-C1591F4C0BB5}" type="datetime1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15956B-FAAC-4502-B9AF-FDF5329D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18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3E5DA2-502F-4928-8080-C120016A9E03}" type="datetime1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B7AB3E-3E92-4553-BAA2-302AC4B5F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86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Module</a:t>
            </a:r>
            <a:r>
              <a:rPr lang="en-US" baseline="0" dirty="0" smtClean="0"/>
              <a:t> 3 will walk the user through the funding pages – where to find the allocations, accept indirect, and complete budgets and narratives.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2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Main page – allows you to Add items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Filter items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Shows Filtered Total</a:t>
            </a:r>
            <a:r>
              <a:rPr lang="en-US" baseline="0" dirty="0" smtClean="0"/>
              <a:t> on the Right hand side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05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55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49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Edit</a:t>
            </a:r>
            <a:r>
              <a:rPr lang="en-US" baseline="0" dirty="0" smtClean="0"/>
              <a:t> and Delete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Modify Lists all items showing all the details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Still have the main budget page with the same format – totals by account code only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66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that when DEED reviews the</a:t>
            </a:r>
            <a:r>
              <a:rPr lang="en-US" baseline="0" dirty="0" smtClean="0"/>
              <a:t> budget we are looking to verify that expenditures are allowable.  All Perkins expenditures must be tied to an approved course.  There are a variety of other rules that must be followed.  Simply stating “Supplies” doesn’t give DEED the information we need to make that determination.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01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Revisions – please DATE and say why</a:t>
            </a:r>
            <a:r>
              <a:rPr lang="en-US" baseline="0" dirty="0"/>
              <a:t>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A31BE-80BD-4897-A408-BE9B1579E9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08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97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02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CTE </a:t>
            </a:r>
            <a:r>
              <a:rPr lang="en-US" dirty="0" smtClean="0"/>
              <a:t>team.</a:t>
            </a:r>
            <a:endParaRPr lang="en-US" dirty="0" smtClean="0"/>
          </a:p>
          <a:p>
            <a:r>
              <a:rPr lang="en-US" dirty="0" smtClean="0"/>
              <a:t>Contact</a:t>
            </a:r>
            <a:r>
              <a:rPr lang="en-US" baseline="0" dirty="0" smtClean="0"/>
              <a:t> any of us with CTE questions</a:t>
            </a:r>
          </a:p>
          <a:p>
            <a:r>
              <a:rPr lang="en-US" baseline="0" dirty="0" smtClean="0"/>
              <a:t>Sheila is the GMS specialist on the team – call her with questions specific to GMS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3B49B-E71C-4374-AD94-ED5A9EC5B0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0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GMS all grants and revisions are saved electronically.  Users can go back to prior years, see what revisions were made and when, and review</a:t>
            </a:r>
            <a:r>
              <a:rPr lang="en-US" baseline="0" dirty="0" smtClean="0"/>
              <a:t> history to read what actions have been taken for a specific grant.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16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a lot of information on the Funding Applications</a:t>
            </a:r>
            <a:r>
              <a:rPr lang="en-US" baseline="0" dirty="0" smtClean="0"/>
              <a:t> page, please take a moment to familiarize yourself with this page.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93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several pages on the Sections</a:t>
            </a:r>
            <a:r>
              <a:rPr lang="en-US" baseline="0" dirty="0" smtClean="0"/>
              <a:t> page related to the budget.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5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Allocations –</a:t>
            </a:r>
            <a:r>
              <a:rPr lang="en-US" baseline="0" dirty="0" smtClean="0"/>
              <a:t> amount allocated to each grant.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Preliminary when the application is first opened.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Subject to change until final state amount is received from USED in late July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Allocation amount may also be increased during the year (adding Reallocated funds for Perkins)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DEED changes the grant status to </a:t>
            </a:r>
            <a:r>
              <a:rPr lang="en-US" u="sng" baseline="0" dirty="0" smtClean="0"/>
              <a:t>Draft Started</a:t>
            </a:r>
            <a:r>
              <a:rPr lang="en-US" baseline="0" dirty="0" smtClean="0"/>
              <a:t> when allocation changes are made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5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4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77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GMS will copy budget items and narrative from the last approved version of the prior years application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28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 Action column says “View”, this means the</a:t>
            </a:r>
            <a:r>
              <a:rPr lang="en-US" baseline="0" dirty="0" smtClean="0"/>
              <a:t> user cannot enter information because the status of the application doesn’t allow it.  Check the status.  Budgets may be uploaded or downloaded via Excel, see Module #8 for detailed instructions.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An Excellent Education for Every Student Every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6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7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F4F4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095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7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6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048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1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048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00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7622" y="6405335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7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7622" y="6405334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3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1474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" y="6147471"/>
            <a:ext cx="670687" cy="627524"/>
          </a:xfrm>
          <a:prstGeom prst="rect">
            <a:avLst/>
          </a:prstGeom>
          <a:effectLst/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  <p:pic>
        <p:nvPicPr>
          <p:cNvPr id="9" name="Picture 8" descr="Picture 8"/>
          <p:cNvPicPr>
            <a:picLocks noChangeAspect="1"/>
          </p:cNvPicPr>
          <p:nvPr userDrawn="1"/>
        </p:nvPicPr>
        <p:blipFill>
          <a:blip r:embed="rId12">
            <a:extLst/>
          </a:blip>
          <a:stretch>
            <a:fillRect/>
          </a:stretch>
        </p:blipFill>
        <p:spPr>
          <a:xfrm>
            <a:off x="8515350" y="6246592"/>
            <a:ext cx="546249" cy="5202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269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F4F4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F4F4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F4F4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F4F4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mailto:deborah.riddle@alaska.gov" TargetMode="External"/><Relationship Id="rId7" Type="http://schemas.openxmlformats.org/officeDocument/2006/relationships/hyperlink" Target="mailto:Bjorn.wolter@Alaska.gov" TargetMode="Externa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felicia.swanson@alaska.gov" TargetMode="External"/><Relationship Id="rId11" Type="http://schemas.openxmlformats.org/officeDocument/2006/relationships/image" Target="../media/image27.jpeg"/><Relationship Id="rId5" Type="http://schemas.openxmlformats.org/officeDocument/2006/relationships/hyperlink" Target="mailto:sheila.box@alaska.gov" TargetMode="External"/><Relationship Id="rId10" Type="http://schemas.openxmlformats.org/officeDocument/2006/relationships/image" Target="../media/image26.png"/><Relationship Id="rId4" Type="http://schemas.openxmlformats.org/officeDocument/2006/relationships/hyperlink" Target="mailto:brad.billings@alaska.gov" TargetMode="Externa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5857" y="6378557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 smtClean="0"/>
              <a:t>· An Excellent Education for Every Student Every Day ·</a:t>
            </a:r>
            <a:endParaRPr lang="en-US" dirty="0"/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0" y="1122363"/>
            <a:ext cx="702259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earning that works for Alaska C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33" y="332531"/>
            <a:ext cx="3206027" cy="1224826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56155" y="3704945"/>
            <a:ext cx="4197096" cy="2081583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Allocations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Indirect Accept/Waive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Budget Pages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Budget Narratives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Budget Revisions</a:t>
            </a:r>
          </a:p>
          <a:p>
            <a:pPr algn="l"/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 txBox="1">
            <a:spLocks noGrp="1"/>
          </p:cNvSpPr>
          <p:nvPr>
            <p:ph type="ctrTitle"/>
          </p:nvPr>
        </p:nvSpPr>
        <p:spPr>
          <a:xfrm>
            <a:off x="685800" y="1912587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Grants Management System (GMS)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Training Module 3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 descr="Yellow oval Module 3&#10;"/>
          <p:cNvGrpSpPr/>
          <p:nvPr/>
        </p:nvGrpSpPr>
        <p:grpSpPr>
          <a:xfrm>
            <a:off x="797671" y="2913825"/>
            <a:ext cx="2136912" cy="3281842"/>
            <a:chOff x="638945" y="2747084"/>
            <a:chExt cx="2136912" cy="3281842"/>
          </a:xfrm>
        </p:grpSpPr>
        <p:sp>
          <p:nvSpPr>
            <p:cNvPr id="12" name="Oval 11"/>
            <p:cNvSpPr/>
            <p:nvPr/>
          </p:nvSpPr>
          <p:spPr>
            <a:xfrm>
              <a:off x="638945" y="2747084"/>
              <a:ext cx="2136912" cy="328184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28894" y="3257406"/>
              <a:ext cx="32799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MODULE</a:t>
              </a:r>
              <a:endParaRPr lang="en-US" sz="2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93604" y="3547159"/>
              <a:ext cx="13815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/>
                <a:t>3</a:t>
              </a:r>
              <a:endParaRPr lang="en-US" sz="9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911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42925" y="15505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Budget Item Entry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0" y="549274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icture of budget item page in G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60" y="729024"/>
            <a:ext cx="7369179" cy="48391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picture of budget totals section of budget item p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715" y="3580391"/>
            <a:ext cx="3977985" cy="237764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 descr="red oval"/>
          <p:cNvSpPr/>
          <p:nvPr/>
        </p:nvSpPr>
        <p:spPr>
          <a:xfrm>
            <a:off x="22687" y="1680784"/>
            <a:ext cx="8292257" cy="9387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 descr="red oval"/>
          <p:cNvSpPr/>
          <p:nvPr/>
        </p:nvSpPr>
        <p:spPr>
          <a:xfrm>
            <a:off x="5474208" y="3880613"/>
            <a:ext cx="2633472" cy="20774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0870" y="4612026"/>
            <a:ext cx="4123071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Budget Item page allows for filtering at the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Filtered items are totaled separately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More on Tagging/Filtering </a:t>
            </a:r>
            <a:r>
              <a:rPr lang="en-US" sz="2000" i="1" dirty="0" smtClean="0"/>
              <a:t>(See Module #7)</a:t>
            </a:r>
            <a:endParaRPr lang="en-US" sz="2000" i="1" dirty="0"/>
          </a:p>
        </p:txBody>
      </p:sp>
      <p:sp>
        <p:nvSpPr>
          <p:cNvPr id="12" name="Rectangle 11" descr="white masking rectangle"/>
          <p:cNvSpPr/>
          <p:nvPr/>
        </p:nvSpPr>
        <p:spPr>
          <a:xfrm>
            <a:off x="258760" y="1383592"/>
            <a:ext cx="4528443" cy="242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40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492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Create Budget Item Page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0" y="549274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reate budget item picture from G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80" y="763014"/>
            <a:ext cx="8601254" cy="335407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402950" y="4117092"/>
            <a:ext cx="7339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Completed budget items must have: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Account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Purpose Code – Must tie to CLNA Parts A-E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Location Code – Districtwide or school specific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Quantity/Cost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Narrative – must be tied to approved course</a:t>
            </a:r>
            <a:endParaRPr lang="en-US" sz="2400" dirty="0"/>
          </a:p>
        </p:txBody>
      </p:sp>
      <p:sp>
        <p:nvSpPr>
          <p:cNvPr id="7" name="Rectangle 6" descr="white masking box&#10;"/>
          <p:cNvSpPr/>
          <p:nvPr/>
        </p:nvSpPr>
        <p:spPr>
          <a:xfrm>
            <a:off x="171450" y="1171575"/>
            <a:ext cx="320992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97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dget item purpose code detai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01" y="841566"/>
            <a:ext cx="5204911" cy="2476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8650" y="63350"/>
            <a:ext cx="7886700" cy="59462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Create Budget Item – Budget Codes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0" y="549274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 descr="red oval"/>
          <p:cNvSpPr/>
          <p:nvPr/>
        </p:nvSpPr>
        <p:spPr>
          <a:xfrm>
            <a:off x="88057" y="1388912"/>
            <a:ext cx="1345039" cy="3574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udget item location code detai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593" y="2586022"/>
            <a:ext cx="3787468" cy="4000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Oval 8" descr="red oval"/>
          <p:cNvSpPr/>
          <p:nvPr/>
        </p:nvSpPr>
        <p:spPr>
          <a:xfrm>
            <a:off x="4897801" y="3767327"/>
            <a:ext cx="1271351" cy="3239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1236" y="3767327"/>
            <a:ext cx="4120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Create each new budget item using appropriate codes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u="sng" dirty="0" smtClean="0"/>
              <a:t>Optional Sub-Code</a:t>
            </a:r>
            <a:r>
              <a:rPr lang="en-US" sz="2000" dirty="0" smtClean="0"/>
              <a:t> is optional if the District has extra coding – must </a:t>
            </a:r>
            <a:r>
              <a:rPr lang="en-US" sz="2000" dirty="0" smtClean="0"/>
              <a:t>include in</a:t>
            </a:r>
            <a:r>
              <a:rPr lang="en-US" sz="2000" dirty="0" smtClean="0"/>
              <a:t> </a:t>
            </a:r>
            <a:r>
              <a:rPr lang="en-US" sz="2000" dirty="0" smtClean="0"/>
              <a:t>reimbursements if used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9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 budget items picture from G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8" y="1189265"/>
            <a:ext cx="8893311" cy="4991533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492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New Budget Items – Edit or Delete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Straight Connector 5" descr="&quot;&quot;"/>
          <p:cNvCxnSpPr/>
          <p:nvPr/>
        </p:nvCxnSpPr>
        <p:spPr>
          <a:xfrm>
            <a:off x="0" y="549274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 descr="red arrow"/>
          <p:cNvCxnSpPr/>
          <p:nvPr/>
        </p:nvCxnSpPr>
        <p:spPr>
          <a:xfrm flipH="1">
            <a:off x="804672" y="780288"/>
            <a:ext cx="841248" cy="36176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 descr="red arrow"/>
          <p:cNvCxnSpPr/>
          <p:nvPr/>
        </p:nvCxnSpPr>
        <p:spPr>
          <a:xfrm flipH="1">
            <a:off x="3798569" y="1731264"/>
            <a:ext cx="736854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 descr="red arrow"/>
          <p:cNvCxnSpPr/>
          <p:nvPr/>
        </p:nvCxnSpPr>
        <p:spPr>
          <a:xfrm flipH="1">
            <a:off x="4320540" y="2090383"/>
            <a:ext cx="56845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 descr="red arrow"/>
          <p:cNvCxnSpPr/>
          <p:nvPr/>
        </p:nvCxnSpPr>
        <p:spPr>
          <a:xfrm flipH="1">
            <a:off x="3644646" y="3279648"/>
            <a:ext cx="597408" cy="1219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 descr="red arrow"/>
          <p:cNvCxnSpPr/>
          <p:nvPr/>
        </p:nvCxnSpPr>
        <p:spPr>
          <a:xfrm flipH="1">
            <a:off x="4011168" y="3663694"/>
            <a:ext cx="646176" cy="1219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35423" y="3877056"/>
            <a:ext cx="4255009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Modify – Budget items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Each item shows ‘tags’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Each item shows narrative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Items may be deleted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Items may be edited here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0655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Budget Pages - Tips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ession Timeout butt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04" y="3739200"/>
            <a:ext cx="2005339" cy="804225"/>
          </a:xfrm>
          <a:prstGeom prst="rect">
            <a:avLst/>
          </a:prstGeom>
        </p:spPr>
      </p:pic>
      <p:pic>
        <p:nvPicPr>
          <p:cNvPr id="11" name="Picture 10" descr="Alarm cloc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8980">
            <a:off x="462678" y="945732"/>
            <a:ext cx="1031438" cy="10314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94395" y="2280833"/>
            <a:ext cx="168146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Don’t forget- the clock is ticking!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49751" y="927301"/>
            <a:ext cx="54578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smtClean="0"/>
              <a:t>60 Minute Timeout - </a:t>
            </a:r>
            <a:r>
              <a:rPr lang="en-US" sz="2000" u="sng" dirty="0" smtClean="0"/>
              <a:t>Save </a:t>
            </a:r>
            <a:r>
              <a:rPr lang="en-US" sz="2000" u="sng" dirty="0"/>
              <a:t>and </a:t>
            </a:r>
            <a:r>
              <a:rPr lang="en-US" sz="2000" u="sng" dirty="0" smtClean="0"/>
              <a:t>Return</a:t>
            </a:r>
            <a:r>
              <a:rPr lang="en-US" sz="2000" dirty="0" smtClean="0"/>
              <a:t> or </a:t>
            </a:r>
            <a:r>
              <a:rPr lang="en-US" sz="2000" u="sng" dirty="0" smtClean="0"/>
              <a:t>Go To</a:t>
            </a:r>
          </a:p>
          <a:p>
            <a:endParaRPr lang="en-US" sz="2000" u="sng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Set up your budget so </a:t>
            </a:r>
            <a:r>
              <a:rPr lang="en-US" sz="2000" dirty="0" smtClean="0"/>
              <a:t>that </a:t>
            </a:r>
            <a:r>
              <a:rPr lang="en-US" sz="2000" dirty="0"/>
              <a:t>items may be easily deleted and funds moved if budget revisions are </a:t>
            </a:r>
            <a:r>
              <a:rPr lang="en-US" sz="2000" dirty="0" smtClean="0"/>
              <a:t>necessary</a:t>
            </a:r>
          </a:p>
          <a:p>
            <a:endParaRPr lang="en-US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GMS </a:t>
            </a:r>
            <a:r>
              <a:rPr lang="en-US" sz="2000" dirty="0" smtClean="0"/>
              <a:t>saves each </a:t>
            </a:r>
            <a:r>
              <a:rPr lang="en-US" sz="2000" dirty="0" smtClean="0"/>
              <a:t>approved </a:t>
            </a:r>
            <a:r>
              <a:rPr lang="en-US" sz="2000" dirty="0"/>
              <a:t>budget </a:t>
            </a:r>
            <a:r>
              <a:rPr lang="en-US" sz="2000" dirty="0" smtClean="0"/>
              <a:t>revision, in case review is necessary</a:t>
            </a:r>
          </a:p>
          <a:p>
            <a:endParaRPr lang="en-US" sz="20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smtClean="0"/>
              <a:t>Budget narratives must be complete enough for program managers </a:t>
            </a:r>
            <a:r>
              <a:rPr lang="en-US" sz="2000" dirty="0" smtClean="0"/>
              <a:t>to verify allowable expenditures</a:t>
            </a:r>
            <a:endParaRPr lang="en-US" sz="2000" dirty="0" smtClean="0"/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dirty="0" smtClean="0"/>
              <a:t>Connect all staff/training/equipment to an approved course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dirty="0" smtClean="0"/>
              <a:t>Don’t use Acronyms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000" dirty="0" smtClean="0"/>
              <a:t>“Supplies” is not enough – estimate type and number of items – “4 welding helmets”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9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 descr="&quot;&quot;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300" y="-6769"/>
            <a:ext cx="8930110" cy="75082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Budget Revisions</a:t>
            </a:r>
          </a:p>
        </p:txBody>
      </p:sp>
      <p:sp>
        <p:nvSpPr>
          <p:cNvPr id="12" name="Rectangle 11" descr="white masking rectangle"/>
          <p:cNvSpPr/>
          <p:nvPr/>
        </p:nvSpPr>
        <p:spPr>
          <a:xfrm>
            <a:off x="3330842" y="658678"/>
            <a:ext cx="3560064" cy="19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86050" y="6485098"/>
            <a:ext cx="3653790" cy="349249"/>
          </a:xfrm>
        </p:spPr>
        <p:txBody>
          <a:bodyPr/>
          <a:lstStyle/>
          <a:p>
            <a:r>
              <a:rPr lang="en-US" sz="1200" dirty="0"/>
              <a:t>· An Excellent Education for Every Student Every Day ·</a:t>
            </a:r>
          </a:p>
        </p:txBody>
      </p:sp>
      <p:pic>
        <p:nvPicPr>
          <p:cNvPr id="6" name="Picture 5" descr="budget revision page in g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8" y="865941"/>
            <a:ext cx="5334668" cy="52705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82658" y="2998995"/>
            <a:ext cx="28486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REVISION NARRATIVE  </a:t>
            </a:r>
            <a:endParaRPr lang="en-US" sz="2800" dirty="0">
              <a:solidFill>
                <a:prstClr val="black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Date </a:t>
            </a:r>
            <a:r>
              <a:rPr lang="en-US" sz="2800" dirty="0" smtClean="0">
                <a:solidFill>
                  <a:prstClr val="black"/>
                </a:solidFill>
              </a:rPr>
              <a:t>the </a:t>
            </a:r>
            <a:r>
              <a:rPr lang="en-US" sz="2800" dirty="0">
                <a:solidFill>
                  <a:prstClr val="black"/>
                </a:solidFill>
              </a:rPr>
              <a:t>change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Say w</a:t>
            </a:r>
            <a:r>
              <a:rPr lang="en-US" sz="2800" dirty="0" smtClean="0">
                <a:solidFill>
                  <a:prstClr val="black"/>
                </a:solidFill>
              </a:rPr>
              <a:t>hy  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sz="2000" b="1" dirty="0">
              <a:solidFill>
                <a:srgbClr val="0070C0"/>
              </a:solidFill>
            </a:endParaRPr>
          </a:p>
        </p:txBody>
      </p:sp>
      <p:grpSp>
        <p:nvGrpSpPr>
          <p:cNvPr id="10" name="Group 9" descr="alarm clock don't forget session timeout"/>
          <p:cNvGrpSpPr/>
          <p:nvPr/>
        </p:nvGrpSpPr>
        <p:grpSpPr>
          <a:xfrm>
            <a:off x="6583680" y="756136"/>
            <a:ext cx="2462518" cy="1795575"/>
            <a:chOff x="489656" y="406490"/>
            <a:chExt cx="2725528" cy="2023235"/>
          </a:xfrm>
        </p:grpSpPr>
        <p:pic>
          <p:nvPicPr>
            <p:cNvPr id="11" name="Picture 10" descr="session timeout ico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250" y="1443983"/>
              <a:ext cx="2457955" cy="9857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alarm clock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08980">
              <a:off x="489656" y="516306"/>
              <a:ext cx="1035015" cy="1035015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1664556" y="406490"/>
              <a:ext cx="1550628" cy="10750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Don’t Forget!!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09750" y="2993391"/>
            <a:ext cx="352425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12/3/19 – Snow White welding class cancelled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semester, move 20,000 to supplies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5411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48942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Budget Revision Plus/Minus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udget Revision plus/minu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18" y="2802172"/>
            <a:ext cx="8238558" cy="324620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588402" y="891645"/>
            <a:ext cx="64007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From </a:t>
            </a:r>
            <a:r>
              <a:rPr lang="en-US" sz="2000" dirty="0" smtClean="0"/>
              <a:t>Sections </a:t>
            </a:r>
            <a:r>
              <a:rPr lang="en-US" sz="2000" dirty="0"/>
              <a:t>page, </a:t>
            </a:r>
            <a:r>
              <a:rPr lang="en-US" sz="2000" dirty="0" smtClean="0"/>
              <a:t>select </a:t>
            </a:r>
            <a:r>
              <a:rPr lang="en-US" sz="2000" u="sng" dirty="0" smtClean="0"/>
              <a:t>Budget </a:t>
            </a:r>
            <a:r>
              <a:rPr lang="en-US" sz="2000" u="sng" dirty="0"/>
              <a:t>Revision Plus/Minus </a:t>
            </a:r>
            <a:r>
              <a:rPr lang="en-US" sz="2000" dirty="0" smtClean="0"/>
              <a:t>to </a:t>
            </a:r>
            <a:r>
              <a:rPr lang="en-US" sz="2000" dirty="0"/>
              <a:t>show the movement of funds from the most recent </a:t>
            </a:r>
            <a:r>
              <a:rPr lang="en-US" sz="2000" i="1" dirty="0"/>
              <a:t>approved</a:t>
            </a:r>
            <a:r>
              <a:rPr lang="en-US" sz="2000" dirty="0"/>
              <a:t> revision by account code.  This may also be </a:t>
            </a:r>
            <a:r>
              <a:rPr lang="en-US" sz="2000" dirty="0" err="1" smtClean="0"/>
              <a:t>PDFd</a:t>
            </a:r>
            <a:r>
              <a:rPr lang="en-US" sz="2000" dirty="0" smtClean="0"/>
              <a:t> and printed/saved using the print function on the Sections Page  </a:t>
            </a:r>
            <a:r>
              <a:rPr lang="en-US" sz="2000" i="1" dirty="0" smtClean="0"/>
              <a:t>(See Module 5)</a:t>
            </a:r>
            <a:endParaRPr lang="en-US" sz="2000" i="1" dirty="0"/>
          </a:p>
        </p:txBody>
      </p:sp>
      <p:pic>
        <p:nvPicPr>
          <p:cNvPr id="11" name="Picture 10" descr="sections page detail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18" y="1148328"/>
            <a:ext cx="1778794" cy="127873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ight Arrow 11" descr="red arrow"/>
          <p:cNvSpPr/>
          <p:nvPr/>
        </p:nvSpPr>
        <p:spPr>
          <a:xfrm rot="2014801">
            <a:off x="1928175" y="2519056"/>
            <a:ext cx="1320455" cy="1548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Budgeting Notes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/>
          </p:cNvSpPr>
          <p:nvPr/>
        </p:nvSpPr>
        <p:spPr>
          <a:xfrm>
            <a:off x="352426" y="1266610"/>
            <a:ext cx="8696324" cy="45672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Status – Application must be </a:t>
            </a:r>
            <a:r>
              <a:rPr lang="en-US" sz="2000" u="sng" dirty="0" smtClean="0">
                <a:solidFill>
                  <a:schemeClr val="tx1"/>
                </a:solidFill>
              </a:rPr>
              <a:t>Draft </a:t>
            </a:r>
            <a:r>
              <a:rPr lang="en-US" sz="2000" u="sng" dirty="0" smtClean="0">
                <a:solidFill>
                  <a:schemeClr val="tx1"/>
                </a:solidFill>
              </a:rPr>
              <a:t>Started</a:t>
            </a:r>
            <a:r>
              <a:rPr lang="en-US" sz="2000" dirty="0" smtClean="0">
                <a:solidFill>
                  <a:schemeClr val="tx1"/>
                </a:solidFill>
              </a:rPr>
              <a:t> status </a:t>
            </a:r>
            <a:r>
              <a:rPr lang="en-US" sz="2000" dirty="0" smtClean="0">
                <a:solidFill>
                  <a:schemeClr val="tx1"/>
                </a:solidFill>
              </a:rPr>
              <a:t>to receive </a:t>
            </a:r>
            <a:r>
              <a:rPr lang="en-US" sz="2000" dirty="0" smtClean="0">
                <a:solidFill>
                  <a:schemeClr val="tx1"/>
                </a:solidFill>
              </a:rPr>
              <a:t>entries.  Only 1 revision may be in process at a time, and must be approved by DEED before a second revision may be started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Open revisions must be approved by DEED before a reimbursement may be submitted.  </a:t>
            </a:r>
            <a:r>
              <a:rPr lang="en-US" sz="2000" dirty="0" smtClean="0">
                <a:solidFill>
                  <a:schemeClr val="tx1"/>
                </a:solidFill>
              </a:rPr>
              <a:t>Communicate </a:t>
            </a:r>
            <a:r>
              <a:rPr lang="en-US" sz="2000" dirty="0" smtClean="0">
                <a:solidFill>
                  <a:schemeClr val="tx1"/>
                </a:solidFill>
              </a:rPr>
              <a:t>with your business manager to ensure </a:t>
            </a:r>
            <a:r>
              <a:rPr lang="en-US" sz="2000" dirty="0" smtClean="0">
                <a:solidFill>
                  <a:schemeClr val="tx1"/>
                </a:solidFill>
              </a:rPr>
              <a:t>budgets are </a:t>
            </a:r>
            <a:r>
              <a:rPr lang="en-US" sz="2000" dirty="0" smtClean="0">
                <a:solidFill>
                  <a:schemeClr val="tx1"/>
                </a:solidFill>
              </a:rPr>
              <a:t>aligned with expenditures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GMS will not allow expenditures over 110% in any </a:t>
            </a:r>
            <a:r>
              <a:rPr lang="en-US" sz="2000" dirty="0" smtClean="0">
                <a:solidFill>
                  <a:schemeClr val="tx1"/>
                </a:solidFill>
              </a:rPr>
              <a:t>account code line.  </a:t>
            </a:r>
            <a:r>
              <a:rPr lang="en-US" sz="2000" dirty="0" smtClean="0">
                <a:solidFill>
                  <a:schemeClr val="tx1"/>
                </a:solidFill>
              </a:rPr>
              <a:t>Reimbursement requests for excess expenditures will </a:t>
            </a:r>
            <a:r>
              <a:rPr lang="en-US" sz="2000" dirty="0" smtClean="0">
                <a:solidFill>
                  <a:schemeClr val="tx1"/>
                </a:solidFill>
              </a:rPr>
              <a:t>result in an error message.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Remember to update applicable program pages to support </a:t>
            </a:r>
            <a:r>
              <a:rPr lang="en-US" sz="2000" dirty="0" smtClean="0">
                <a:solidFill>
                  <a:schemeClr val="tx1"/>
                </a:solidFill>
              </a:rPr>
              <a:t>major </a:t>
            </a:r>
            <a:r>
              <a:rPr lang="en-US" sz="2000" dirty="0" smtClean="0">
                <a:solidFill>
                  <a:schemeClr val="tx1"/>
                </a:solidFill>
              </a:rPr>
              <a:t>budget changes not in the original application or supported by existing CLNA and 4-Year Plans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Workflow Note:  Revisions only have to be approved through Fiscal Representative Approval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5730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DEED/CTE Team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cxnSp>
        <p:nvCxnSpPr>
          <p:cNvPr id="3" name="Straight Connector 2" descr="&quot;&quot;"/>
          <p:cNvCxnSpPr/>
          <p:nvPr/>
        </p:nvCxnSpPr>
        <p:spPr>
          <a:xfrm>
            <a:off x="11430" y="720090"/>
            <a:ext cx="913257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BE6CEA-CA86-4BCB-B831-CD422866F4DB}"/>
              </a:ext>
            </a:extLst>
          </p:cNvPr>
          <p:cNvSpPr/>
          <p:nvPr/>
        </p:nvSpPr>
        <p:spPr>
          <a:xfrm>
            <a:off x="1804936" y="873578"/>
            <a:ext cx="71043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Deborah Riddle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Division Operations Manager, Innovation &amp; Education Excellence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907-465-2892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deborah.riddle@alaska.gov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4936" y="2340908"/>
            <a:ext cx="52410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Brad Billings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Administrator, Career and Technical Education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907-465-8720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brad.billings@alaska.gov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CD5441-6FF2-4992-AD0A-BE497C753503}"/>
              </a:ext>
            </a:extLst>
          </p:cNvPr>
          <p:cNvSpPr/>
          <p:nvPr/>
        </p:nvSpPr>
        <p:spPr>
          <a:xfrm>
            <a:off x="351288" y="4915232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Sheila Box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CTE Program Specialist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907-465-8704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sheila.box@alaska.gov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613544-24BB-4BFE-B8B6-9383D25F2B3A}"/>
              </a:ext>
            </a:extLst>
          </p:cNvPr>
          <p:cNvSpPr/>
          <p:nvPr/>
        </p:nvSpPr>
        <p:spPr>
          <a:xfrm>
            <a:off x="3386383" y="4969934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Felicia Swanson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Associate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907-465-2980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felicia.swanson@alaska.gov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FFAF9B-35FF-49C1-A283-83A2FCF09821}"/>
              </a:ext>
            </a:extLst>
          </p:cNvPr>
          <p:cNvSpPr/>
          <p:nvPr/>
        </p:nvSpPr>
        <p:spPr>
          <a:xfrm>
            <a:off x="6378136" y="4944439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Bjørn Wolter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CTE Program Specialist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907-465-6542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Bjorn.wolter@Alaska.gov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Picture 8" descr="brad billings" title="Picture of Brad Billings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8" b="21012"/>
          <a:stretch/>
        </p:blipFill>
        <p:spPr bwMode="auto">
          <a:xfrm>
            <a:off x="351288" y="2340908"/>
            <a:ext cx="1223010" cy="1252523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picture of Deb Riddle" title="Deb Riddle">
            <a:extLst>
              <a:ext uri="{FF2B5EF4-FFF2-40B4-BE49-F238E27FC236}">
                <a16:creationId xmlns:a16="http://schemas.microsoft.com/office/drawing/2014/main" id="{A274342E-4BAF-4FEA-9576-BD6AB19D9B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288" y="873578"/>
            <a:ext cx="1223010" cy="1253331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74094" y="6352344"/>
            <a:ext cx="3804042" cy="416730"/>
          </a:xfrm>
          <a:prstGeom prst="rect">
            <a:avLst/>
          </a:prstGeom>
        </p:spPr>
        <p:txBody>
          <a:bodyPr anchor="b"/>
          <a:lstStyle>
            <a:lvl1pPr>
              <a:defRPr sz="9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sz="1200" dirty="0"/>
              <a:t>· An Excellent Education for Every Student Every Day ·</a:t>
            </a:r>
          </a:p>
        </p:txBody>
      </p:sp>
      <p:pic>
        <p:nvPicPr>
          <p:cNvPr id="13" name="Picture 12" descr="Bjorn Wolter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1985" y="3727271"/>
            <a:ext cx="1087989" cy="1230264"/>
          </a:xfrm>
          <a:prstGeom prst="rect">
            <a:avLst/>
          </a:prstGeom>
        </p:spPr>
      </p:pic>
      <p:pic>
        <p:nvPicPr>
          <p:cNvPr id="15" name="Picture 14" descr="sheila box" title="picture of Sheila Box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8" b="27527"/>
          <a:stretch/>
        </p:blipFill>
        <p:spPr bwMode="auto">
          <a:xfrm>
            <a:off x="422144" y="3731004"/>
            <a:ext cx="1087989" cy="12265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Felicia Swanso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8918" y="3572014"/>
            <a:ext cx="1064016" cy="1442702"/>
          </a:xfrm>
          <a:prstGeom prst="rect">
            <a:avLst/>
          </a:prstGeom>
        </p:spPr>
      </p:pic>
      <p:sp>
        <p:nvSpPr>
          <p:cNvPr id="12" name="Rounded Rectangle 11" descr="Red circle around Sheila Box"/>
          <p:cNvSpPr/>
          <p:nvPr/>
        </p:nvSpPr>
        <p:spPr>
          <a:xfrm>
            <a:off x="115733" y="3643964"/>
            <a:ext cx="2720086" cy="25425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80757" y="4088955"/>
            <a:ext cx="118935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GMS Specialist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109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Starting A New Application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MS District Home Page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07" y="1890502"/>
            <a:ext cx="6879113" cy="385090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87607" y="1038746"/>
            <a:ext cx="8147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you first sign into GMS, you should see your district name.  There may also be announcements or reminders.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6491" y="3159584"/>
            <a:ext cx="1633757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Select </a:t>
            </a:r>
            <a:r>
              <a:rPr lang="en-US" sz="2000" dirty="0"/>
              <a:t>underlined </a:t>
            </a:r>
            <a:r>
              <a:rPr lang="en-US" sz="2000" u="sng" dirty="0"/>
              <a:t>District Name</a:t>
            </a:r>
            <a:r>
              <a:rPr lang="en-US" sz="2000" dirty="0"/>
              <a:t> to see all grants associated with the district.</a:t>
            </a:r>
          </a:p>
        </p:txBody>
      </p:sp>
      <p:sp>
        <p:nvSpPr>
          <p:cNvPr id="12" name="Right Arrow 11" descr="red arrow"/>
          <p:cNvSpPr/>
          <p:nvPr/>
        </p:nvSpPr>
        <p:spPr>
          <a:xfrm rot="10522432">
            <a:off x="4475441" y="3604005"/>
            <a:ext cx="2907096" cy="9486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Funding Applications Page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MS Funding Applications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21" y="713024"/>
            <a:ext cx="8060920" cy="271345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52621" y="3543013"/>
            <a:ext cx="8325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smtClean="0"/>
              <a:t>Shows all applications for a district – select </a:t>
            </a:r>
            <a:r>
              <a:rPr lang="en-US" sz="2000" u="sng" dirty="0" smtClean="0"/>
              <a:t>year</a:t>
            </a:r>
            <a:r>
              <a:rPr lang="en-US" sz="2000" dirty="0" smtClean="0"/>
              <a:t> and </a:t>
            </a:r>
            <a:r>
              <a:rPr lang="en-US" sz="2000" u="sng" dirty="0" smtClean="0"/>
              <a:t>application status</a:t>
            </a:r>
            <a:r>
              <a:rPr lang="en-US" sz="2000" dirty="0" smtClean="0"/>
              <a:t> from drop down boxes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smtClean="0"/>
              <a:t>All Active Applications = Lists approved and not yet approved applications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smtClean="0"/>
              <a:t>All Approved applications = Lists only approved applications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smtClean="0"/>
              <a:t>Revision </a:t>
            </a:r>
            <a:r>
              <a:rPr lang="en-US" sz="2000" dirty="0"/>
              <a:t># - 0 is the Original application, 1, 2, 3, and so on are </a:t>
            </a:r>
            <a:r>
              <a:rPr lang="en-US" sz="2000" dirty="0" smtClean="0"/>
              <a:t>Revisions</a:t>
            </a:r>
            <a:endParaRPr lang="en-US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smtClean="0"/>
              <a:t>Status = </a:t>
            </a:r>
            <a:r>
              <a:rPr lang="en-US" sz="2000" dirty="0"/>
              <a:t>Current </a:t>
            </a:r>
            <a:r>
              <a:rPr lang="en-US" sz="2000" dirty="0" smtClean="0"/>
              <a:t>Status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smtClean="0"/>
              <a:t>Status </a:t>
            </a:r>
            <a:r>
              <a:rPr lang="en-US" sz="2000" dirty="0"/>
              <a:t>Date – Date the status changed to its current </a:t>
            </a:r>
            <a:r>
              <a:rPr lang="en-US" sz="2000" dirty="0" smtClean="0"/>
              <a:t>state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You must RETURN to this page and select the CURRENT grant to continue working in the ‘live’ grant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882" y="-56959"/>
            <a:ext cx="7886700" cy="86183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Budget Pages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icture of sections page in G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317" y="74831"/>
            <a:ext cx="4074633" cy="635209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 descr="red oval"/>
          <p:cNvSpPr/>
          <p:nvPr/>
        </p:nvSpPr>
        <p:spPr>
          <a:xfrm>
            <a:off x="3652318" y="2661581"/>
            <a:ext cx="2292315" cy="3844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6106" y="3066281"/>
            <a:ext cx="36073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Budget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Accept/Waive Indirect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Budget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Grant Award Report</a:t>
            </a:r>
            <a:endParaRPr lang="en-US" sz="2000" dirty="0"/>
          </a:p>
        </p:txBody>
      </p:sp>
      <p:sp>
        <p:nvSpPr>
          <p:cNvPr id="11" name="Oval 10" descr="red oval"/>
          <p:cNvSpPr/>
          <p:nvPr/>
        </p:nvSpPr>
        <p:spPr>
          <a:xfrm>
            <a:off x="4825442" y="747571"/>
            <a:ext cx="1119191" cy="2637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descr="white masking box&#10;"/>
          <p:cNvSpPr/>
          <p:nvPr/>
        </p:nvSpPr>
        <p:spPr>
          <a:xfrm>
            <a:off x="3907317" y="554077"/>
            <a:ext cx="3426933" cy="158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8882" y="936669"/>
            <a:ext cx="33634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Application STATUS must be </a:t>
            </a:r>
            <a:r>
              <a:rPr lang="en-US" u="sng" dirty="0" smtClean="0"/>
              <a:t>DRAFT STARTED</a:t>
            </a:r>
            <a:r>
              <a:rPr lang="en-US" dirty="0" smtClean="0"/>
              <a:t> before any work may be entered!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Allocations Page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/>
          </p:cNvSpPr>
          <p:nvPr/>
        </p:nvSpPr>
        <p:spPr>
          <a:xfrm>
            <a:off x="101752" y="985809"/>
            <a:ext cx="8940496" cy="23463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u="sng" dirty="0" smtClean="0">
                <a:solidFill>
                  <a:schemeClr val="tx1"/>
                </a:solidFill>
              </a:rPr>
              <a:t>Allocations</a:t>
            </a:r>
            <a:r>
              <a:rPr lang="en-US" sz="2000" dirty="0" smtClean="0">
                <a:solidFill>
                  <a:schemeClr val="tx1"/>
                </a:solidFill>
              </a:rPr>
              <a:t> page displays the amount allocated to each grant. 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All allocations are PRELIMINARY when the application is first opened, and subject to change until final funds are received from USDOE – usually late July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Amounts may be updated during the year (adding Reallocated funds for Perkins)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When new allocations are added, DEED changes the grant status to </a:t>
            </a:r>
            <a:r>
              <a:rPr lang="en-US" sz="2000" u="sng" dirty="0" smtClean="0">
                <a:solidFill>
                  <a:schemeClr val="tx1"/>
                </a:solidFill>
              </a:rPr>
              <a:t>Draft Started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pic>
        <p:nvPicPr>
          <p:cNvPr id="10" name="Picture 9" descr="Allocations page in GM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1" y="3411043"/>
            <a:ext cx="8671258" cy="250573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49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Budget Overview Page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9624" y="3543013"/>
            <a:ext cx="7524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Shows </a:t>
            </a:r>
            <a:r>
              <a:rPr lang="en-US" sz="2000" dirty="0" smtClean="0"/>
              <a:t>totals for </a:t>
            </a:r>
            <a:r>
              <a:rPr lang="en-US" sz="2000" dirty="0"/>
              <a:t>all </a:t>
            </a:r>
            <a:r>
              <a:rPr lang="en-US" sz="2000" dirty="0" smtClean="0"/>
              <a:t>Account </a:t>
            </a:r>
            <a:r>
              <a:rPr lang="en-US" sz="2000" dirty="0"/>
              <a:t>Codes on one </a:t>
            </a:r>
            <a:r>
              <a:rPr lang="en-US" sz="2000" dirty="0" smtClean="0"/>
              <a:t>page</a:t>
            </a:r>
            <a:endParaRPr lang="en-US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This is an easy way to view the entire breakdown of all budgets. </a:t>
            </a:r>
            <a:r>
              <a:rPr lang="en-US" sz="2000" i="1" dirty="0">
                <a:solidFill>
                  <a:srgbClr val="C00000"/>
                </a:solidFill>
              </a:rPr>
              <a:t>No entry can be made </a:t>
            </a:r>
            <a:r>
              <a:rPr lang="en-US" sz="2000" i="1" dirty="0" smtClean="0">
                <a:solidFill>
                  <a:srgbClr val="C00000"/>
                </a:solidFill>
              </a:rPr>
              <a:t>here</a:t>
            </a:r>
            <a:endParaRPr lang="en-US" sz="2000" dirty="0" smtClean="0"/>
          </a:p>
          <a:p>
            <a:endParaRPr lang="en-US" sz="20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smtClean="0"/>
              <a:t>You may </a:t>
            </a:r>
            <a:r>
              <a:rPr lang="en-US" sz="2000" u="sng" dirty="0" smtClean="0"/>
              <a:t>Filter by Location</a:t>
            </a:r>
            <a:r>
              <a:rPr lang="en-US" sz="2000" dirty="0" smtClean="0"/>
              <a:t> – to select a single school’s expenditures, if they are tagged in the main budget page</a:t>
            </a:r>
            <a:endParaRPr lang="en-US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You may </a:t>
            </a:r>
            <a:r>
              <a:rPr lang="en-US" sz="2000" dirty="0" smtClean="0"/>
              <a:t>Show </a:t>
            </a:r>
            <a:r>
              <a:rPr lang="en-US" sz="2000" dirty="0"/>
              <a:t>or </a:t>
            </a:r>
            <a:r>
              <a:rPr lang="en-US" sz="2000" u="sng" dirty="0"/>
              <a:t>Hide Unbudgeted </a:t>
            </a:r>
            <a:r>
              <a:rPr lang="en-US" sz="2000" u="sng" dirty="0" smtClean="0"/>
              <a:t>Categories</a:t>
            </a:r>
            <a:endParaRPr lang="en-US" sz="2000" dirty="0"/>
          </a:p>
        </p:txBody>
      </p:sp>
      <p:pic>
        <p:nvPicPr>
          <p:cNvPr id="5" name="Picture 4" descr="Budget Overview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67" y="782216"/>
            <a:ext cx="8777265" cy="261259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Oval 11" descr="red oval"/>
          <p:cNvSpPr/>
          <p:nvPr/>
        </p:nvSpPr>
        <p:spPr>
          <a:xfrm>
            <a:off x="107166" y="747280"/>
            <a:ext cx="2207409" cy="402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Accept/Waive Indirect Cost Page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 descr="Accept/waive indirect cost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18746"/>
            <a:ext cx="8466860" cy="206183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05460" y="3619253"/>
            <a:ext cx="79098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From the SECTIONS page, select </a:t>
            </a:r>
            <a:r>
              <a:rPr lang="en-US" sz="2000" u="sng" dirty="0"/>
              <a:t>Accept/Waive Indirect </a:t>
            </a:r>
            <a:r>
              <a:rPr lang="en-US" sz="2000" u="sng" dirty="0" smtClean="0"/>
              <a:t>Cost</a:t>
            </a:r>
            <a:r>
              <a:rPr lang="en-US" sz="2000" dirty="0" smtClean="0"/>
              <a:t>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Indirect rates are pre-loaded, and districts must choose to accept indirect cost rate in order for </a:t>
            </a:r>
            <a:r>
              <a:rPr lang="en-US" sz="2000" dirty="0" smtClean="0"/>
              <a:t>it to be applied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 budget items entered except those located below the Indirect account code will have indirect automatically calculated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72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Copy Prior Year Budget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51800" y="1549609"/>
            <a:ext cx="3192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ONE TIME option</a:t>
            </a:r>
            <a:r>
              <a:rPr lang="en-US" sz="2000" dirty="0" smtClean="0"/>
              <a:t> – must be done BEFORE you enter a budget item for the FIRST time!</a:t>
            </a:r>
          </a:p>
          <a:p>
            <a:endParaRPr lang="en-US" sz="20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smtClean="0"/>
              <a:t>Select </a:t>
            </a:r>
            <a:r>
              <a:rPr lang="en-US" sz="2000" u="sng" dirty="0" smtClean="0"/>
              <a:t>Copy (year) Budget Detail</a:t>
            </a:r>
          </a:p>
          <a:p>
            <a:endParaRPr lang="en-US" sz="2000" u="sng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 smtClean="0"/>
              <a:t>Budget </a:t>
            </a:r>
            <a:r>
              <a:rPr lang="en-US" sz="2000" dirty="0"/>
              <a:t>Detail Copy Confirmation page will </a:t>
            </a:r>
            <a:r>
              <a:rPr lang="en-US" sz="2000" dirty="0" smtClean="0"/>
              <a:t>open</a:t>
            </a:r>
          </a:p>
          <a:p>
            <a:endParaRPr lang="en-US" sz="2000" dirty="0" smtClean="0"/>
          </a:p>
        </p:txBody>
      </p:sp>
      <p:pic>
        <p:nvPicPr>
          <p:cNvPr id="10" name="Picture 9" descr="Copy budget detail button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62" y="1018747"/>
            <a:ext cx="5259695" cy="192447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Budget Copy Confirma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62" y="3707927"/>
            <a:ext cx="5078295" cy="189253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 descr="white masking bar"/>
          <p:cNvSpPr/>
          <p:nvPr/>
        </p:nvSpPr>
        <p:spPr>
          <a:xfrm>
            <a:off x="342662" y="4448175"/>
            <a:ext cx="4391263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 descr="red arrow"/>
          <p:cNvSpPr/>
          <p:nvPr/>
        </p:nvSpPr>
        <p:spPr>
          <a:xfrm rot="3806825">
            <a:off x="688220" y="3127144"/>
            <a:ext cx="3583295" cy="9090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104" y="156909"/>
            <a:ext cx="7886700" cy="861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Budget Page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· An Excellent Education for Every Student Every Day ·</a:t>
            </a:r>
            <a:endParaRPr lang="en-US" dirty="0"/>
          </a:p>
        </p:txBody>
      </p:sp>
      <p:sp>
        <p:nvSpPr>
          <p:cNvPr id="9" name="Title 1" title="GMS System Goals"/>
          <p:cNvSpPr txBox="1">
            <a:spLocks/>
          </p:cNvSpPr>
          <p:nvPr/>
        </p:nvSpPr>
        <p:spPr>
          <a:xfrm>
            <a:off x="27432" y="74831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 descr="Orange line"/>
          <p:cNvCxnSpPr/>
          <p:nvPr/>
        </p:nvCxnSpPr>
        <p:spPr>
          <a:xfrm>
            <a:off x="0" y="646331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MS Budget page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76" y="897786"/>
            <a:ext cx="8562374" cy="344350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9237" y="4403818"/>
            <a:ext cx="8497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Action column must read </a:t>
            </a:r>
            <a:r>
              <a:rPr lang="en-US" sz="2000" u="sng" dirty="0" smtClean="0"/>
              <a:t>Modify</a:t>
            </a:r>
            <a:r>
              <a:rPr lang="en-US" sz="2000" dirty="0" smtClean="0"/>
              <a:t> in order to accept changes – check STATUS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Instructions for </a:t>
            </a:r>
            <a:r>
              <a:rPr lang="en-US" sz="2000" u="sng" dirty="0" smtClean="0"/>
              <a:t>Download and Upload Budget Data</a:t>
            </a:r>
            <a:r>
              <a:rPr lang="en-US" sz="2000" dirty="0" smtClean="0"/>
              <a:t> </a:t>
            </a:r>
            <a:r>
              <a:rPr lang="en-US" sz="2000" i="1" dirty="0" smtClean="0"/>
              <a:t>(See </a:t>
            </a:r>
            <a:r>
              <a:rPr lang="en-US" sz="2000" i="1" dirty="0"/>
              <a:t>Module #</a:t>
            </a:r>
            <a:r>
              <a:rPr lang="en-US" sz="2000" i="1" dirty="0" smtClean="0"/>
              <a:t>8)</a:t>
            </a:r>
            <a:endParaRPr lang="en-US" sz="2000" i="1" u="sng" dirty="0" smtClean="0"/>
          </a:p>
          <a:p>
            <a:endParaRPr lang="en-US" sz="20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Each Account Code has a row, </a:t>
            </a:r>
            <a:r>
              <a:rPr lang="en-US" sz="2000" dirty="0" smtClean="0"/>
              <a:t>(i.e. 310 – Certificated Salaries) and items </a:t>
            </a:r>
            <a:r>
              <a:rPr lang="en-US" sz="2000" dirty="0" smtClean="0"/>
              <a:t>within that row will </a:t>
            </a:r>
            <a:r>
              <a:rPr lang="en-US" sz="2000" dirty="0" smtClean="0"/>
              <a:t>total. The entire row </a:t>
            </a:r>
            <a:r>
              <a:rPr lang="en-US" sz="2000" dirty="0" smtClean="0"/>
              <a:t>totals </a:t>
            </a:r>
            <a:r>
              <a:rPr lang="en-US" sz="2000" dirty="0"/>
              <a:t>i</a:t>
            </a:r>
            <a:r>
              <a:rPr lang="en-US" sz="2000" dirty="0" smtClean="0"/>
              <a:t>n the right hand column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42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7818</TotalTime>
  <Words>1638</Words>
  <Application>Microsoft Office PowerPoint</Application>
  <PresentationFormat>On-screen Show (4:3)</PresentationFormat>
  <Paragraphs>214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Grants Management System (GMS) Training Module 3</vt:lpstr>
      <vt:lpstr>Starting A New Application </vt:lpstr>
      <vt:lpstr>Funding Applications Page </vt:lpstr>
      <vt:lpstr>Budget Pages</vt:lpstr>
      <vt:lpstr>Allocations Page </vt:lpstr>
      <vt:lpstr>Budget Overview Page </vt:lpstr>
      <vt:lpstr>Accept/Waive Indirect Cost Page </vt:lpstr>
      <vt:lpstr>Copy Prior Year Budget </vt:lpstr>
      <vt:lpstr>Budget Page </vt:lpstr>
      <vt:lpstr>Budget Item Entry  </vt:lpstr>
      <vt:lpstr>Create Budget Item Page</vt:lpstr>
      <vt:lpstr>Create Budget Item – Budget Codes</vt:lpstr>
      <vt:lpstr>New Budget Items – Edit or Delete</vt:lpstr>
      <vt:lpstr>Budget Pages - Tips </vt:lpstr>
      <vt:lpstr>Budget Revisions</vt:lpstr>
      <vt:lpstr>Budget Revision Plus/Minus</vt:lpstr>
      <vt:lpstr>Budgeting Notes </vt:lpstr>
      <vt:lpstr>DEED/CTE Team </vt:lpstr>
    </vt:vector>
  </TitlesOfParts>
  <Company>State of Alaska - Department of Edication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Hardin, Erin M (EED)</dc:creator>
  <cp:lastModifiedBy>Box, Sheila A (EED)</cp:lastModifiedBy>
  <cp:revision>173</cp:revision>
  <cp:lastPrinted>2019-04-04T22:00:50Z</cp:lastPrinted>
  <dcterms:created xsi:type="dcterms:W3CDTF">2017-09-10T20:47:50Z</dcterms:created>
  <dcterms:modified xsi:type="dcterms:W3CDTF">2020-08-11T18:56:21Z</dcterms:modified>
</cp:coreProperties>
</file>