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7" r:id="rId11"/>
    <p:sldId id="269" r:id="rId12"/>
    <p:sldId id="268"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3" autoAdjust="0"/>
    <p:restoredTop sz="94660"/>
  </p:normalViewPr>
  <p:slideViewPr>
    <p:cSldViewPr snapToGrid="0">
      <p:cViewPr varScale="1">
        <p:scale>
          <a:sx n="105" d="100"/>
          <a:sy n="105" d="100"/>
        </p:scale>
        <p:origin x="52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48E3A3E-D12F-4051-93C6-68A34F8C9C95}"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5A7E0-7C93-4A31-B770-68AC793629D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5312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8E3A3E-D12F-4051-93C6-68A34F8C9C95}"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5A7E0-7C93-4A31-B770-68AC793629DF}" type="slidenum">
              <a:rPr lang="en-US" smtClean="0"/>
              <a:t>‹#›</a:t>
            </a:fld>
            <a:endParaRPr lang="en-US"/>
          </a:p>
        </p:txBody>
      </p:sp>
    </p:spTree>
    <p:extLst>
      <p:ext uri="{BB962C8B-B14F-4D97-AF65-F5344CB8AC3E}">
        <p14:creationId xmlns:p14="http://schemas.microsoft.com/office/powerpoint/2010/main" val="717973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8E3A3E-D12F-4051-93C6-68A34F8C9C95}"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5A7E0-7C93-4A31-B770-68AC793629DF}" type="slidenum">
              <a:rPr lang="en-US" smtClean="0"/>
              <a:t>‹#›</a:t>
            </a:fld>
            <a:endParaRPr lang="en-US"/>
          </a:p>
        </p:txBody>
      </p:sp>
    </p:spTree>
    <p:extLst>
      <p:ext uri="{BB962C8B-B14F-4D97-AF65-F5344CB8AC3E}">
        <p14:creationId xmlns:p14="http://schemas.microsoft.com/office/powerpoint/2010/main" val="3327574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8E3A3E-D12F-4051-93C6-68A34F8C9C95}"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5A7E0-7C93-4A31-B770-68AC793629DF}" type="slidenum">
              <a:rPr lang="en-US" smtClean="0"/>
              <a:t>‹#›</a:t>
            </a:fld>
            <a:endParaRPr lang="en-US"/>
          </a:p>
        </p:txBody>
      </p:sp>
    </p:spTree>
    <p:extLst>
      <p:ext uri="{BB962C8B-B14F-4D97-AF65-F5344CB8AC3E}">
        <p14:creationId xmlns:p14="http://schemas.microsoft.com/office/powerpoint/2010/main" val="445451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8E3A3E-D12F-4051-93C6-68A34F8C9C95}"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5A7E0-7C93-4A31-B770-68AC793629D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5267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8E3A3E-D12F-4051-93C6-68A34F8C9C95}"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D5A7E0-7C93-4A31-B770-68AC793629DF}" type="slidenum">
              <a:rPr lang="en-US" smtClean="0"/>
              <a:t>‹#›</a:t>
            </a:fld>
            <a:endParaRPr lang="en-US"/>
          </a:p>
        </p:txBody>
      </p:sp>
    </p:spTree>
    <p:extLst>
      <p:ext uri="{BB962C8B-B14F-4D97-AF65-F5344CB8AC3E}">
        <p14:creationId xmlns:p14="http://schemas.microsoft.com/office/powerpoint/2010/main" val="2361773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8E3A3E-D12F-4051-93C6-68A34F8C9C95}" type="datetimeFigureOut">
              <a:rPr lang="en-US" smtClean="0"/>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D5A7E0-7C93-4A31-B770-68AC793629DF}" type="slidenum">
              <a:rPr lang="en-US" smtClean="0"/>
              <a:t>‹#›</a:t>
            </a:fld>
            <a:endParaRPr lang="en-US"/>
          </a:p>
        </p:txBody>
      </p:sp>
    </p:spTree>
    <p:extLst>
      <p:ext uri="{BB962C8B-B14F-4D97-AF65-F5344CB8AC3E}">
        <p14:creationId xmlns:p14="http://schemas.microsoft.com/office/powerpoint/2010/main" val="362737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48E3A3E-D12F-4051-93C6-68A34F8C9C95}"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D5A7E0-7C93-4A31-B770-68AC793629DF}" type="slidenum">
              <a:rPr lang="en-US" smtClean="0"/>
              <a:t>‹#›</a:t>
            </a:fld>
            <a:endParaRPr lang="en-US"/>
          </a:p>
        </p:txBody>
      </p:sp>
    </p:spTree>
    <p:extLst>
      <p:ext uri="{BB962C8B-B14F-4D97-AF65-F5344CB8AC3E}">
        <p14:creationId xmlns:p14="http://schemas.microsoft.com/office/powerpoint/2010/main" val="315551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48E3A3E-D12F-4051-93C6-68A34F8C9C95}" type="datetimeFigureOut">
              <a:rPr lang="en-US" smtClean="0"/>
              <a:t>2/26/2026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BD5A7E0-7C93-4A31-B770-68AC793629DF}" type="slidenum">
              <a:rPr lang="en-US" smtClean="0"/>
              <a:t>‹#›</a:t>
            </a:fld>
            <a:endParaRPr lang="en-US"/>
          </a:p>
        </p:txBody>
      </p:sp>
    </p:spTree>
    <p:extLst>
      <p:ext uri="{BB962C8B-B14F-4D97-AF65-F5344CB8AC3E}">
        <p14:creationId xmlns:p14="http://schemas.microsoft.com/office/powerpoint/2010/main" val="2966039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48E3A3E-D12F-4051-93C6-68A34F8C9C95}" type="datetimeFigureOut">
              <a:rPr lang="en-US" smtClean="0"/>
              <a:t>2/26/2026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BD5A7E0-7C93-4A31-B770-68AC793629DF}" type="slidenum">
              <a:rPr lang="en-US" smtClean="0"/>
              <a:t>‹#›</a:t>
            </a:fld>
            <a:endParaRPr lang="en-US"/>
          </a:p>
        </p:txBody>
      </p:sp>
    </p:spTree>
    <p:extLst>
      <p:ext uri="{BB962C8B-B14F-4D97-AF65-F5344CB8AC3E}">
        <p14:creationId xmlns:p14="http://schemas.microsoft.com/office/powerpoint/2010/main" val="1672313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8E3A3E-D12F-4051-93C6-68A34F8C9C95}"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D5A7E0-7C93-4A31-B770-68AC793629DF}" type="slidenum">
              <a:rPr lang="en-US" smtClean="0"/>
              <a:t>‹#›</a:t>
            </a:fld>
            <a:endParaRPr lang="en-US"/>
          </a:p>
        </p:txBody>
      </p:sp>
    </p:spTree>
    <p:extLst>
      <p:ext uri="{BB962C8B-B14F-4D97-AF65-F5344CB8AC3E}">
        <p14:creationId xmlns:p14="http://schemas.microsoft.com/office/powerpoint/2010/main" val="473348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48E3A3E-D12F-4051-93C6-68A34F8C9C95}" type="datetimeFigureOut">
              <a:rPr lang="en-US" smtClean="0"/>
              <a:t>2/26/2026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BD5A7E0-7C93-4A31-B770-68AC793629DF}"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37307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EDEF3-5F3C-A06B-9D37-A79478804513}"/>
              </a:ext>
            </a:extLst>
          </p:cNvPr>
          <p:cNvSpPr>
            <a:spLocks noGrp="1"/>
          </p:cNvSpPr>
          <p:nvPr>
            <p:ph type="ctrTitle"/>
          </p:nvPr>
        </p:nvSpPr>
        <p:spPr/>
        <p:txBody>
          <a:bodyPr>
            <a:noAutofit/>
          </a:bodyPr>
          <a:lstStyle/>
          <a:p>
            <a:pPr algn="ctr"/>
            <a:r>
              <a:rPr lang="en-US" sz="6000" dirty="0"/>
              <a:t>Consolidating </a:t>
            </a:r>
            <a:br>
              <a:rPr lang="en-US" sz="6000" dirty="0"/>
            </a:br>
            <a:r>
              <a:rPr lang="en-US" sz="6000" dirty="0"/>
              <a:t>Title I-C Education of Migratory Children Funds into a Title I-A Schoolwide Program</a:t>
            </a:r>
          </a:p>
        </p:txBody>
      </p:sp>
      <p:sp>
        <p:nvSpPr>
          <p:cNvPr id="3" name="Subtitle 2">
            <a:extLst>
              <a:ext uri="{FF2B5EF4-FFF2-40B4-BE49-F238E27FC236}">
                <a16:creationId xmlns:a16="http://schemas.microsoft.com/office/drawing/2014/main" id="{473D4087-A436-B19A-92FB-9271FCF50683}"/>
              </a:ext>
            </a:extLst>
          </p:cNvPr>
          <p:cNvSpPr>
            <a:spLocks noGrp="1"/>
          </p:cNvSpPr>
          <p:nvPr>
            <p:ph type="subTitle" idx="1"/>
          </p:nvPr>
        </p:nvSpPr>
        <p:spPr>
          <a:xfrm>
            <a:off x="1100051" y="4455619"/>
            <a:ext cx="10058400" cy="1357351"/>
          </a:xfrm>
        </p:spPr>
        <p:txBody>
          <a:bodyPr>
            <a:normAutofit lnSpcReduction="10000"/>
          </a:bodyPr>
          <a:lstStyle/>
          <a:p>
            <a:r>
              <a:rPr lang="en-US" dirty="0">
                <a:highlight>
                  <a:srgbClr val="FFFF00"/>
                </a:highlight>
              </a:rPr>
              <a:t>INSERT SCHOOL NAME</a:t>
            </a:r>
          </a:p>
          <a:p>
            <a:r>
              <a:rPr lang="en-US" dirty="0"/>
              <a:t>School Year </a:t>
            </a:r>
            <a:r>
              <a:rPr lang="en-US" dirty="0">
                <a:highlight>
                  <a:srgbClr val="FFFF00"/>
                </a:highlight>
              </a:rPr>
              <a:t>20XX-20XX</a:t>
            </a:r>
          </a:p>
          <a:p>
            <a:r>
              <a:rPr lang="en-US" dirty="0">
                <a:highlight>
                  <a:srgbClr val="FFFF00"/>
                </a:highlight>
              </a:rPr>
              <a:t>INSERT MEETING DATE</a:t>
            </a:r>
          </a:p>
        </p:txBody>
      </p:sp>
    </p:spTree>
    <p:extLst>
      <p:ext uri="{BB962C8B-B14F-4D97-AF65-F5344CB8AC3E}">
        <p14:creationId xmlns:p14="http://schemas.microsoft.com/office/powerpoint/2010/main" val="3630907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42099-B8FE-0132-B372-6E271AF9BA9D}"/>
              </a:ext>
            </a:extLst>
          </p:cNvPr>
          <p:cNvSpPr>
            <a:spLocks noGrp="1"/>
          </p:cNvSpPr>
          <p:nvPr>
            <p:ph type="title"/>
          </p:nvPr>
        </p:nvSpPr>
        <p:spPr>
          <a:xfrm>
            <a:off x="1097280" y="286603"/>
            <a:ext cx="10277856" cy="1450757"/>
          </a:xfrm>
        </p:spPr>
        <p:txBody>
          <a:bodyPr/>
          <a:lstStyle/>
          <a:p>
            <a:r>
              <a:rPr lang="en-US" dirty="0"/>
              <a:t>What Will the Title I-C Program Look Like?  </a:t>
            </a:r>
          </a:p>
        </p:txBody>
      </p:sp>
      <p:sp>
        <p:nvSpPr>
          <p:cNvPr id="3" name="Text Placeholder 2">
            <a:extLst>
              <a:ext uri="{FF2B5EF4-FFF2-40B4-BE49-F238E27FC236}">
                <a16:creationId xmlns:a16="http://schemas.microsoft.com/office/drawing/2014/main" id="{26DE551D-9E22-B278-7ECB-05CB471CBCFD}"/>
              </a:ext>
            </a:extLst>
          </p:cNvPr>
          <p:cNvSpPr>
            <a:spLocks noGrp="1"/>
          </p:cNvSpPr>
          <p:nvPr>
            <p:ph type="body" idx="1"/>
          </p:nvPr>
        </p:nvSpPr>
        <p:spPr/>
        <p:txBody>
          <a:bodyPr>
            <a:normAutofit fontScale="92500" lnSpcReduction="20000"/>
          </a:bodyPr>
          <a:lstStyle/>
          <a:p>
            <a:r>
              <a:rPr lang="en-US" dirty="0"/>
              <a:t>If Parents/Guardians of Migratory Children </a:t>
            </a:r>
            <a:r>
              <a:rPr lang="en-US" b="1" dirty="0"/>
              <a:t>Approve </a:t>
            </a:r>
            <a:r>
              <a:rPr lang="en-US" dirty="0"/>
              <a:t>Title I-C Consolidation</a:t>
            </a:r>
          </a:p>
        </p:txBody>
      </p:sp>
      <p:sp>
        <p:nvSpPr>
          <p:cNvPr id="4" name="Content Placeholder 3">
            <a:extLst>
              <a:ext uri="{FF2B5EF4-FFF2-40B4-BE49-F238E27FC236}">
                <a16:creationId xmlns:a16="http://schemas.microsoft.com/office/drawing/2014/main" id="{62C5FBBA-20FB-2A07-BC30-D77A3A80FBA9}"/>
              </a:ext>
            </a:extLst>
          </p:cNvPr>
          <p:cNvSpPr>
            <a:spLocks noGrp="1"/>
          </p:cNvSpPr>
          <p:nvPr>
            <p:ph sz="half" idx="2"/>
          </p:nvPr>
        </p:nvSpPr>
        <p:spPr/>
        <p:txBody>
          <a:bodyPr/>
          <a:lstStyle/>
          <a:p>
            <a:r>
              <a:rPr lang="en-US" dirty="0">
                <a:highlight>
                  <a:srgbClr val="FFFF00"/>
                </a:highlight>
              </a:rPr>
              <a:t>Provide description of what programming will look like if consolidation is approved (e.g., uses of funds, services being provided) </a:t>
            </a:r>
          </a:p>
        </p:txBody>
      </p:sp>
      <p:sp>
        <p:nvSpPr>
          <p:cNvPr id="5" name="Text Placeholder 4">
            <a:extLst>
              <a:ext uri="{FF2B5EF4-FFF2-40B4-BE49-F238E27FC236}">
                <a16:creationId xmlns:a16="http://schemas.microsoft.com/office/drawing/2014/main" id="{6EB512F4-138D-20A6-E4E7-1E95F9C2D09C}"/>
              </a:ext>
            </a:extLst>
          </p:cNvPr>
          <p:cNvSpPr>
            <a:spLocks noGrp="1"/>
          </p:cNvSpPr>
          <p:nvPr>
            <p:ph type="body" sz="quarter" idx="3"/>
          </p:nvPr>
        </p:nvSpPr>
        <p:spPr/>
        <p:txBody>
          <a:bodyPr>
            <a:normAutofit fontScale="92500" lnSpcReduction="20000"/>
          </a:bodyPr>
          <a:lstStyle/>
          <a:p>
            <a:r>
              <a:rPr lang="en-US" dirty="0"/>
              <a:t>If parents/Guardians of Migratory children </a:t>
            </a:r>
            <a:r>
              <a:rPr lang="en-US" b="1" dirty="0"/>
              <a:t>DO NOT Approve </a:t>
            </a:r>
            <a:r>
              <a:rPr lang="en-US" dirty="0"/>
              <a:t>Title I-C</a:t>
            </a:r>
            <a:r>
              <a:rPr lang="en-US" b="1" dirty="0"/>
              <a:t> </a:t>
            </a:r>
            <a:r>
              <a:rPr lang="en-US" dirty="0"/>
              <a:t>Consolidation</a:t>
            </a:r>
          </a:p>
        </p:txBody>
      </p:sp>
      <p:sp>
        <p:nvSpPr>
          <p:cNvPr id="6" name="Content Placeholder 5">
            <a:extLst>
              <a:ext uri="{FF2B5EF4-FFF2-40B4-BE49-F238E27FC236}">
                <a16:creationId xmlns:a16="http://schemas.microsoft.com/office/drawing/2014/main" id="{D6C204A7-3748-3E10-6510-4F6EB572B3A2}"/>
              </a:ext>
            </a:extLst>
          </p:cNvPr>
          <p:cNvSpPr>
            <a:spLocks noGrp="1"/>
          </p:cNvSpPr>
          <p:nvPr>
            <p:ph sz="quarter" idx="4"/>
          </p:nvPr>
        </p:nvSpPr>
        <p:spPr/>
        <p:txBody>
          <a:bodyPr/>
          <a:lstStyle/>
          <a:p>
            <a:r>
              <a:rPr lang="en-US" dirty="0">
                <a:highlight>
                  <a:srgbClr val="FFFF00"/>
                </a:highlight>
              </a:rPr>
              <a:t>Provide description of what programming will look like if consolidation is not approved (e.g., uses of funds, services being provided) </a:t>
            </a:r>
          </a:p>
          <a:p>
            <a:endParaRPr lang="en-US" dirty="0"/>
          </a:p>
        </p:txBody>
      </p:sp>
    </p:spTree>
    <p:extLst>
      <p:ext uri="{BB962C8B-B14F-4D97-AF65-F5344CB8AC3E}">
        <p14:creationId xmlns:p14="http://schemas.microsoft.com/office/powerpoint/2010/main" val="3416653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10">
            <a:extLst>
              <a:ext uri="{FF2B5EF4-FFF2-40B4-BE49-F238E27FC236}">
                <a16:creationId xmlns:a16="http://schemas.microsoft.com/office/drawing/2014/main" id="{4E4490D0-3672-446A-AC12-B4830333BD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6" name="Rectangle 12">
            <a:extLst>
              <a:ext uri="{FF2B5EF4-FFF2-40B4-BE49-F238E27FC236}">
                <a16:creationId xmlns:a16="http://schemas.microsoft.com/office/drawing/2014/main" id="{39CB82C2-DF65-4EC1-8280-F201D50F5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7" name="Straight Connector 14">
            <a:extLst>
              <a:ext uri="{FF2B5EF4-FFF2-40B4-BE49-F238E27FC236}">
                <a16:creationId xmlns:a16="http://schemas.microsoft.com/office/drawing/2014/main" id="{7E1D4427-852B-4B37-8E76-0E9F1810BA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28" name="Rectangle 16">
            <a:extLst>
              <a:ext uri="{FF2B5EF4-FFF2-40B4-BE49-F238E27FC236}">
                <a16:creationId xmlns:a16="http://schemas.microsoft.com/office/drawing/2014/main" id="{EB1836F0-F9E0-4D93-9BDD-7EEC6EA05F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F71955-CA90-E44D-0F95-998FDEE79F51}"/>
              </a:ext>
            </a:extLst>
          </p:cNvPr>
          <p:cNvSpPr>
            <a:spLocks noGrp="1"/>
          </p:cNvSpPr>
          <p:nvPr>
            <p:ph type="title"/>
          </p:nvPr>
        </p:nvSpPr>
        <p:spPr>
          <a:xfrm>
            <a:off x="5289754" y="639097"/>
            <a:ext cx="6253317" cy="3686015"/>
          </a:xfrm>
        </p:spPr>
        <p:txBody>
          <a:bodyPr vert="horz" lIns="91440" tIns="45720" rIns="91440" bIns="45720" rtlCol="0" anchor="b">
            <a:normAutofit/>
          </a:bodyPr>
          <a:lstStyle/>
          <a:p>
            <a:pPr algn="ctr"/>
            <a:r>
              <a:rPr lang="en-US" sz="8000" dirty="0">
                <a:solidFill>
                  <a:schemeClr val="tx1">
                    <a:lumMod val="85000"/>
                    <a:lumOff val="15000"/>
                  </a:schemeClr>
                </a:solidFill>
              </a:rPr>
              <a:t>Questions? </a:t>
            </a:r>
          </a:p>
        </p:txBody>
      </p:sp>
      <p:pic>
        <p:nvPicPr>
          <p:cNvPr id="29" name="Graphic 7" descr="Questions">
            <a:extLst>
              <a:ext uri="{FF2B5EF4-FFF2-40B4-BE49-F238E27FC236}">
                <a16:creationId xmlns:a16="http://schemas.microsoft.com/office/drawing/2014/main" id="{D71B9948-00A6-31C8-8043-C7974FE4CE5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3999" y="1163529"/>
            <a:ext cx="4001315" cy="4001315"/>
          </a:xfrm>
          <a:prstGeom prst="rect">
            <a:avLst/>
          </a:prstGeom>
        </p:spPr>
      </p:pic>
      <p:cxnSp>
        <p:nvCxnSpPr>
          <p:cNvPr id="30" name="Straight Connector 18">
            <a:extLst>
              <a:ext uri="{FF2B5EF4-FFF2-40B4-BE49-F238E27FC236}">
                <a16:creationId xmlns:a16="http://schemas.microsoft.com/office/drawing/2014/main" id="{7A49EFD3-A806-4D59-99F1-AA9AFAE4EF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071" y="4343400"/>
            <a:ext cx="5636107"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31" name="Rectangle 20">
            <a:extLst>
              <a:ext uri="{FF2B5EF4-FFF2-40B4-BE49-F238E27FC236}">
                <a16:creationId xmlns:a16="http://schemas.microsoft.com/office/drawing/2014/main" id="{6D2F28D1-82F9-40FE-935C-85ECF7660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Rectangle 22">
            <a:extLst>
              <a:ext uri="{FF2B5EF4-FFF2-40B4-BE49-F238E27FC236}">
                <a16:creationId xmlns:a16="http://schemas.microsoft.com/office/drawing/2014/main" id="{4B670E93-2F53-48FC-AB6C-E99E22D17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992600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 name="Rectangle 26">
            <a:extLst>
              <a:ext uri="{FF2B5EF4-FFF2-40B4-BE49-F238E27FC236}">
                <a16:creationId xmlns:a16="http://schemas.microsoft.com/office/drawing/2014/main" id="{4E4490D0-3672-446A-AC12-B4830333BD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2" name="Rectangle 28">
            <a:extLst>
              <a:ext uri="{FF2B5EF4-FFF2-40B4-BE49-F238E27FC236}">
                <a16:creationId xmlns:a16="http://schemas.microsoft.com/office/drawing/2014/main" id="{39CB82C2-DF65-4EC1-8280-F201D50F5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43" name="Straight Connector 30">
            <a:extLst>
              <a:ext uri="{FF2B5EF4-FFF2-40B4-BE49-F238E27FC236}">
                <a16:creationId xmlns:a16="http://schemas.microsoft.com/office/drawing/2014/main" id="{7E1D4427-852B-4B37-8E76-0E9F1810BA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44" name="Rectangle 32">
            <a:extLst>
              <a:ext uri="{FF2B5EF4-FFF2-40B4-BE49-F238E27FC236}">
                <a16:creationId xmlns:a16="http://schemas.microsoft.com/office/drawing/2014/main" id="{AE220058-3FCE-496E-ADF2-D8A6961F39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34">
            <a:extLst>
              <a:ext uri="{FF2B5EF4-FFF2-40B4-BE49-F238E27FC236}">
                <a16:creationId xmlns:a16="http://schemas.microsoft.com/office/drawing/2014/main" id="{E193F809-7E50-4AAD-8E26-878207931C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44603" y="4325112"/>
            <a:ext cx="71323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CABA4233-5AB2-118B-4E29-0922AE7E36C7}"/>
              </a:ext>
            </a:extLst>
          </p:cNvPr>
          <p:cNvSpPr>
            <a:spLocks noGrp="1"/>
          </p:cNvSpPr>
          <p:nvPr>
            <p:ph type="title"/>
          </p:nvPr>
        </p:nvSpPr>
        <p:spPr>
          <a:xfrm>
            <a:off x="3836504" y="758952"/>
            <a:ext cx="7319175" cy="3566160"/>
          </a:xfrm>
        </p:spPr>
        <p:txBody>
          <a:bodyPr vert="horz" lIns="91440" tIns="45720" rIns="91440" bIns="45720" rtlCol="0" anchor="b">
            <a:normAutofit/>
          </a:bodyPr>
          <a:lstStyle/>
          <a:p>
            <a:pPr algn="ctr"/>
            <a:r>
              <a:rPr lang="en-US" sz="8000" dirty="0">
                <a:solidFill>
                  <a:schemeClr val="tx1">
                    <a:lumMod val="85000"/>
                    <a:lumOff val="15000"/>
                  </a:schemeClr>
                </a:solidFill>
              </a:rPr>
              <a:t>Vote on Migrant Consolidation </a:t>
            </a:r>
          </a:p>
        </p:txBody>
      </p:sp>
      <p:pic>
        <p:nvPicPr>
          <p:cNvPr id="7" name="Graphic 6" descr="Checkmark">
            <a:extLst>
              <a:ext uri="{FF2B5EF4-FFF2-40B4-BE49-F238E27FC236}">
                <a16:creationId xmlns:a16="http://schemas.microsoft.com/office/drawing/2014/main" id="{F83B7EE2-9CE0-F749-79EF-CD43FB64086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29818" y="1944907"/>
            <a:ext cx="2449486" cy="2449486"/>
          </a:xfrm>
          <a:prstGeom prst="rect">
            <a:avLst/>
          </a:prstGeom>
        </p:spPr>
      </p:pic>
      <p:sp>
        <p:nvSpPr>
          <p:cNvPr id="46" name="Rectangle 36">
            <a:extLst>
              <a:ext uri="{FF2B5EF4-FFF2-40B4-BE49-F238E27FC236}">
                <a16:creationId xmlns:a16="http://schemas.microsoft.com/office/drawing/2014/main" id="{3E9C5090-7D25-41E3-A6D3-CCAEE505E7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7" name="Rectangle 38">
            <a:extLst>
              <a:ext uri="{FF2B5EF4-FFF2-40B4-BE49-F238E27FC236}">
                <a16:creationId xmlns:a16="http://schemas.microsoft.com/office/drawing/2014/main" id="{11BF8809-0DAC-41E5-A212-ACB4A01BE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159292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2C0B2E1-0268-42EC-ABD3-94F81A05BC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3" name="Rectangle 9">
            <a:extLst>
              <a:ext uri="{FF2B5EF4-FFF2-40B4-BE49-F238E27FC236}">
                <a16:creationId xmlns:a16="http://schemas.microsoft.com/office/drawing/2014/main" id="{7D2256B4-48EA-40FC-BBC0-AA1EE6E00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34" name="Straight Connector 11">
            <a:extLst>
              <a:ext uri="{FF2B5EF4-FFF2-40B4-BE49-F238E27FC236}">
                <a16:creationId xmlns:a16="http://schemas.microsoft.com/office/drawing/2014/main" id="{3D44BCCA-102D-4A9D-B1E4-2450CAF0B0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5" name="Rectangle 13">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5201" y="643467"/>
            <a:ext cx="6255026" cy="5054008"/>
          </a:xfrm>
        </p:spPr>
        <p:txBody>
          <a:bodyPr vert="horz" lIns="91440" tIns="45720" rIns="91440" bIns="45720" rtlCol="0" anchor="ctr">
            <a:normAutofit/>
          </a:bodyPr>
          <a:lstStyle/>
          <a:p>
            <a:pPr algn="r"/>
            <a:r>
              <a:rPr lang="en-US" sz="8000" dirty="0">
                <a:solidFill>
                  <a:schemeClr val="tx1">
                    <a:lumMod val="85000"/>
                    <a:lumOff val="15000"/>
                  </a:schemeClr>
                </a:solidFill>
              </a:rPr>
              <a:t>Contact Information  </a:t>
            </a:r>
          </a:p>
        </p:txBody>
      </p:sp>
      <p:sp>
        <p:nvSpPr>
          <p:cNvPr id="3" name="Content Placeholder 2"/>
          <p:cNvSpPr>
            <a:spLocks noGrp="1"/>
          </p:cNvSpPr>
          <p:nvPr>
            <p:ph idx="1"/>
          </p:nvPr>
        </p:nvSpPr>
        <p:spPr>
          <a:xfrm>
            <a:off x="7870995" y="643467"/>
            <a:ext cx="3341488" cy="5054008"/>
          </a:xfrm>
        </p:spPr>
        <p:txBody>
          <a:bodyPr vert="horz" lIns="91440" tIns="45720" rIns="91440" bIns="45720" rtlCol="0" anchor="ctr">
            <a:normAutofit/>
          </a:bodyPr>
          <a:lstStyle/>
          <a:p>
            <a:pPr marL="0" indent="0">
              <a:buNone/>
            </a:pPr>
            <a:r>
              <a:rPr lang="en-US" sz="2400" cap="all" spc="200" dirty="0">
                <a:solidFill>
                  <a:schemeClr val="tx2"/>
                </a:solidFill>
                <a:highlight>
                  <a:srgbClr val="FFFF00"/>
                </a:highlight>
                <a:latin typeface="+mj-lt"/>
              </a:rPr>
              <a:t>INSERT CONTACT INFORMATION </a:t>
            </a:r>
          </a:p>
        </p:txBody>
      </p:sp>
      <p:cxnSp>
        <p:nvCxnSpPr>
          <p:cNvPr id="36" name="Straight Connector 15">
            <a:extLst>
              <a:ext uri="{FF2B5EF4-FFF2-40B4-BE49-F238E27FC236}">
                <a16:creationId xmlns:a16="http://schemas.microsoft.com/office/drawing/2014/main" id="{09525C9A-1972-4836-BA7A-706C946EF4D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391367"/>
            <a:ext cx="0" cy="35582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Rectangle 17">
            <a:extLst>
              <a:ext uri="{FF2B5EF4-FFF2-40B4-BE49-F238E27FC236}">
                <a16:creationId xmlns:a16="http://schemas.microsoft.com/office/drawing/2014/main" id="{8A549DE7-671D-4575-AF43-858FD999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8" name="Rectangle 19">
            <a:extLst>
              <a:ext uri="{FF2B5EF4-FFF2-40B4-BE49-F238E27FC236}">
                <a16:creationId xmlns:a16="http://schemas.microsoft.com/office/drawing/2014/main" id="{C22D9B36-9BE7-472B-8808-7E0D681073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40942"/>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605312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90932" y="286603"/>
            <a:ext cx="6750987" cy="1450757"/>
          </a:xfrm>
        </p:spPr>
        <p:txBody>
          <a:bodyPr>
            <a:normAutofit/>
          </a:bodyPr>
          <a:lstStyle/>
          <a:p>
            <a:r>
              <a:rPr lang="en-US">
                <a:solidFill>
                  <a:schemeClr val="accent2"/>
                </a:solidFill>
              </a:rPr>
              <a:t>About the Funding </a:t>
            </a:r>
          </a:p>
        </p:txBody>
      </p:sp>
      <p:sp>
        <p:nvSpPr>
          <p:cNvPr id="3" name="Content Placeholder 2"/>
          <p:cNvSpPr>
            <a:spLocks noGrp="1"/>
          </p:cNvSpPr>
          <p:nvPr>
            <p:ph idx="1"/>
          </p:nvPr>
        </p:nvSpPr>
        <p:spPr>
          <a:xfrm>
            <a:off x="1044204" y="1828800"/>
            <a:ext cx="6697715" cy="4742597"/>
          </a:xfrm>
        </p:spPr>
        <p:txBody>
          <a:bodyPr>
            <a:normAutofit fontScale="92500" lnSpcReduction="10000"/>
          </a:bodyPr>
          <a:lstStyle/>
          <a:p>
            <a:r>
              <a:rPr lang="en-US" sz="3200" dirty="0"/>
              <a:t>Districts receive supplemental funding under the Elementary and Secondary Education Act of 1965.</a:t>
            </a:r>
          </a:p>
          <a:p>
            <a:r>
              <a:rPr lang="en-US" sz="3200" dirty="0"/>
              <a:t>Districts can receive Title I-A funding: </a:t>
            </a:r>
          </a:p>
          <a:p>
            <a:pPr lvl="1"/>
            <a:r>
              <a:rPr lang="en-US" sz="2800" dirty="0"/>
              <a:t>Supplemental funding to improve academic achievement to help ensure that all children meet challenging state academic standards.</a:t>
            </a:r>
          </a:p>
          <a:p>
            <a:r>
              <a:rPr lang="en-US" sz="3200" dirty="0"/>
              <a:t>Districts can receive Title I-C (migratory) funding: </a:t>
            </a:r>
          </a:p>
          <a:p>
            <a:pPr lvl="1"/>
            <a:r>
              <a:rPr lang="en-US" sz="2800" dirty="0"/>
              <a:t>Supplemental funding to support high quality education programs for migratory children.</a:t>
            </a:r>
          </a:p>
          <a:p>
            <a:pPr marL="0" indent="0">
              <a:buNone/>
            </a:pPr>
            <a:endParaRPr lang="en-US" dirty="0"/>
          </a:p>
        </p:txBody>
      </p:sp>
      <p:sp>
        <p:nvSpPr>
          <p:cNvPr id="10" name="Rectangle 9">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643643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492370" y="605896"/>
            <a:ext cx="3084844" cy="5646208"/>
          </a:xfrm>
        </p:spPr>
        <p:txBody>
          <a:bodyPr anchor="ctr">
            <a:normAutofit/>
          </a:bodyPr>
          <a:lstStyle/>
          <a:p>
            <a:r>
              <a:rPr lang="en-US" sz="3600" dirty="0">
                <a:solidFill>
                  <a:srgbClr val="FFFFFF"/>
                </a:solidFill>
              </a:rPr>
              <a:t>Purpose of the Migrant Education Program</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p:cNvSpPr>
            <a:spLocks noGrp="1"/>
          </p:cNvSpPr>
          <p:nvPr>
            <p:ph idx="1"/>
          </p:nvPr>
        </p:nvSpPr>
        <p:spPr>
          <a:xfrm>
            <a:off x="4254366" y="259882"/>
            <a:ext cx="7671335" cy="6506678"/>
          </a:xfrm>
        </p:spPr>
        <p:txBody>
          <a:bodyPr anchor="ctr">
            <a:normAutofit/>
          </a:bodyPr>
          <a:lstStyle/>
          <a:p>
            <a:r>
              <a:rPr lang="en-US" sz="3200" dirty="0"/>
              <a:t>The purpose of the Title I-C program is to help migratory children and youth overcome challenges of mobility, frequent absences, late enrollment into school, social isolation, and other difficulties associated with a migratory life, in order that they might succeed in school.</a:t>
            </a:r>
          </a:p>
          <a:p>
            <a:endParaRPr lang="en-US" sz="3200" dirty="0"/>
          </a:p>
          <a:p>
            <a:r>
              <a:rPr lang="en-US" sz="3200" dirty="0"/>
              <a:t>The goal of the Title I-C program is to help migratory children meet Alaska’s challenging academic standards and graduate from high school. </a:t>
            </a:r>
          </a:p>
        </p:txBody>
      </p:sp>
    </p:spTree>
    <p:extLst>
      <p:ext uri="{BB962C8B-B14F-4D97-AF65-F5344CB8AC3E}">
        <p14:creationId xmlns:p14="http://schemas.microsoft.com/office/powerpoint/2010/main" val="1567320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District Responsibilities </a:t>
            </a:r>
          </a:p>
        </p:txBody>
      </p:sp>
      <p:sp>
        <p:nvSpPr>
          <p:cNvPr id="3" name="Content Placeholder 2"/>
          <p:cNvSpPr>
            <a:spLocks noGrp="1"/>
          </p:cNvSpPr>
          <p:nvPr>
            <p:ph idx="1"/>
          </p:nvPr>
        </p:nvSpPr>
        <p:spPr>
          <a:xfrm>
            <a:off x="1097280" y="1845734"/>
            <a:ext cx="10058400" cy="4295184"/>
          </a:xfrm>
        </p:spPr>
        <p:txBody>
          <a:bodyPr>
            <a:normAutofit lnSpcReduction="10000"/>
          </a:bodyPr>
          <a:lstStyle/>
          <a:p>
            <a:r>
              <a:rPr lang="en-US" sz="2800" dirty="0"/>
              <a:t>Districts analyze the needs of the migratory children and provide services based on those needs.  Needs should be identified in any of the following areas:</a:t>
            </a:r>
          </a:p>
          <a:p>
            <a:pPr lvl="1"/>
            <a:r>
              <a:rPr lang="en-US" sz="2400" dirty="0"/>
              <a:t>English Language Arts and Mathematics</a:t>
            </a:r>
          </a:p>
          <a:p>
            <a:pPr lvl="1"/>
            <a:r>
              <a:rPr lang="en-US" sz="2400" dirty="0"/>
              <a:t>School Attendance</a:t>
            </a:r>
          </a:p>
          <a:p>
            <a:pPr lvl="1"/>
            <a:r>
              <a:rPr lang="en-US" sz="2400" dirty="0"/>
              <a:t>Early Learning and School Readiness</a:t>
            </a:r>
          </a:p>
          <a:p>
            <a:pPr lvl="1"/>
            <a:r>
              <a:rPr lang="en-US" sz="2400" dirty="0"/>
              <a:t>High School Graduation and Out of School Youth Achievement</a:t>
            </a:r>
          </a:p>
          <a:p>
            <a:pPr lvl="1"/>
            <a:r>
              <a:rPr lang="en-US" sz="2400" dirty="0"/>
              <a:t>Support Services</a:t>
            </a:r>
          </a:p>
          <a:p>
            <a:r>
              <a:rPr lang="en-US" sz="2800" dirty="0"/>
              <a:t>Districts provide services to migratory children.  Services can be:</a:t>
            </a:r>
          </a:p>
          <a:p>
            <a:pPr lvl="1"/>
            <a:r>
              <a:rPr lang="en-US" sz="2400" dirty="0"/>
              <a:t>Instructional (preschool, summer school, tutoring, credit recovery, etc.)</a:t>
            </a:r>
          </a:p>
          <a:p>
            <a:pPr lvl="1"/>
            <a:r>
              <a:rPr lang="en-US" sz="2400" dirty="0"/>
              <a:t>Support (health &amp; safety, nutrition, social services, supplies, advocacy, etc.)</a:t>
            </a:r>
          </a:p>
          <a:p>
            <a:endParaRPr lang="en-US" sz="2800" dirty="0"/>
          </a:p>
        </p:txBody>
      </p:sp>
    </p:spTree>
    <p:extLst>
      <p:ext uri="{BB962C8B-B14F-4D97-AF65-F5344CB8AC3E}">
        <p14:creationId xmlns:p14="http://schemas.microsoft.com/office/powerpoint/2010/main" val="499000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58DB37-9FEE-48A2-8578-ED0401573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F7FCCA6-00E2-4F74-A105-0D769872F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1066800" y="5252936"/>
            <a:ext cx="10058400" cy="1268180"/>
          </a:xfrm>
        </p:spPr>
        <p:txBody>
          <a:bodyPr anchor="ctr">
            <a:normAutofit/>
          </a:bodyPr>
          <a:lstStyle/>
          <a:p>
            <a:pPr algn="ctr"/>
            <a:r>
              <a:rPr lang="en-US" sz="4000" b="1" dirty="0">
                <a:solidFill>
                  <a:srgbClr val="FFFFFF"/>
                </a:solidFill>
              </a:rPr>
              <a:t>What is Consolidation and Title I-A Schoolwide Schools? </a:t>
            </a:r>
          </a:p>
        </p:txBody>
      </p:sp>
      <p:sp>
        <p:nvSpPr>
          <p:cNvPr id="3" name="Content Placeholder 2"/>
          <p:cNvSpPr>
            <a:spLocks noGrp="1"/>
          </p:cNvSpPr>
          <p:nvPr>
            <p:ph idx="1"/>
          </p:nvPr>
        </p:nvSpPr>
        <p:spPr>
          <a:xfrm>
            <a:off x="1097280" y="336884"/>
            <a:ext cx="10027920" cy="4221261"/>
          </a:xfrm>
        </p:spPr>
        <p:txBody>
          <a:bodyPr>
            <a:normAutofit/>
          </a:bodyPr>
          <a:lstStyle/>
          <a:p>
            <a:r>
              <a:rPr lang="en-US" sz="2800" dirty="0"/>
              <a:t>The US Department of Education allows districts flexibility with some federal funds.  Schools can consolidate certain federal grants into one large pot of money.  This allows for flexibility to support educational strategies.</a:t>
            </a:r>
          </a:p>
          <a:p>
            <a:r>
              <a:rPr lang="en-US" sz="2800" dirty="0"/>
              <a:t>Many schools consolidate their Title I-A funds to create a “Title I-A Schoolwide School.”</a:t>
            </a:r>
          </a:p>
          <a:p>
            <a:r>
              <a:rPr lang="en-US" sz="2800" dirty="0"/>
              <a:t>Title I-A Schoolwide schools create a “schoolwide plan” which identifies student needs and strategies for increasing student achievement of all students in the school.</a:t>
            </a:r>
          </a:p>
          <a:p>
            <a:endParaRPr lang="en-US" sz="2800" dirty="0"/>
          </a:p>
        </p:txBody>
      </p:sp>
      <p:sp>
        <p:nvSpPr>
          <p:cNvPr id="12" name="Rectangle 11">
            <a:extLst>
              <a:ext uri="{FF2B5EF4-FFF2-40B4-BE49-F238E27FC236}">
                <a16:creationId xmlns:a16="http://schemas.microsoft.com/office/drawing/2014/main" id="{5E1ED12F-9F06-4B37-87B7-F98F52937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951930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Title I-C Consolidation?</a:t>
            </a:r>
          </a:p>
        </p:txBody>
      </p:sp>
      <p:sp>
        <p:nvSpPr>
          <p:cNvPr id="3" name="Content Placeholder 2"/>
          <p:cNvSpPr>
            <a:spLocks noGrp="1"/>
          </p:cNvSpPr>
          <p:nvPr>
            <p:ph idx="1"/>
          </p:nvPr>
        </p:nvSpPr>
        <p:spPr>
          <a:xfrm>
            <a:off x="1097280" y="1845733"/>
            <a:ext cx="10058400" cy="4422063"/>
          </a:xfrm>
        </p:spPr>
        <p:txBody>
          <a:bodyPr>
            <a:normAutofit/>
          </a:bodyPr>
          <a:lstStyle/>
          <a:p>
            <a:r>
              <a:rPr lang="en-US" sz="2400" dirty="0"/>
              <a:t>Federal law for the Title I-C program stipulates that Title I-C funds are for migratory children only.</a:t>
            </a:r>
          </a:p>
          <a:p>
            <a:pPr lvl="1"/>
            <a:r>
              <a:rPr lang="en-US" sz="2000" dirty="0"/>
              <a:t>However, there are some situations when small/rural schools can consolidate Title I-C funds and the funds could then be used to benefit the whole school.</a:t>
            </a:r>
          </a:p>
          <a:p>
            <a:r>
              <a:rPr lang="en-US" sz="2400" dirty="0"/>
              <a:t>The US Department of Education places strict requirements when it comes to consolidating migrant funds into the Title I Schoolwide Plan.</a:t>
            </a:r>
          </a:p>
          <a:p>
            <a:pPr lvl="1"/>
            <a:r>
              <a:rPr lang="en-US" sz="2000" dirty="0"/>
              <a:t>The school must be a Title I-A schoolwide school (consolidating their Title I-A funds)</a:t>
            </a:r>
          </a:p>
          <a:p>
            <a:pPr lvl="1"/>
            <a:r>
              <a:rPr lang="en-US" sz="2000" dirty="0"/>
              <a:t>The school must have migratory children</a:t>
            </a:r>
          </a:p>
          <a:p>
            <a:pPr lvl="1"/>
            <a:r>
              <a:rPr lang="en-US" sz="2000" dirty="0"/>
              <a:t>The school must demonstrate that the migratory children are performing at the same rate, or better than, the non-migratory children</a:t>
            </a:r>
          </a:p>
          <a:p>
            <a:pPr lvl="1"/>
            <a:r>
              <a:rPr lang="en-US" sz="2000" dirty="0"/>
              <a:t>The school must consult parents/guardians of migratory children</a:t>
            </a:r>
          </a:p>
          <a:p>
            <a:pPr lvl="1"/>
            <a:r>
              <a:rPr lang="en-US" sz="2000" dirty="0"/>
              <a:t>The district must submit all required documentation to the Alaska Department of Education</a:t>
            </a:r>
          </a:p>
          <a:p>
            <a:endParaRPr lang="en-US" dirty="0"/>
          </a:p>
        </p:txBody>
      </p:sp>
    </p:spTree>
    <p:extLst>
      <p:ext uri="{BB962C8B-B14F-4D97-AF65-F5344CB8AC3E}">
        <p14:creationId xmlns:p14="http://schemas.microsoft.com/office/powerpoint/2010/main" val="312763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Consolidating vs. Not Consolidating </a:t>
            </a:r>
            <a:br>
              <a:rPr lang="en-US" dirty="0"/>
            </a:br>
            <a:r>
              <a:rPr lang="en-US" dirty="0"/>
              <a:t>Title I-C Funds</a:t>
            </a:r>
          </a:p>
        </p:txBody>
      </p:sp>
      <p:sp>
        <p:nvSpPr>
          <p:cNvPr id="5" name="Text Placeholder 4"/>
          <p:cNvSpPr>
            <a:spLocks noGrp="1"/>
          </p:cNvSpPr>
          <p:nvPr>
            <p:ph type="body" idx="1"/>
          </p:nvPr>
        </p:nvSpPr>
        <p:spPr/>
        <p:txBody>
          <a:bodyPr/>
          <a:lstStyle/>
          <a:p>
            <a:r>
              <a:rPr lang="en-US" dirty="0"/>
              <a:t>Consolidating Title I-C Funds </a:t>
            </a:r>
          </a:p>
        </p:txBody>
      </p:sp>
      <p:sp>
        <p:nvSpPr>
          <p:cNvPr id="6" name="Content Placeholder 5"/>
          <p:cNvSpPr>
            <a:spLocks noGrp="1"/>
          </p:cNvSpPr>
          <p:nvPr>
            <p:ph sz="half" idx="2"/>
          </p:nvPr>
        </p:nvSpPr>
        <p:spPr/>
        <p:txBody>
          <a:bodyPr>
            <a:normAutofit/>
          </a:bodyPr>
          <a:lstStyle/>
          <a:p>
            <a:r>
              <a:rPr lang="en-US" dirty="0"/>
              <a:t>All students in the school benefit from the Title I-C funding.</a:t>
            </a:r>
          </a:p>
          <a:p>
            <a:r>
              <a:rPr lang="en-US" dirty="0"/>
              <a:t>Migratory children are not targeted for specific services.</a:t>
            </a:r>
          </a:p>
          <a:p>
            <a:r>
              <a:rPr lang="en-US" dirty="0"/>
              <a:t>Migrant funds can be used to support any element of the Title I-A Schoolwide plan.</a:t>
            </a:r>
          </a:p>
        </p:txBody>
      </p:sp>
      <p:sp>
        <p:nvSpPr>
          <p:cNvPr id="7" name="Text Placeholder 6"/>
          <p:cNvSpPr>
            <a:spLocks noGrp="1"/>
          </p:cNvSpPr>
          <p:nvPr>
            <p:ph type="body" sz="quarter" idx="3"/>
          </p:nvPr>
        </p:nvSpPr>
        <p:spPr/>
        <p:txBody>
          <a:bodyPr/>
          <a:lstStyle/>
          <a:p>
            <a:r>
              <a:rPr lang="en-US" dirty="0"/>
              <a:t>Not Consolidating Title I-C Funds </a:t>
            </a:r>
          </a:p>
        </p:txBody>
      </p:sp>
      <p:sp>
        <p:nvSpPr>
          <p:cNvPr id="8" name="Content Placeholder 7"/>
          <p:cNvSpPr>
            <a:spLocks noGrp="1"/>
          </p:cNvSpPr>
          <p:nvPr>
            <p:ph sz="quarter" idx="4"/>
          </p:nvPr>
        </p:nvSpPr>
        <p:spPr>
          <a:xfrm>
            <a:off x="6217920" y="2582333"/>
            <a:ext cx="4937760" cy="3687838"/>
          </a:xfrm>
        </p:spPr>
        <p:txBody>
          <a:bodyPr>
            <a:normAutofit/>
          </a:bodyPr>
          <a:lstStyle/>
          <a:p>
            <a:r>
              <a:rPr lang="en-US" dirty="0"/>
              <a:t>Only migratory children receive benefits from the migrant funding. </a:t>
            </a:r>
          </a:p>
          <a:p>
            <a:pPr lvl="1"/>
            <a:r>
              <a:rPr lang="en-US" dirty="0"/>
              <a:t>“Title I-C funds for migratory children only”</a:t>
            </a:r>
          </a:p>
          <a:p>
            <a:r>
              <a:rPr lang="en-US" dirty="0"/>
              <a:t>Migratory children are targeted for specific services.</a:t>
            </a:r>
          </a:p>
          <a:p>
            <a:r>
              <a:rPr lang="en-US" dirty="0"/>
              <a:t>Non-migratory children are excluded from Title I-C funded services.</a:t>
            </a:r>
          </a:p>
          <a:p>
            <a:r>
              <a:rPr lang="en-US" dirty="0"/>
              <a:t>Migratory children may receive more services and/or services specifically targeting their needs.</a:t>
            </a:r>
          </a:p>
          <a:p>
            <a:endParaRPr lang="en-US" dirty="0"/>
          </a:p>
        </p:txBody>
      </p:sp>
    </p:spTree>
    <p:extLst>
      <p:ext uri="{BB962C8B-B14F-4D97-AF65-F5344CB8AC3E}">
        <p14:creationId xmlns:p14="http://schemas.microsoft.com/office/powerpoint/2010/main" val="21239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Things to Consider</a:t>
            </a:r>
          </a:p>
        </p:txBody>
      </p:sp>
      <p:sp>
        <p:nvSpPr>
          <p:cNvPr id="3" name="Content Placeholder 2"/>
          <p:cNvSpPr>
            <a:spLocks noGrp="1"/>
          </p:cNvSpPr>
          <p:nvPr>
            <p:ph idx="1"/>
          </p:nvPr>
        </p:nvSpPr>
        <p:spPr/>
        <p:txBody>
          <a:bodyPr>
            <a:normAutofit/>
          </a:bodyPr>
          <a:lstStyle/>
          <a:p>
            <a:r>
              <a:rPr lang="en-US" sz="3200" dirty="0"/>
              <a:t>Small schools often prefer consolidating funds for a variety of reasons:</a:t>
            </a:r>
          </a:p>
          <a:p>
            <a:pPr lvl="1"/>
            <a:r>
              <a:rPr lang="en-US" sz="2800" dirty="0"/>
              <a:t>They do not have to single students out or exclude students from services</a:t>
            </a:r>
          </a:p>
          <a:p>
            <a:pPr lvl="1"/>
            <a:r>
              <a:rPr lang="en-US" sz="2800" dirty="0"/>
              <a:t>Combining 5 small pots of money into one large pot of money can make a bigger difference in providing quality services </a:t>
            </a:r>
          </a:p>
          <a:p>
            <a:r>
              <a:rPr lang="en-US" sz="3200" dirty="0"/>
              <a:t>Schools can consolidate their Title I-C funds and still provide extra services specifically targeting migratory children</a:t>
            </a:r>
          </a:p>
          <a:p>
            <a:endParaRPr lang="en-US" dirty="0"/>
          </a:p>
        </p:txBody>
      </p:sp>
    </p:spTree>
    <p:extLst>
      <p:ext uri="{BB962C8B-B14F-4D97-AF65-F5344CB8AC3E}">
        <p14:creationId xmlns:p14="http://schemas.microsoft.com/office/powerpoint/2010/main" val="1823542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Rights of Parents/Guardians of Migratory Children</a:t>
            </a:r>
          </a:p>
        </p:txBody>
      </p:sp>
      <p:sp>
        <p:nvSpPr>
          <p:cNvPr id="3" name="Content Placeholder 2"/>
          <p:cNvSpPr>
            <a:spLocks noGrp="1"/>
          </p:cNvSpPr>
          <p:nvPr>
            <p:ph idx="1"/>
          </p:nvPr>
        </p:nvSpPr>
        <p:spPr/>
        <p:txBody>
          <a:bodyPr/>
          <a:lstStyle/>
          <a:p>
            <a:r>
              <a:rPr lang="en-US" sz="3200" dirty="0"/>
              <a:t>Parents/Guardians of Migratory Children should be:</a:t>
            </a:r>
          </a:p>
          <a:p>
            <a:pPr lvl="1"/>
            <a:r>
              <a:rPr lang="en-US" sz="2800" dirty="0"/>
              <a:t>Provided information annually regarding the local Title I-C program and services available to and received by their child</a:t>
            </a:r>
          </a:p>
          <a:p>
            <a:pPr lvl="1"/>
            <a:r>
              <a:rPr lang="en-US" sz="2800" dirty="0"/>
              <a:t>Provided opportunities for involvement in their child’s education</a:t>
            </a:r>
          </a:p>
          <a:p>
            <a:pPr lvl="1"/>
            <a:r>
              <a:rPr lang="en-US" sz="2800" dirty="0"/>
              <a:t>Consulted regarding the consolidation of Title I-C funds (each year the school eligible for and wishes to consolidate)</a:t>
            </a:r>
          </a:p>
          <a:p>
            <a:endParaRPr lang="en-US" dirty="0"/>
          </a:p>
        </p:txBody>
      </p:sp>
    </p:spTree>
    <p:extLst>
      <p:ext uri="{BB962C8B-B14F-4D97-AF65-F5344CB8AC3E}">
        <p14:creationId xmlns:p14="http://schemas.microsoft.com/office/powerpoint/2010/main" val="238178110"/>
      </p:ext>
    </p:extLst>
  </p:cSld>
  <p:clrMapOvr>
    <a:masterClrMapping/>
  </p:clrMapOvr>
</p:sld>
</file>

<file path=ppt/theme/theme1.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443</TotalTime>
  <Words>818</Words>
  <Application>Microsoft Office PowerPoint</Application>
  <PresentationFormat>Widescreen</PresentationFormat>
  <Paragraphs>67</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Calibri</vt:lpstr>
      <vt:lpstr>Calibri Light</vt:lpstr>
      <vt:lpstr>Retrospect</vt:lpstr>
      <vt:lpstr>Consolidating  Title I-C Education of Migratory Children Funds into a Title I-A Schoolwide Program</vt:lpstr>
      <vt:lpstr>About the Funding </vt:lpstr>
      <vt:lpstr>Purpose of the Migrant Education Program</vt:lpstr>
      <vt:lpstr>District Responsibilities </vt:lpstr>
      <vt:lpstr>What is Consolidation and Title I-A Schoolwide Schools? </vt:lpstr>
      <vt:lpstr>What is Title I-C Consolidation?</vt:lpstr>
      <vt:lpstr>Consolidating vs. Not Consolidating  Title I-C Funds</vt:lpstr>
      <vt:lpstr>Things to Consider</vt:lpstr>
      <vt:lpstr>Rights of Parents/Guardians of Migratory Children</vt:lpstr>
      <vt:lpstr>What Will the Title I-C Program Look Like?  </vt:lpstr>
      <vt:lpstr>Questions? </vt:lpstr>
      <vt:lpstr>Vote on Migrant Consolidation </vt:lpstr>
      <vt:lpstr>Contact Information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Consolidating Migrant Education Program Funds Consultation</dc:title>
  <dc:creator>Emmal, Sarah E (EED)</dc:creator>
  <cp:lastModifiedBy>Emmal, Sarah E (EED)</cp:lastModifiedBy>
  <cp:revision>8</cp:revision>
  <dcterms:created xsi:type="dcterms:W3CDTF">2023-03-16T19:35:32Z</dcterms:created>
  <dcterms:modified xsi:type="dcterms:W3CDTF">2026-02-26T17:11:10Z</dcterms:modified>
</cp:coreProperties>
</file>