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52" r:id="rId1"/>
  </p:sldMasterIdLst>
  <p:notesMasterIdLst>
    <p:notesMasterId r:id="rId40"/>
  </p:notesMasterIdLst>
  <p:handoutMasterIdLst>
    <p:handoutMasterId r:id="rId41"/>
  </p:handoutMasterIdLst>
  <p:sldIdLst>
    <p:sldId id="256" r:id="rId2"/>
    <p:sldId id="257" r:id="rId3"/>
    <p:sldId id="305" r:id="rId4"/>
    <p:sldId id="306" r:id="rId5"/>
    <p:sldId id="288" r:id="rId6"/>
    <p:sldId id="290" r:id="rId7"/>
    <p:sldId id="289" r:id="rId8"/>
    <p:sldId id="266" r:id="rId9"/>
    <p:sldId id="263" r:id="rId10"/>
    <p:sldId id="264" r:id="rId11"/>
    <p:sldId id="265" r:id="rId12"/>
    <p:sldId id="284" r:id="rId13"/>
    <p:sldId id="286" r:id="rId14"/>
    <p:sldId id="285" r:id="rId15"/>
    <p:sldId id="270" r:id="rId16"/>
    <p:sldId id="280" r:id="rId17"/>
    <p:sldId id="291" r:id="rId18"/>
    <p:sldId id="292" r:id="rId19"/>
    <p:sldId id="287" r:id="rId20"/>
    <p:sldId id="304" r:id="rId21"/>
    <p:sldId id="303" r:id="rId22"/>
    <p:sldId id="299" r:id="rId23"/>
    <p:sldId id="271" r:id="rId24"/>
    <p:sldId id="276" r:id="rId25"/>
    <p:sldId id="300" r:id="rId26"/>
    <p:sldId id="296" r:id="rId27"/>
    <p:sldId id="294" r:id="rId28"/>
    <p:sldId id="295" r:id="rId29"/>
    <p:sldId id="277" r:id="rId30"/>
    <p:sldId id="278" r:id="rId31"/>
    <p:sldId id="281" r:id="rId32"/>
    <p:sldId id="302" r:id="rId33"/>
    <p:sldId id="301" r:id="rId34"/>
    <p:sldId id="293" r:id="rId35"/>
    <p:sldId id="298" r:id="rId36"/>
    <p:sldId id="307" r:id="rId37"/>
    <p:sldId id="279" r:id="rId38"/>
    <p:sldId id="282"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s, Karla M (EED)" initials="SK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207" autoAdjust="0"/>
  </p:normalViewPr>
  <p:slideViewPr>
    <p:cSldViewPr snapToGrid="0">
      <p:cViewPr varScale="1">
        <p:scale>
          <a:sx n="93" d="100"/>
          <a:sy n="93" d="100"/>
        </p:scale>
        <p:origin x="121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1BAEEF5-73BC-44CC-97C9-345BDBFEF3D7}" type="datetimeFigureOut">
              <a:rPr lang="en-US" smtClean="0"/>
              <a:t>10/10/2014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Alaska Department of Education &amp; Early Development</a:t>
            </a:r>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6E67815-D45A-4D5E-8AED-9DBC26654401}" type="slidenum">
              <a:rPr lang="en-US" smtClean="0"/>
              <a:t>‹#›</a:t>
            </a:fld>
            <a:endParaRPr lang="en-US"/>
          </a:p>
        </p:txBody>
      </p:sp>
    </p:spTree>
    <p:extLst>
      <p:ext uri="{BB962C8B-B14F-4D97-AF65-F5344CB8AC3E}">
        <p14:creationId xmlns:p14="http://schemas.microsoft.com/office/powerpoint/2010/main" val="4831601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A607C8-39CB-4915-9FF4-45D93E627628}" type="datetimeFigureOut">
              <a:rPr lang="en-US" smtClean="0"/>
              <a:t>10/10/2014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smtClean="0"/>
              <a:t>Alaska Department of Education &amp; Early Development</a:t>
            </a: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4720DB-98DC-4605-BE49-602460AE56B3}" type="slidenum">
              <a:rPr lang="en-US" smtClean="0"/>
              <a:t>‹#›</a:t>
            </a:fld>
            <a:endParaRPr lang="en-US"/>
          </a:p>
        </p:txBody>
      </p:sp>
    </p:spTree>
    <p:extLst>
      <p:ext uri="{BB962C8B-B14F-4D97-AF65-F5344CB8AC3E}">
        <p14:creationId xmlns:p14="http://schemas.microsoft.com/office/powerpoint/2010/main" val="306950708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4185979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3424454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627520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3062942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3296061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3850800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182187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17</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1408938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18</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4288123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Alaska Department of Education &amp; Early Development</a:t>
            </a:r>
            <a:endParaRPr lang="en-US"/>
          </a:p>
        </p:txBody>
      </p:sp>
      <p:sp>
        <p:nvSpPr>
          <p:cNvPr id="5" name="Slide Number Placeholder 4"/>
          <p:cNvSpPr>
            <a:spLocks noGrp="1"/>
          </p:cNvSpPr>
          <p:nvPr>
            <p:ph type="sldNum" sz="quarter" idx="11"/>
          </p:nvPr>
        </p:nvSpPr>
        <p:spPr/>
        <p:txBody>
          <a:bodyPr/>
          <a:lstStyle/>
          <a:p>
            <a:fld id="{0F4720DB-98DC-4605-BE49-602460AE56B3}" type="slidenum">
              <a:rPr lang="en-US" smtClean="0"/>
              <a:t>19</a:t>
            </a:fld>
            <a:endParaRPr lang="en-US"/>
          </a:p>
        </p:txBody>
      </p:sp>
    </p:spTree>
    <p:extLst>
      <p:ext uri="{BB962C8B-B14F-4D97-AF65-F5344CB8AC3E}">
        <p14:creationId xmlns:p14="http://schemas.microsoft.com/office/powerpoint/2010/main" val="2330996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399230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2</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1503792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B2B49-BAD1-4A0B-AD75-8C78F4F070F7}" type="slidenum">
              <a:rPr lang="en-US" smtClean="0"/>
              <a:t>21</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2672182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208559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334853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3189763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3149205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26</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2400503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27</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19997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28</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206735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355151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317663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3</a:t>
            </a:fld>
            <a:endParaRPr lang="en-US"/>
          </a:p>
        </p:txBody>
      </p:sp>
    </p:spTree>
    <p:extLst>
      <p:ext uri="{BB962C8B-B14F-4D97-AF65-F5344CB8AC3E}">
        <p14:creationId xmlns:p14="http://schemas.microsoft.com/office/powerpoint/2010/main" val="906463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843390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Alaska Department of Education &amp; Early Development</a:t>
            </a:r>
            <a:endParaRPr lang="en-US"/>
          </a:p>
        </p:txBody>
      </p:sp>
      <p:sp>
        <p:nvSpPr>
          <p:cNvPr id="5" name="Slide Number Placeholder 4"/>
          <p:cNvSpPr>
            <a:spLocks noGrp="1"/>
          </p:cNvSpPr>
          <p:nvPr>
            <p:ph type="sldNum" sz="quarter" idx="11"/>
          </p:nvPr>
        </p:nvSpPr>
        <p:spPr/>
        <p:txBody>
          <a:bodyPr/>
          <a:lstStyle/>
          <a:p>
            <a:fld id="{0F4720DB-98DC-4605-BE49-602460AE56B3}" type="slidenum">
              <a:rPr lang="en-US" smtClean="0"/>
              <a:t>32</a:t>
            </a:fld>
            <a:endParaRPr lang="en-US"/>
          </a:p>
        </p:txBody>
      </p:sp>
    </p:spTree>
    <p:extLst>
      <p:ext uri="{BB962C8B-B14F-4D97-AF65-F5344CB8AC3E}">
        <p14:creationId xmlns:p14="http://schemas.microsoft.com/office/powerpoint/2010/main" val="3494715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8086965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1133216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180320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2687052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37830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4</a:t>
            </a:fld>
            <a:endParaRPr lang="en-US"/>
          </a:p>
        </p:txBody>
      </p:sp>
    </p:spTree>
    <p:extLst>
      <p:ext uri="{BB962C8B-B14F-4D97-AF65-F5344CB8AC3E}">
        <p14:creationId xmlns:p14="http://schemas.microsoft.com/office/powerpoint/2010/main" val="276234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5</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96019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6</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2469421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7</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1152401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720DB-98DC-4605-BE49-602460AE56B3}" type="slidenum">
              <a:rPr lang="en-US" smtClean="0"/>
              <a:t>8</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308879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4720DB-98DC-4605-BE49-602460AE56B3}" type="slidenum">
              <a:rPr lang="en-US" smtClean="0"/>
              <a:t>9</a:t>
            </a:fld>
            <a:endParaRPr lang="en-US"/>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a:p>
        </p:txBody>
      </p:sp>
    </p:spTree>
    <p:extLst>
      <p:ext uri="{BB962C8B-B14F-4D97-AF65-F5344CB8AC3E}">
        <p14:creationId xmlns:p14="http://schemas.microsoft.com/office/powerpoint/2010/main" val="310229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9DBE439-DC2E-447F-84CB-94255A1BC4D8}" type="datetime1">
              <a:rPr lang="en-US" smtClean="0"/>
              <a:t>10/10/2014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smtClean="0"/>
              <a:t>Alaska Department of Education &amp; Early Development</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2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94264-77DE-4551-92C8-E941990E89AB}" type="datetime1">
              <a:rPr lang="en-US" smtClean="0"/>
              <a:t>10/10/2014</a:t>
            </a:fld>
            <a:endParaRPr lang="en-US" dirty="0"/>
          </a:p>
        </p:txBody>
      </p:sp>
      <p:sp>
        <p:nvSpPr>
          <p:cNvPr id="6" name="Footer Placeholder 5"/>
          <p:cNvSpPr>
            <a:spLocks noGrp="1"/>
          </p:cNvSpPr>
          <p:nvPr>
            <p:ph type="ftr" sz="quarter" idx="11"/>
          </p:nvPr>
        </p:nvSpPr>
        <p:spPr/>
        <p:txBody>
          <a:bodyPr/>
          <a:lstStyle/>
          <a:p>
            <a:r>
              <a:rPr lang="en-US" smtClean="0"/>
              <a:t>Alaska Department of Education &amp; Early Development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7803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7F49C-58D9-465C-ACBB-71C05C4EAB98}" type="datetime1">
              <a:rPr lang="en-US" smtClean="0"/>
              <a:t>10/10/2014</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7109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7181A-BE98-4D34-8390-C6BB0B9B8D33}" type="datetime1">
              <a:rPr lang="en-US" smtClean="0"/>
              <a:t>10/10/2014</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6862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72766F-AAB6-43F8-8F4A-81D9CA5EC60B}" type="datetime1">
              <a:rPr lang="en-US" smtClean="0"/>
              <a:t>10/10/2014</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94028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4516D7-D6E5-4576-B4F7-A4C6A97B9E71}" type="datetime1">
              <a:rPr lang="en-US" smtClean="0"/>
              <a:t>10/10/2014</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093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DC1594-3A1B-433C-B518-E0190E154675}" type="datetime1">
              <a:rPr lang="en-US" smtClean="0"/>
              <a:t>10/10/2014</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7708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9E436-B7B0-44E4-8AB8-963C5947BCC6}" type="datetime1">
              <a:rPr lang="en-US" smtClean="0"/>
              <a:t>10/10/2014</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179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219DA8-05DF-411E-AABE-0973DD4BF4BB}" type="datetime1">
              <a:rPr lang="en-US" smtClean="0"/>
              <a:t>10/10/2014</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8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291489-1186-4E63-84CB-A6B83D6669AF}" type="datetime1">
              <a:rPr lang="en-US" smtClean="0"/>
              <a:t>10/10/2014</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2476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280291-FCC4-4E8D-8548-0FA95DD8B711}" type="datetime1">
              <a:rPr lang="en-US" smtClean="0"/>
              <a:t>10/10/2014</a:t>
            </a:fld>
            <a:endParaRPr lang="en-US" dirty="0"/>
          </a:p>
        </p:txBody>
      </p:sp>
      <p:sp>
        <p:nvSpPr>
          <p:cNvPr id="5" name="Footer Placeholder 4"/>
          <p:cNvSpPr>
            <a:spLocks noGrp="1"/>
          </p:cNvSpPr>
          <p:nvPr>
            <p:ph type="ftr" sz="quarter" idx="11"/>
          </p:nvPr>
        </p:nvSpPr>
        <p:spPr/>
        <p:txBody>
          <a:bodyPr/>
          <a:lstStyle/>
          <a:p>
            <a:r>
              <a:rPr lang="en-US" smtClean="0"/>
              <a:t>Alaska Department of Education &amp; Early Development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581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84479A-184F-4A9A-AF33-AD12C3E424C7}" type="datetime1">
              <a:rPr lang="en-US" smtClean="0"/>
              <a:t>10/10/2014</a:t>
            </a:fld>
            <a:endParaRPr lang="en-US" dirty="0"/>
          </a:p>
        </p:txBody>
      </p:sp>
      <p:sp>
        <p:nvSpPr>
          <p:cNvPr id="6" name="Footer Placeholder 5"/>
          <p:cNvSpPr>
            <a:spLocks noGrp="1"/>
          </p:cNvSpPr>
          <p:nvPr>
            <p:ph type="ftr" sz="quarter" idx="11"/>
          </p:nvPr>
        </p:nvSpPr>
        <p:spPr/>
        <p:txBody>
          <a:bodyPr/>
          <a:lstStyle/>
          <a:p>
            <a:r>
              <a:rPr lang="en-US" smtClean="0"/>
              <a:t>Alaska Department of Education &amp; Early Development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437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3C43AC-CBA3-4658-9261-F613DBBEF3CB}" type="datetime1">
              <a:rPr lang="en-US" smtClean="0"/>
              <a:t>10/10/2014</a:t>
            </a:fld>
            <a:endParaRPr lang="en-US" dirty="0"/>
          </a:p>
        </p:txBody>
      </p:sp>
      <p:sp>
        <p:nvSpPr>
          <p:cNvPr id="8" name="Footer Placeholder 7"/>
          <p:cNvSpPr>
            <a:spLocks noGrp="1"/>
          </p:cNvSpPr>
          <p:nvPr>
            <p:ph type="ftr" sz="quarter" idx="11"/>
          </p:nvPr>
        </p:nvSpPr>
        <p:spPr/>
        <p:txBody>
          <a:bodyPr/>
          <a:lstStyle/>
          <a:p>
            <a:r>
              <a:rPr lang="en-US" smtClean="0"/>
              <a:t>Alaska Department of Education &amp; Early Development</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275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9CFDF7-71AC-47EA-94E7-37AF8D38903F}" type="datetime1">
              <a:rPr lang="en-US" smtClean="0"/>
              <a:t>10/10/2014</a:t>
            </a:fld>
            <a:endParaRPr lang="en-US" dirty="0"/>
          </a:p>
        </p:txBody>
      </p:sp>
      <p:sp>
        <p:nvSpPr>
          <p:cNvPr id="4" name="Footer Placeholder 3"/>
          <p:cNvSpPr>
            <a:spLocks noGrp="1"/>
          </p:cNvSpPr>
          <p:nvPr>
            <p:ph type="ftr" sz="quarter" idx="11"/>
          </p:nvPr>
        </p:nvSpPr>
        <p:spPr/>
        <p:txBody>
          <a:bodyPr/>
          <a:lstStyle/>
          <a:p>
            <a:r>
              <a:rPr lang="en-US" smtClean="0"/>
              <a:t>Alaska Department of Education &amp; Early Development</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13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30575-EC3C-4495-B14D-A3EC96B184F3}" type="datetime1">
              <a:rPr lang="en-US" smtClean="0"/>
              <a:t>10/10/2014</a:t>
            </a:fld>
            <a:endParaRPr lang="en-US" dirty="0"/>
          </a:p>
        </p:txBody>
      </p:sp>
      <p:sp>
        <p:nvSpPr>
          <p:cNvPr id="3" name="Footer Placeholder 2"/>
          <p:cNvSpPr>
            <a:spLocks noGrp="1"/>
          </p:cNvSpPr>
          <p:nvPr>
            <p:ph type="ftr" sz="quarter" idx="11"/>
          </p:nvPr>
        </p:nvSpPr>
        <p:spPr/>
        <p:txBody>
          <a:bodyPr/>
          <a:lstStyle/>
          <a:p>
            <a:r>
              <a:rPr lang="en-US" smtClean="0"/>
              <a:t>Alaska Department of Education &amp; Early Development</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9889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CD7E2-1AE1-457E-BC50-8C049A39621B}" type="datetime1">
              <a:rPr lang="en-US" smtClean="0"/>
              <a:t>10/10/2014</a:t>
            </a:fld>
            <a:endParaRPr lang="en-US" dirty="0"/>
          </a:p>
        </p:txBody>
      </p:sp>
      <p:sp>
        <p:nvSpPr>
          <p:cNvPr id="6" name="Footer Placeholder 5"/>
          <p:cNvSpPr>
            <a:spLocks noGrp="1"/>
          </p:cNvSpPr>
          <p:nvPr>
            <p:ph type="ftr" sz="quarter" idx="11"/>
          </p:nvPr>
        </p:nvSpPr>
        <p:spPr/>
        <p:txBody>
          <a:bodyPr/>
          <a:lstStyle/>
          <a:p>
            <a:r>
              <a:rPr lang="en-US" smtClean="0"/>
              <a:t>Alaska Department of Education &amp; Early Development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92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01CD3-313C-4A0B-8907-A9ADA7A77AF9}" type="datetime1">
              <a:rPr lang="en-US" smtClean="0"/>
              <a:t>10/10/2014</a:t>
            </a:fld>
            <a:endParaRPr lang="en-US" dirty="0"/>
          </a:p>
        </p:txBody>
      </p:sp>
      <p:sp>
        <p:nvSpPr>
          <p:cNvPr id="6" name="Footer Placeholder 5"/>
          <p:cNvSpPr>
            <a:spLocks noGrp="1"/>
          </p:cNvSpPr>
          <p:nvPr>
            <p:ph type="ftr" sz="quarter" idx="11"/>
          </p:nvPr>
        </p:nvSpPr>
        <p:spPr/>
        <p:txBody>
          <a:bodyPr/>
          <a:lstStyle/>
          <a:p>
            <a:r>
              <a:rPr lang="en-US" smtClean="0"/>
              <a:t>Alaska Department of Education &amp; Early Development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3585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970521-3810-4DC9-99B3-24CC561C8022}" type="datetime1">
              <a:rPr lang="en-US" smtClean="0"/>
              <a:t>10/10/2014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Alaska Department of Education &amp; Early Development</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815033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1.WMF"/></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3.emf"/><Relationship Id="rId4" Type="http://schemas.openxmlformats.org/officeDocument/2006/relationships/package" Target="../embeddings/Microsoft_Excel_Binary_Worksheet2.xlsb"/></Relationships>
</file>

<file path=ppt/slides/_rels/slide3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sharol.roys@alaska.gov"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9.wmf"/><Relationship Id="rId5" Type="http://schemas.openxmlformats.org/officeDocument/2006/relationships/image" Target="../media/image48.JPG"/><Relationship Id="rId4" Type="http://schemas.openxmlformats.org/officeDocument/2006/relationships/hyperlink" Target="mailto:noreply@egrantsmanagemen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9637" y="1582221"/>
            <a:ext cx="6898430" cy="1794170"/>
          </a:xfrm>
        </p:spPr>
        <p:txBody>
          <a:bodyPr/>
          <a:lstStyle/>
          <a:p>
            <a:r>
              <a:rPr lang="en-US" sz="6000" dirty="0" smtClean="0"/>
              <a:t>Special Education</a:t>
            </a:r>
            <a:br>
              <a:rPr lang="en-US" sz="6000" dirty="0" smtClean="0"/>
            </a:br>
            <a:r>
              <a:rPr lang="en-US" sz="6000" dirty="0" smtClean="0"/>
              <a:t>Discretionary</a:t>
            </a:r>
            <a:endParaRPr lang="en-US" sz="6000" dirty="0"/>
          </a:p>
        </p:txBody>
      </p:sp>
      <p:sp>
        <p:nvSpPr>
          <p:cNvPr id="3" name="Subtitle 2"/>
          <p:cNvSpPr>
            <a:spLocks noGrp="1"/>
          </p:cNvSpPr>
          <p:nvPr>
            <p:ph type="subTitle" idx="1"/>
          </p:nvPr>
        </p:nvSpPr>
        <p:spPr>
          <a:xfrm>
            <a:off x="2692396" y="3565129"/>
            <a:ext cx="6815669" cy="1320802"/>
          </a:xfrm>
        </p:spPr>
        <p:txBody>
          <a:bodyPr>
            <a:normAutofit lnSpcReduction="10000"/>
          </a:bodyPr>
          <a:lstStyle/>
          <a:p>
            <a:pPr lvl="1"/>
            <a:endParaRPr lang="en-US" dirty="0" smtClean="0"/>
          </a:p>
          <a:p>
            <a:pPr lvl="1"/>
            <a:r>
              <a:rPr lang="en-US" sz="2800" dirty="0" smtClean="0">
                <a:solidFill>
                  <a:schemeClr val="accent3">
                    <a:lumMod val="50000"/>
                  </a:schemeClr>
                </a:solidFill>
              </a:rPr>
              <a:t>Overview of Grants and Grant Management System</a:t>
            </a:r>
            <a:endParaRPr lang="en-US" sz="2800" dirty="0">
              <a:solidFill>
                <a:schemeClr val="accent3">
                  <a:lumMod val="50000"/>
                </a:schemeClr>
              </a:solidFill>
            </a:endParaRPr>
          </a:p>
        </p:txBody>
      </p:sp>
    </p:spTree>
    <p:extLst>
      <p:ext uri="{BB962C8B-B14F-4D97-AF65-F5344CB8AC3E}">
        <p14:creationId xmlns:p14="http://schemas.microsoft.com/office/powerpoint/2010/main" val="4231254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1932" y="633212"/>
            <a:ext cx="3585681" cy="5170646"/>
          </a:xfrm>
          <a:prstGeom prst="rect">
            <a:avLst/>
          </a:prstGeom>
          <a:noFill/>
        </p:spPr>
        <p:txBody>
          <a:bodyPr wrap="square" rtlCol="0">
            <a:spAutoFit/>
          </a:bodyPr>
          <a:lstStyle/>
          <a:p>
            <a:pPr algn="just"/>
            <a:endParaRPr lang="en-US" sz="2200" b="1" dirty="0" smtClean="0"/>
          </a:p>
          <a:p>
            <a:pPr marL="342900" indent="-342900">
              <a:buFont typeface="+mj-lt"/>
              <a:buAutoNum type="arabicPeriod"/>
            </a:pPr>
            <a:r>
              <a:rPr lang="en-US" sz="2200" dirty="0" smtClean="0"/>
              <a:t> to search for a document, or </a:t>
            </a:r>
          </a:p>
          <a:p>
            <a:pPr marL="342900" indent="-342900">
              <a:buFont typeface="+mj-lt"/>
              <a:buAutoNum type="arabicPeriod"/>
            </a:pPr>
            <a:endParaRPr lang="en-US" sz="2200" dirty="0" smtClean="0"/>
          </a:p>
          <a:p>
            <a:pPr marL="342900" indent="-342900">
              <a:buFont typeface="+mj-lt"/>
              <a:buAutoNum type="arabicPeriod"/>
            </a:pPr>
            <a:r>
              <a:rPr lang="en-US" sz="2200" dirty="0" smtClean="0"/>
              <a:t>click on the + next to the category to see the choices available.</a:t>
            </a:r>
          </a:p>
          <a:p>
            <a:endParaRPr lang="en-US" sz="2200" dirty="0"/>
          </a:p>
          <a:p>
            <a:endParaRPr lang="en-US" sz="2200" dirty="0" smtClean="0"/>
          </a:p>
          <a:p>
            <a:r>
              <a:rPr lang="en-US" sz="2200" dirty="0" smtClean="0"/>
              <a:t>This </a:t>
            </a:r>
            <a:r>
              <a:rPr lang="en-US" sz="2200" dirty="0" smtClean="0"/>
              <a:t>presentation will be located under </a:t>
            </a:r>
            <a:r>
              <a:rPr lang="en-US" sz="2200" u="sng" dirty="0" smtClean="0"/>
              <a:t>Discretionary Special </a:t>
            </a:r>
            <a:r>
              <a:rPr lang="en-US" sz="2200" u="sng" dirty="0" smtClean="0"/>
              <a:t>Education </a:t>
            </a:r>
            <a:r>
              <a:rPr lang="en-US" sz="2200" u="sng" dirty="0" smtClean="0"/>
              <a:t>Funding </a:t>
            </a:r>
            <a:r>
              <a:rPr lang="en-US" sz="2200" u="sng" dirty="0" smtClean="0"/>
              <a:t>Application </a:t>
            </a:r>
            <a:r>
              <a:rPr lang="en-US" sz="2200" dirty="0" smtClean="0"/>
              <a:t>for you to print and share with others in your </a:t>
            </a:r>
            <a:r>
              <a:rPr lang="en-US" sz="2200" dirty="0" smtClean="0"/>
              <a:t>organization.</a:t>
            </a:r>
            <a:endParaRPr lang="en-US" dirty="0"/>
          </a:p>
        </p:txBody>
      </p:sp>
      <p:sp>
        <p:nvSpPr>
          <p:cNvPr id="7" name="TextBox 6"/>
          <p:cNvSpPr txBox="1"/>
          <p:nvPr/>
        </p:nvSpPr>
        <p:spPr>
          <a:xfrm>
            <a:off x="452064" y="83822"/>
            <a:ext cx="3873356" cy="430887"/>
          </a:xfrm>
          <a:prstGeom prst="rect">
            <a:avLst/>
          </a:prstGeom>
          <a:noFill/>
        </p:spPr>
        <p:txBody>
          <a:bodyPr wrap="square" rtlCol="0">
            <a:spAutoFit/>
          </a:bodyPr>
          <a:lstStyle/>
          <a:p>
            <a:pPr lvl="0" algn="just"/>
            <a:r>
              <a:rPr lang="en-US" sz="2200" b="1" dirty="0" smtClean="0">
                <a:solidFill>
                  <a:prstClr val="black"/>
                </a:solidFill>
              </a:rPr>
              <a:t>Document Library, continued</a:t>
            </a:r>
            <a:endParaRPr lang="en-US" sz="2200" b="1" dirty="0">
              <a:solidFill>
                <a:prstClr val="black"/>
              </a:solidFill>
            </a:endParaRPr>
          </a:p>
        </p:txBody>
      </p:sp>
      <p:pic>
        <p:nvPicPr>
          <p:cNvPr id="8" name="Picture 7"/>
          <p:cNvPicPr>
            <a:picLocks noChangeAspect="1"/>
          </p:cNvPicPr>
          <p:nvPr/>
        </p:nvPicPr>
        <p:blipFill>
          <a:blip r:embed="rId3"/>
          <a:stretch>
            <a:fillRect/>
          </a:stretch>
        </p:blipFill>
        <p:spPr>
          <a:xfrm>
            <a:off x="4833990" y="769866"/>
            <a:ext cx="5861407" cy="5264412"/>
          </a:xfrm>
          <a:prstGeom prst="rect">
            <a:avLst/>
          </a:prstGeom>
        </p:spPr>
      </p:pic>
      <p:cxnSp>
        <p:nvCxnSpPr>
          <p:cNvPr id="5" name="Straight Arrow Connector 4"/>
          <p:cNvCxnSpPr/>
          <p:nvPr/>
        </p:nvCxnSpPr>
        <p:spPr>
          <a:xfrm>
            <a:off x="3875926" y="4674742"/>
            <a:ext cx="958064" cy="9554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119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7559" y="1715785"/>
            <a:ext cx="3020602" cy="2800767"/>
          </a:xfrm>
          <a:prstGeom prst="rect">
            <a:avLst/>
          </a:prstGeom>
          <a:noFill/>
        </p:spPr>
        <p:txBody>
          <a:bodyPr wrap="square" rtlCol="0">
            <a:spAutoFit/>
          </a:bodyPr>
          <a:lstStyle/>
          <a:p>
            <a:r>
              <a:rPr lang="en-US" sz="2200" dirty="0" smtClean="0"/>
              <a:t>Click on the document or link you want to view.</a:t>
            </a:r>
          </a:p>
          <a:p>
            <a:endParaRPr lang="en-US" sz="2200" dirty="0" smtClean="0"/>
          </a:p>
          <a:p>
            <a:endParaRPr lang="en-US" sz="2200" dirty="0"/>
          </a:p>
          <a:p>
            <a:endParaRPr lang="en-US" sz="2200" dirty="0"/>
          </a:p>
          <a:p>
            <a:r>
              <a:rPr lang="en-US" sz="2200" dirty="0" smtClean="0"/>
              <a:t>More documents will be added as EED builds the system. </a:t>
            </a:r>
            <a:endParaRPr lang="en-US" sz="2200" dirty="0"/>
          </a:p>
        </p:txBody>
      </p:sp>
      <p:pic>
        <p:nvPicPr>
          <p:cNvPr id="2" name="Picture 1"/>
          <p:cNvPicPr>
            <a:picLocks noChangeAspect="1"/>
          </p:cNvPicPr>
          <p:nvPr/>
        </p:nvPicPr>
        <p:blipFill>
          <a:blip r:embed="rId3"/>
          <a:stretch>
            <a:fillRect/>
          </a:stretch>
        </p:blipFill>
        <p:spPr>
          <a:xfrm>
            <a:off x="5329933" y="1036619"/>
            <a:ext cx="5036692" cy="4934941"/>
          </a:xfrm>
          <a:prstGeom prst="rect">
            <a:avLst/>
          </a:prstGeom>
        </p:spPr>
      </p:pic>
      <p:sp>
        <p:nvSpPr>
          <p:cNvPr id="6" name="TextBox 5"/>
          <p:cNvSpPr txBox="1"/>
          <p:nvPr/>
        </p:nvSpPr>
        <p:spPr>
          <a:xfrm>
            <a:off x="428088" y="92466"/>
            <a:ext cx="4195283" cy="461665"/>
          </a:xfrm>
          <a:prstGeom prst="rect">
            <a:avLst/>
          </a:prstGeom>
          <a:noFill/>
        </p:spPr>
        <p:txBody>
          <a:bodyPr wrap="square" rtlCol="0">
            <a:spAutoFit/>
          </a:bodyPr>
          <a:lstStyle/>
          <a:p>
            <a:r>
              <a:rPr lang="en-US" sz="2400" b="1" dirty="0"/>
              <a:t>Document </a:t>
            </a:r>
            <a:r>
              <a:rPr lang="en-US" sz="2400" b="1" dirty="0" smtClean="0"/>
              <a:t>Library, continued</a:t>
            </a:r>
            <a:endParaRPr lang="en-US" sz="2400" b="1" dirty="0"/>
          </a:p>
        </p:txBody>
      </p:sp>
    </p:spTree>
    <p:extLst>
      <p:ext uri="{BB962C8B-B14F-4D97-AF65-F5344CB8AC3E}">
        <p14:creationId xmlns:p14="http://schemas.microsoft.com/office/powerpoint/2010/main" val="3562593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723669" y="1045448"/>
            <a:ext cx="4540214" cy="4449410"/>
          </a:xfrm>
          <a:prstGeom prst="rect">
            <a:avLst/>
          </a:prstGeom>
        </p:spPr>
      </p:pic>
      <p:sp>
        <p:nvSpPr>
          <p:cNvPr id="4" name="TextBox 3"/>
          <p:cNvSpPr txBox="1"/>
          <p:nvPr/>
        </p:nvSpPr>
        <p:spPr>
          <a:xfrm>
            <a:off x="1182490" y="1250930"/>
            <a:ext cx="4356243" cy="3416320"/>
          </a:xfrm>
          <a:prstGeom prst="rect">
            <a:avLst/>
          </a:prstGeom>
          <a:noFill/>
        </p:spPr>
        <p:txBody>
          <a:bodyPr wrap="square" rtlCol="0">
            <a:spAutoFit/>
          </a:bodyPr>
          <a:lstStyle/>
          <a:p>
            <a:r>
              <a:rPr lang="en-US" sz="2200" dirty="0" smtClean="0"/>
              <a:t>When you hover over the menu, you will have the option to select one of the following options:</a:t>
            </a:r>
            <a:endParaRPr lang="en-US" sz="2200" b="1" dirty="0" smtClean="0"/>
          </a:p>
          <a:p>
            <a:endParaRPr lang="en-US" sz="2200" b="1" dirty="0" smtClean="0"/>
          </a:p>
          <a:p>
            <a:pPr marL="342900" indent="-342900">
              <a:buFont typeface="Wingdings" panose="05000000000000000000" pitchFamily="2" charset="2"/>
              <a:buChar char="v"/>
            </a:pPr>
            <a:r>
              <a:rPr lang="en-US" sz="2200" b="1" dirty="0" smtClean="0"/>
              <a:t>Funding Applications</a:t>
            </a:r>
          </a:p>
          <a:p>
            <a:pPr marL="342900" indent="-342900">
              <a:buFont typeface="Wingdings" panose="05000000000000000000" pitchFamily="2" charset="2"/>
              <a:buChar char="v"/>
            </a:pPr>
            <a:endParaRPr lang="en-US" sz="2200" b="1" dirty="0" smtClean="0"/>
          </a:p>
          <a:p>
            <a:pPr marL="342900" indent="-342900">
              <a:buFont typeface="Wingdings" panose="05000000000000000000" pitchFamily="2" charset="2"/>
              <a:buChar char="v"/>
            </a:pPr>
            <a:r>
              <a:rPr lang="en-US" sz="2200" b="1" dirty="0" smtClean="0"/>
              <a:t>Sections</a:t>
            </a:r>
          </a:p>
          <a:p>
            <a:pPr marL="342900" indent="-342900">
              <a:buFont typeface="Wingdings" panose="05000000000000000000" pitchFamily="2" charset="2"/>
              <a:buChar char="v"/>
            </a:pPr>
            <a:endParaRPr lang="en-US" sz="2200" b="1" dirty="0"/>
          </a:p>
          <a:p>
            <a:pPr marL="342900" indent="-342900">
              <a:buFont typeface="Wingdings" panose="05000000000000000000" pitchFamily="2" charset="2"/>
              <a:buChar char="v"/>
            </a:pPr>
            <a:r>
              <a:rPr lang="en-US" sz="2200" b="1" dirty="0" smtClean="0"/>
              <a:t>Budget Summary</a:t>
            </a:r>
            <a:endParaRPr lang="en-US" sz="2200" b="1" dirty="0"/>
          </a:p>
          <a:p>
            <a:endParaRPr lang="en-US" b="1" dirty="0" smtClean="0"/>
          </a:p>
        </p:txBody>
      </p:sp>
      <p:sp>
        <p:nvSpPr>
          <p:cNvPr id="7" name="TextBox 6"/>
          <p:cNvSpPr txBox="1"/>
          <p:nvPr/>
        </p:nvSpPr>
        <p:spPr>
          <a:xfrm>
            <a:off x="7921374" y="1726057"/>
            <a:ext cx="2157573" cy="195210"/>
          </a:xfrm>
          <a:prstGeom prst="rect">
            <a:avLst/>
          </a:prstGeom>
          <a:solidFill>
            <a:schemeClr val="tx1"/>
          </a:solidFill>
        </p:spPr>
        <p:txBody>
          <a:bodyPr wrap="square" rtlCol="0">
            <a:spAutoFit/>
          </a:bodyPr>
          <a:lstStyle/>
          <a:p>
            <a:endParaRPr lang="en-US" dirty="0"/>
          </a:p>
        </p:txBody>
      </p:sp>
      <p:sp>
        <p:nvSpPr>
          <p:cNvPr id="8" name="TextBox 7"/>
          <p:cNvSpPr txBox="1"/>
          <p:nvPr/>
        </p:nvSpPr>
        <p:spPr>
          <a:xfrm>
            <a:off x="441788" y="51370"/>
            <a:ext cx="2239767" cy="462338"/>
          </a:xfrm>
          <a:prstGeom prst="rect">
            <a:avLst/>
          </a:prstGeom>
          <a:noFill/>
        </p:spPr>
        <p:txBody>
          <a:bodyPr wrap="square" rtlCol="0">
            <a:spAutoFit/>
          </a:bodyPr>
          <a:lstStyle/>
          <a:p>
            <a:r>
              <a:rPr lang="en-US" sz="2400" b="1" dirty="0" smtClean="0"/>
              <a:t>Funding Menu</a:t>
            </a:r>
            <a:endParaRPr lang="en-US" sz="2400" b="1" dirty="0"/>
          </a:p>
        </p:txBody>
      </p:sp>
    </p:spTree>
    <p:extLst>
      <p:ext uri="{BB962C8B-B14F-4D97-AF65-F5344CB8AC3E}">
        <p14:creationId xmlns:p14="http://schemas.microsoft.com/office/powerpoint/2010/main" val="241153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86869" y="1216614"/>
            <a:ext cx="9490721" cy="1870434"/>
          </a:xfrm>
          <a:prstGeom prst="rect">
            <a:avLst/>
          </a:prstGeom>
        </p:spPr>
      </p:pic>
      <p:sp>
        <p:nvSpPr>
          <p:cNvPr id="3" name="TextBox 2"/>
          <p:cNvSpPr txBox="1"/>
          <p:nvPr/>
        </p:nvSpPr>
        <p:spPr>
          <a:xfrm>
            <a:off x="750014" y="678096"/>
            <a:ext cx="9894014" cy="369332"/>
          </a:xfrm>
          <a:prstGeom prst="rect">
            <a:avLst/>
          </a:prstGeom>
          <a:noFill/>
        </p:spPr>
        <p:txBody>
          <a:bodyPr wrap="square" rtlCol="0">
            <a:spAutoFit/>
          </a:bodyPr>
          <a:lstStyle/>
          <a:p>
            <a:r>
              <a:rPr lang="en-US" b="1" dirty="0" smtClean="0"/>
              <a:t>Filters</a:t>
            </a:r>
            <a:r>
              <a:rPr lang="en-US" dirty="0"/>
              <a:t>:  By Fiscal Year or Application </a:t>
            </a:r>
            <a:r>
              <a:rPr lang="en-US" dirty="0" smtClean="0"/>
              <a:t>Status</a:t>
            </a:r>
            <a:endParaRPr lang="en-US" b="1" dirty="0"/>
          </a:p>
        </p:txBody>
      </p:sp>
      <p:sp>
        <p:nvSpPr>
          <p:cNvPr id="5" name="TextBox 4"/>
          <p:cNvSpPr txBox="1"/>
          <p:nvPr/>
        </p:nvSpPr>
        <p:spPr>
          <a:xfrm>
            <a:off x="6544638" y="2758274"/>
            <a:ext cx="4633643" cy="3754874"/>
          </a:xfrm>
          <a:prstGeom prst="rect">
            <a:avLst/>
          </a:prstGeom>
          <a:noFill/>
        </p:spPr>
        <p:txBody>
          <a:bodyPr wrap="square" rtlCol="0">
            <a:spAutoFit/>
          </a:bodyPr>
          <a:lstStyle/>
          <a:p>
            <a:r>
              <a:rPr lang="en-US" sz="2200" dirty="0" smtClean="0"/>
              <a:t>Choose the fiscal year by clicking on the drop down arrow.</a:t>
            </a:r>
          </a:p>
          <a:p>
            <a:endParaRPr lang="en-US" sz="2200" dirty="0"/>
          </a:p>
          <a:p>
            <a:r>
              <a:rPr lang="en-US" sz="2200" dirty="0" smtClean="0"/>
              <a:t>Click on the drop down arrow for All Active Applications and choose which applications you want to see: </a:t>
            </a:r>
          </a:p>
          <a:p>
            <a:endParaRPr lang="en-US" sz="2200" dirty="0"/>
          </a:p>
          <a:p>
            <a:r>
              <a:rPr lang="en-US" sz="2200" dirty="0" smtClean="0"/>
              <a:t>Active are all current applications, whether it has been approved or is in revision status.</a:t>
            </a:r>
          </a:p>
          <a:p>
            <a:endParaRPr lang="en-US" dirty="0"/>
          </a:p>
        </p:txBody>
      </p:sp>
      <p:pic>
        <p:nvPicPr>
          <p:cNvPr id="7" name="Picture 6"/>
          <p:cNvPicPr>
            <a:picLocks noChangeAspect="1"/>
          </p:cNvPicPr>
          <p:nvPr/>
        </p:nvPicPr>
        <p:blipFill>
          <a:blip r:embed="rId4"/>
          <a:stretch>
            <a:fillRect/>
          </a:stretch>
        </p:blipFill>
        <p:spPr>
          <a:xfrm>
            <a:off x="1469364" y="3525208"/>
            <a:ext cx="4875493" cy="1830282"/>
          </a:xfrm>
          <a:prstGeom prst="rect">
            <a:avLst/>
          </a:prstGeom>
        </p:spPr>
      </p:pic>
      <p:sp>
        <p:nvSpPr>
          <p:cNvPr id="8" name="TextBox 7"/>
          <p:cNvSpPr txBox="1"/>
          <p:nvPr/>
        </p:nvSpPr>
        <p:spPr>
          <a:xfrm>
            <a:off x="482885" y="66732"/>
            <a:ext cx="3020603" cy="461665"/>
          </a:xfrm>
          <a:prstGeom prst="rect">
            <a:avLst/>
          </a:prstGeom>
          <a:noFill/>
        </p:spPr>
        <p:txBody>
          <a:bodyPr wrap="square" rtlCol="0">
            <a:spAutoFit/>
          </a:bodyPr>
          <a:lstStyle/>
          <a:p>
            <a:r>
              <a:rPr lang="en-US" sz="2400" b="1" dirty="0" smtClean="0"/>
              <a:t>Funding Applications</a:t>
            </a:r>
            <a:endParaRPr lang="en-US" sz="2400" b="1" dirty="0"/>
          </a:p>
        </p:txBody>
      </p:sp>
    </p:spTree>
    <p:extLst>
      <p:ext uri="{BB962C8B-B14F-4D97-AF65-F5344CB8AC3E}">
        <p14:creationId xmlns:p14="http://schemas.microsoft.com/office/powerpoint/2010/main" val="220625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0028" y="1834143"/>
            <a:ext cx="8907694" cy="4164513"/>
          </a:xfrm>
          <a:prstGeom prst="rect">
            <a:avLst/>
          </a:prstGeom>
        </p:spPr>
      </p:pic>
      <p:sp>
        <p:nvSpPr>
          <p:cNvPr id="3" name="TextBox 2"/>
          <p:cNvSpPr txBox="1"/>
          <p:nvPr/>
        </p:nvSpPr>
        <p:spPr>
          <a:xfrm>
            <a:off x="1500026" y="801383"/>
            <a:ext cx="8907695" cy="945224"/>
          </a:xfrm>
          <a:prstGeom prst="rect">
            <a:avLst/>
          </a:prstGeom>
          <a:noFill/>
        </p:spPr>
        <p:txBody>
          <a:bodyPr wrap="square" rtlCol="0">
            <a:spAutoFit/>
          </a:bodyPr>
          <a:lstStyle/>
          <a:p>
            <a:r>
              <a:rPr lang="en-US" dirty="0" smtClean="0"/>
              <a:t>This shows all the approved applications for every funding application for your </a:t>
            </a:r>
            <a:r>
              <a:rPr lang="en-US" dirty="0" smtClean="0"/>
              <a:t>grantee.  </a:t>
            </a:r>
            <a:r>
              <a:rPr lang="en-US" dirty="0" smtClean="0"/>
              <a:t>The original application is Revision Zero (0) and the rest are revisions.  You can go back and review a previous revision to see prior approved status and/or budgets.</a:t>
            </a:r>
            <a:endParaRPr lang="en-US" dirty="0"/>
          </a:p>
        </p:txBody>
      </p:sp>
      <p:sp>
        <p:nvSpPr>
          <p:cNvPr id="4" name="TextBox 3"/>
          <p:cNvSpPr txBox="1"/>
          <p:nvPr/>
        </p:nvSpPr>
        <p:spPr>
          <a:xfrm>
            <a:off x="4243227" y="1834143"/>
            <a:ext cx="6328880" cy="430887"/>
          </a:xfrm>
          <a:prstGeom prst="rect">
            <a:avLst/>
          </a:prstGeom>
          <a:noFill/>
        </p:spPr>
        <p:txBody>
          <a:bodyPr wrap="square" rtlCol="0">
            <a:spAutoFit/>
          </a:bodyPr>
          <a:lstStyle/>
          <a:p>
            <a:pPr lvl="0"/>
            <a:r>
              <a:rPr lang="en-US" sz="2200" b="1" dirty="0" smtClean="0">
                <a:solidFill>
                  <a:prstClr val="black"/>
                </a:solidFill>
              </a:rPr>
              <a:t>Funding </a:t>
            </a:r>
            <a:r>
              <a:rPr lang="en-US" sz="2200" b="1" dirty="0">
                <a:solidFill>
                  <a:prstClr val="black"/>
                </a:solidFill>
              </a:rPr>
              <a:t>Applications </a:t>
            </a:r>
            <a:r>
              <a:rPr lang="en-US" sz="2200" dirty="0">
                <a:solidFill>
                  <a:prstClr val="black"/>
                </a:solidFill>
              </a:rPr>
              <a:t>– click on application to view</a:t>
            </a:r>
          </a:p>
        </p:txBody>
      </p:sp>
      <p:sp>
        <p:nvSpPr>
          <p:cNvPr id="7" name="TextBox 6"/>
          <p:cNvSpPr txBox="1"/>
          <p:nvPr/>
        </p:nvSpPr>
        <p:spPr>
          <a:xfrm>
            <a:off x="482885" y="66732"/>
            <a:ext cx="4572000" cy="461665"/>
          </a:xfrm>
          <a:prstGeom prst="rect">
            <a:avLst/>
          </a:prstGeom>
          <a:noFill/>
        </p:spPr>
        <p:txBody>
          <a:bodyPr wrap="square" rtlCol="0">
            <a:spAutoFit/>
          </a:bodyPr>
          <a:lstStyle/>
          <a:p>
            <a:r>
              <a:rPr lang="en-US" sz="2400" b="1" dirty="0" smtClean="0"/>
              <a:t>Funding Applications, continued</a:t>
            </a:r>
            <a:endParaRPr lang="en-US" sz="2400" b="1" dirty="0"/>
          </a:p>
        </p:txBody>
      </p:sp>
    </p:spTree>
    <p:extLst>
      <p:ext uri="{BB962C8B-B14F-4D97-AF65-F5344CB8AC3E}">
        <p14:creationId xmlns:p14="http://schemas.microsoft.com/office/powerpoint/2010/main" val="4277275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99058" y="570324"/>
            <a:ext cx="4951836" cy="5632311"/>
          </a:xfrm>
          <a:prstGeom prst="rect">
            <a:avLst/>
          </a:prstGeom>
          <a:noFill/>
        </p:spPr>
        <p:txBody>
          <a:bodyPr wrap="square" rtlCol="0">
            <a:spAutoFit/>
          </a:bodyPr>
          <a:lstStyle/>
          <a:p>
            <a:r>
              <a:rPr lang="en-US" b="1" dirty="0" smtClean="0"/>
              <a:t>History Log:  </a:t>
            </a:r>
            <a:r>
              <a:rPr lang="en-US" dirty="0" smtClean="0"/>
              <a:t>Contains the history of the changes to the status of the application.  EED and Grantees use this area to communicate with each other.  </a:t>
            </a:r>
          </a:p>
          <a:p>
            <a:endParaRPr lang="en-US" dirty="0"/>
          </a:p>
          <a:p>
            <a:r>
              <a:rPr lang="en-US" b="1" dirty="0" smtClean="0"/>
              <a:t>Allocations:</a:t>
            </a:r>
            <a:r>
              <a:rPr lang="en-US" dirty="0" smtClean="0"/>
              <a:t>  Shows the Grantee’s allocation for all the different grants under this funding application. </a:t>
            </a:r>
          </a:p>
          <a:p>
            <a:endParaRPr lang="en-US" dirty="0"/>
          </a:p>
          <a:p>
            <a:r>
              <a:rPr lang="en-US" b="1" dirty="0" smtClean="0"/>
              <a:t>Grants:  </a:t>
            </a:r>
            <a:r>
              <a:rPr lang="en-US" dirty="0" smtClean="0"/>
              <a:t>For this example, the grants are VI-B and Section 619.  Each section under the grants needs to be completed by the grantee.</a:t>
            </a:r>
          </a:p>
          <a:p>
            <a:endParaRPr lang="en-US" dirty="0" smtClean="0"/>
          </a:p>
          <a:p>
            <a:r>
              <a:rPr lang="en-US" b="1" dirty="0" smtClean="0"/>
              <a:t>Contacts:</a:t>
            </a:r>
            <a:r>
              <a:rPr lang="en-US" dirty="0" smtClean="0"/>
              <a:t>  Grantee Contact for this funding application.</a:t>
            </a:r>
          </a:p>
          <a:p>
            <a:endParaRPr lang="en-US" dirty="0"/>
          </a:p>
          <a:p>
            <a:r>
              <a:rPr lang="en-US" b="1" dirty="0" smtClean="0"/>
              <a:t>Assurances:</a:t>
            </a:r>
            <a:r>
              <a:rPr lang="en-US" dirty="0" smtClean="0"/>
              <a:t>  Statement of Assurance required from the grantees.</a:t>
            </a:r>
          </a:p>
          <a:p>
            <a:endParaRPr lang="en-US" dirty="0" smtClean="0"/>
          </a:p>
          <a:p>
            <a:r>
              <a:rPr lang="en-US" b="1" dirty="0" smtClean="0"/>
              <a:t>Grantee Checklist</a:t>
            </a:r>
            <a:r>
              <a:rPr lang="en-US" dirty="0" smtClean="0"/>
              <a:t>:  Check this for specific details from EED Program Manager for areas needing attention.</a:t>
            </a:r>
          </a:p>
        </p:txBody>
      </p:sp>
      <p:sp>
        <p:nvSpPr>
          <p:cNvPr id="4" name="Rectangle 3"/>
          <p:cNvSpPr/>
          <p:nvPr/>
        </p:nvSpPr>
        <p:spPr>
          <a:xfrm>
            <a:off x="482885" y="62898"/>
            <a:ext cx="9092629" cy="461665"/>
          </a:xfrm>
          <a:prstGeom prst="rect">
            <a:avLst/>
          </a:prstGeom>
        </p:spPr>
        <p:txBody>
          <a:bodyPr wrap="square">
            <a:spAutoFit/>
          </a:bodyPr>
          <a:lstStyle/>
          <a:p>
            <a:pPr lvl="0"/>
            <a:r>
              <a:rPr lang="en-US" sz="2400" b="1" dirty="0" smtClean="0"/>
              <a:t>Sections</a:t>
            </a:r>
            <a:r>
              <a:rPr lang="en-US" sz="2400" dirty="0" smtClean="0"/>
              <a:t>:  </a:t>
            </a:r>
            <a:r>
              <a:rPr lang="en-US" sz="2400" dirty="0"/>
              <a:t>Main Page for maneuvering through Funding Application.</a:t>
            </a:r>
          </a:p>
        </p:txBody>
      </p:sp>
      <p:pic>
        <p:nvPicPr>
          <p:cNvPr id="2" name="Picture 1"/>
          <p:cNvPicPr>
            <a:picLocks noChangeAspect="1"/>
          </p:cNvPicPr>
          <p:nvPr/>
        </p:nvPicPr>
        <p:blipFill>
          <a:blip r:embed="rId3"/>
          <a:stretch>
            <a:fillRect/>
          </a:stretch>
        </p:blipFill>
        <p:spPr>
          <a:xfrm>
            <a:off x="699453" y="661736"/>
            <a:ext cx="5484779" cy="5484779"/>
          </a:xfrm>
          <a:prstGeom prst="rect">
            <a:avLst/>
          </a:prstGeom>
        </p:spPr>
      </p:pic>
      <p:sp>
        <p:nvSpPr>
          <p:cNvPr id="5" name="TextBox 4"/>
          <p:cNvSpPr txBox="1"/>
          <p:nvPr/>
        </p:nvSpPr>
        <p:spPr>
          <a:xfrm>
            <a:off x="699453" y="873304"/>
            <a:ext cx="2054021" cy="133564"/>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351629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76366" y="1555625"/>
            <a:ext cx="7253716" cy="3879405"/>
          </a:xfrm>
          <a:prstGeom prst="rect">
            <a:avLst/>
          </a:prstGeom>
        </p:spPr>
      </p:pic>
      <p:sp>
        <p:nvSpPr>
          <p:cNvPr id="4" name="Rectangle 3"/>
          <p:cNvSpPr/>
          <p:nvPr/>
        </p:nvSpPr>
        <p:spPr>
          <a:xfrm>
            <a:off x="418649" y="92466"/>
            <a:ext cx="2622502" cy="463512"/>
          </a:xfrm>
          <a:prstGeom prst="rect">
            <a:avLst/>
          </a:prstGeom>
        </p:spPr>
        <p:txBody>
          <a:bodyPr wrap="square">
            <a:spAutoFit/>
          </a:bodyPr>
          <a:lstStyle/>
          <a:p>
            <a:pPr lvl="0"/>
            <a:r>
              <a:rPr lang="en-US" sz="2400" b="1" dirty="0">
                <a:solidFill>
                  <a:prstClr val="black"/>
                </a:solidFill>
              </a:rPr>
              <a:t>Budget </a:t>
            </a:r>
            <a:r>
              <a:rPr lang="en-US" sz="2400" b="1" dirty="0" smtClean="0">
                <a:solidFill>
                  <a:prstClr val="black"/>
                </a:solidFill>
              </a:rPr>
              <a:t>Summary</a:t>
            </a:r>
            <a:endParaRPr lang="en-US" sz="2400" b="1" dirty="0">
              <a:solidFill>
                <a:prstClr val="black"/>
              </a:solidFill>
            </a:endParaRPr>
          </a:p>
        </p:txBody>
      </p:sp>
      <p:sp>
        <p:nvSpPr>
          <p:cNvPr id="7" name="TextBox 6"/>
          <p:cNvSpPr txBox="1"/>
          <p:nvPr/>
        </p:nvSpPr>
        <p:spPr>
          <a:xfrm>
            <a:off x="8325492" y="1456065"/>
            <a:ext cx="3161016" cy="3908762"/>
          </a:xfrm>
          <a:prstGeom prst="rect">
            <a:avLst/>
          </a:prstGeom>
          <a:noFill/>
        </p:spPr>
        <p:txBody>
          <a:bodyPr wrap="square" rtlCol="0">
            <a:spAutoFit/>
          </a:bodyPr>
          <a:lstStyle/>
          <a:p>
            <a:endParaRPr lang="en-US" sz="1600" dirty="0"/>
          </a:p>
          <a:p>
            <a:pPr marL="285750" indent="-285750">
              <a:buFont typeface="Wingdings" panose="05000000000000000000" pitchFamily="2" charset="2"/>
              <a:buChar char="v"/>
            </a:pPr>
            <a:r>
              <a:rPr lang="en-US" dirty="0"/>
              <a:t>To get to Budget Summary: Main Menu Bar:  </a:t>
            </a:r>
          </a:p>
          <a:p>
            <a:pPr marL="742950" lvl="1" indent="-285750">
              <a:buFont typeface="Wingdings" panose="05000000000000000000" pitchFamily="2" charset="2"/>
              <a:buChar char="v"/>
            </a:pPr>
            <a:r>
              <a:rPr lang="en-US" dirty="0"/>
              <a:t>Click Funding/Budget Summary.</a:t>
            </a:r>
          </a:p>
          <a:p>
            <a:pPr marL="742950" lvl="1"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View all grant budgets within a Funding Application at one time. </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smtClean="0"/>
              <a:t>Allows </a:t>
            </a:r>
            <a:r>
              <a:rPr lang="en-US" dirty="0"/>
              <a:t>you to switch between Funding Applications.</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endParaRPr lang="en-US" dirty="0"/>
          </a:p>
        </p:txBody>
      </p:sp>
      <p:sp>
        <p:nvSpPr>
          <p:cNvPr id="8" name="TextBox 7"/>
          <p:cNvSpPr txBox="1"/>
          <p:nvPr/>
        </p:nvSpPr>
        <p:spPr>
          <a:xfrm>
            <a:off x="1982913" y="1849349"/>
            <a:ext cx="1695236" cy="133564"/>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913431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1111" y="1243173"/>
            <a:ext cx="2573076" cy="1785104"/>
          </a:xfrm>
          <a:prstGeom prst="rect">
            <a:avLst/>
          </a:prstGeom>
          <a:noFill/>
        </p:spPr>
        <p:txBody>
          <a:bodyPr wrap="square" rtlCol="0">
            <a:spAutoFit/>
          </a:bodyPr>
          <a:lstStyle/>
          <a:p>
            <a:r>
              <a:rPr lang="en-US" sz="2200" dirty="0"/>
              <a:t>To View the Users and their roles in the system, click on </a:t>
            </a:r>
            <a:r>
              <a:rPr lang="en-US" sz="2200" b="1" dirty="0"/>
              <a:t>View All District Contacts</a:t>
            </a:r>
            <a:r>
              <a:rPr lang="en-US" sz="2200" dirty="0"/>
              <a:t>.</a:t>
            </a:r>
          </a:p>
        </p:txBody>
      </p:sp>
      <p:pic>
        <p:nvPicPr>
          <p:cNvPr id="6" name="Picture 5"/>
          <p:cNvPicPr>
            <a:picLocks noChangeAspect="1"/>
          </p:cNvPicPr>
          <p:nvPr/>
        </p:nvPicPr>
        <p:blipFill>
          <a:blip r:embed="rId3"/>
          <a:stretch>
            <a:fillRect/>
          </a:stretch>
        </p:blipFill>
        <p:spPr>
          <a:xfrm>
            <a:off x="3982821" y="1154188"/>
            <a:ext cx="5922169" cy="4191000"/>
          </a:xfrm>
          <a:prstGeom prst="rect">
            <a:avLst/>
          </a:prstGeom>
        </p:spPr>
      </p:pic>
      <p:sp>
        <p:nvSpPr>
          <p:cNvPr id="3" name="Right Arrow 2"/>
          <p:cNvSpPr/>
          <p:nvPr/>
        </p:nvSpPr>
        <p:spPr>
          <a:xfrm>
            <a:off x="3259258" y="1789929"/>
            <a:ext cx="600274" cy="19298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82886" y="62898"/>
            <a:ext cx="2044558" cy="461665"/>
          </a:xfrm>
          <a:prstGeom prst="rect">
            <a:avLst/>
          </a:prstGeom>
        </p:spPr>
        <p:txBody>
          <a:bodyPr wrap="square">
            <a:spAutoFit/>
          </a:bodyPr>
          <a:lstStyle/>
          <a:p>
            <a:pPr lvl="0"/>
            <a:r>
              <a:rPr lang="en-US" sz="2400" b="1" dirty="0" smtClean="0"/>
              <a:t>Address Book</a:t>
            </a:r>
            <a:endParaRPr lang="en-US" sz="2400" dirty="0"/>
          </a:p>
        </p:txBody>
      </p:sp>
      <p:sp>
        <p:nvSpPr>
          <p:cNvPr id="8" name="TextBox 7"/>
          <p:cNvSpPr txBox="1"/>
          <p:nvPr/>
        </p:nvSpPr>
        <p:spPr>
          <a:xfrm>
            <a:off x="3982821" y="1510301"/>
            <a:ext cx="1832352" cy="143837"/>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054160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85" y="710680"/>
            <a:ext cx="4969560" cy="5461689"/>
          </a:xfrm>
          <a:prstGeom prst="rect">
            <a:avLst/>
          </a:prstGeom>
        </p:spPr>
      </p:pic>
      <p:sp>
        <p:nvSpPr>
          <p:cNvPr id="4" name="TextBox 3"/>
          <p:cNvSpPr txBox="1"/>
          <p:nvPr/>
        </p:nvSpPr>
        <p:spPr>
          <a:xfrm>
            <a:off x="7006024" y="933371"/>
            <a:ext cx="3946227" cy="4801314"/>
          </a:xfrm>
          <a:prstGeom prst="rect">
            <a:avLst/>
          </a:prstGeom>
          <a:noFill/>
        </p:spPr>
        <p:txBody>
          <a:bodyPr wrap="square" rtlCol="0">
            <a:spAutoFit/>
          </a:bodyPr>
          <a:lstStyle/>
          <a:p>
            <a:r>
              <a:rPr lang="en-US" sz="2200" dirty="0"/>
              <a:t>Click on a person’s name, for:</a:t>
            </a:r>
          </a:p>
          <a:p>
            <a:pPr marL="800100" lvl="1" indent="-342900">
              <a:buFont typeface="+mj-lt"/>
              <a:buAutoNum type="arabicPeriod"/>
            </a:pPr>
            <a:r>
              <a:rPr lang="en-US" sz="2200" dirty="0"/>
              <a:t>their phone number, </a:t>
            </a:r>
          </a:p>
          <a:p>
            <a:pPr marL="800100" lvl="1" indent="-342900">
              <a:buFont typeface="+mj-lt"/>
              <a:buAutoNum type="arabicPeriod"/>
            </a:pPr>
            <a:r>
              <a:rPr lang="en-US" sz="2200" dirty="0"/>
              <a:t>fax number  and, </a:t>
            </a:r>
          </a:p>
          <a:p>
            <a:pPr marL="800100" lvl="1" indent="-342900">
              <a:buFont typeface="+mj-lt"/>
              <a:buAutoNum type="arabicPeriod"/>
            </a:pPr>
            <a:r>
              <a:rPr lang="en-US" sz="2200" dirty="0"/>
              <a:t>email address. </a:t>
            </a:r>
          </a:p>
          <a:p>
            <a:pPr marL="285750" indent="-285750">
              <a:buFont typeface="Wingdings" panose="05000000000000000000" pitchFamily="2" charset="2"/>
              <a:buChar char="v"/>
            </a:pPr>
            <a:endParaRPr lang="en-US" sz="2200" dirty="0"/>
          </a:p>
          <a:p>
            <a:pPr marL="285750" indent="-285750">
              <a:buFont typeface="Wingdings" panose="05000000000000000000" pitchFamily="2" charset="2"/>
              <a:buChar char="v"/>
            </a:pPr>
            <a:r>
              <a:rPr lang="en-US" sz="2200" dirty="0"/>
              <a:t>Click on the email address to send an email.  </a:t>
            </a:r>
          </a:p>
          <a:p>
            <a:pPr marL="285750" indent="-285750">
              <a:buFont typeface="Wingdings" panose="05000000000000000000" pitchFamily="2" charset="2"/>
              <a:buChar char="v"/>
            </a:pPr>
            <a:endParaRPr lang="en-US" sz="2200" dirty="0"/>
          </a:p>
          <a:p>
            <a:pPr marL="285750" indent="-285750">
              <a:buFont typeface="Wingdings" panose="05000000000000000000" pitchFamily="2" charset="2"/>
              <a:buChar char="v"/>
            </a:pPr>
            <a:r>
              <a:rPr lang="en-US" sz="2200" dirty="0"/>
              <a:t>The email will use your email program.</a:t>
            </a:r>
          </a:p>
          <a:p>
            <a:pPr marL="285750" indent="-285750">
              <a:buFont typeface="Wingdings" panose="05000000000000000000" pitchFamily="2" charset="2"/>
              <a:buChar char="v"/>
            </a:pPr>
            <a:endParaRPr lang="en-US" sz="2000" dirty="0"/>
          </a:p>
          <a:p>
            <a:r>
              <a:rPr lang="en-US" sz="2200" dirty="0">
                <a:solidFill>
                  <a:srgbClr val="FF0000"/>
                </a:solidFill>
              </a:rPr>
              <a:t>EED USES THIS INFORMATION SO PLEASE KEEP IT CURRENT.</a:t>
            </a:r>
          </a:p>
        </p:txBody>
      </p:sp>
      <p:sp>
        <p:nvSpPr>
          <p:cNvPr id="7" name="Title 1"/>
          <p:cNvSpPr txBox="1">
            <a:spLocks/>
          </p:cNvSpPr>
          <p:nvPr/>
        </p:nvSpPr>
        <p:spPr>
          <a:xfrm>
            <a:off x="371907" y="71920"/>
            <a:ext cx="3028840" cy="4109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See all Users &amp; Roles</a:t>
            </a:r>
          </a:p>
        </p:txBody>
      </p:sp>
      <p:sp>
        <p:nvSpPr>
          <p:cNvPr id="10" name="TextBox 9"/>
          <p:cNvSpPr txBox="1"/>
          <p:nvPr/>
        </p:nvSpPr>
        <p:spPr>
          <a:xfrm>
            <a:off x="1038709" y="1047965"/>
            <a:ext cx="1695236" cy="133564"/>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471490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270590" y="2632754"/>
            <a:ext cx="5500152" cy="1591809"/>
          </a:xfrm>
          <a:prstGeom prst="rect">
            <a:avLst/>
          </a:prstGeom>
        </p:spPr>
      </p:pic>
      <p:pic>
        <p:nvPicPr>
          <p:cNvPr id="4" name="Picture 3"/>
          <p:cNvPicPr>
            <a:picLocks noChangeAspect="1"/>
          </p:cNvPicPr>
          <p:nvPr/>
        </p:nvPicPr>
        <p:blipFill>
          <a:blip r:embed="rId4"/>
          <a:stretch>
            <a:fillRect/>
          </a:stretch>
        </p:blipFill>
        <p:spPr>
          <a:xfrm>
            <a:off x="670813" y="876221"/>
            <a:ext cx="4119411" cy="1618340"/>
          </a:xfrm>
          <a:prstGeom prst="rect">
            <a:avLst/>
          </a:prstGeom>
        </p:spPr>
      </p:pic>
      <p:sp>
        <p:nvSpPr>
          <p:cNvPr id="5" name="TextBox 4"/>
          <p:cNvSpPr txBox="1"/>
          <p:nvPr/>
        </p:nvSpPr>
        <p:spPr>
          <a:xfrm>
            <a:off x="1569806" y="4657450"/>
            <a:ext cx="5743254" cy="1046440"/>
          </a:xfrm>
          <a:prstGeom prst="rect">
            <a:avLst/>
          </a:prstGeom>
          <a:noFill/>
        </p:spPr>
        <p:txBody>
          <a:bodyPr wrap="square" rtlCol="0">
            <a:spAutoFit/>
          </a:bodyPr>
          <a:lstStyle/>
          <a:p>
            <a:r>
              <a:rPr lang="en-US" sz="2200" dirty="0" smtClean="0"/>
              <a:t>Choose Contact person from drop down menu for this Grant.</a:t>
            </a:r>
          </a:p>
          <a:p>
            <a:endParaRPr lang="en-US" dirty="0"/>
          </a:p>
        </p:txBody>
      </p:sp>
      <p:sp>
        <p:nvSpPr>
          <p:cNvPr id="6" name="TextBox 5"/>
          <p:cNvSpPr txBox="1"/>
          <p:nvPr/>
        </p:nvSpPr>
        <p:spPr>
          <a:xfrm>
            <a:off x="5541843" y="913654"/>
            <a:ext cx="2603421" cy="787954"/>
          </a:xfrm>
          <a:prstGeom prst="rect">
            <a:avLst/>
          </a:prstGeom>
          <a:noFill/>
        </p:spPr>
        <p:txBody>
          <a:bodyPr wrap="square" rtlCol="0">
            <a:spAutoFit/>
          </a:bodyPr>
          <a:lstStyle/>
          <a:p>
            <a:r>
              <a:rPr lang="en-US" sz="2200" dirty="0" smtClean="0"/>
              <a:t>Click </a:t>
            </a:r>
            <a:r>
              <a:rPr lang="en-US" sz="2200" dirty="0"/>
              <a:t>on the Grant Funding Application</a:t>
            </a:r>
            <a:r>
              <a:rPr lang="en-US" dirty="0" smtClean="0"/>
              <a:t>.</a:t>
            </a:r>
            <a:endParaRPr lang="en-US" dirty="0"/>
          </a:p>
        </p:txBody>
      </p:sp>
      <p:sp>
        <p:nvSpPr>
          <p:cNvPr id="7" name="TextBox 6"/>
          <p:cNvSpPr txBox="1"/>
          <p:nvPr/>
        </p:nvSpPr>
        <p:spPr>
          <a:xfrm>
            <a:off x="3913625" y="3414871"/>
            <a:ext cx="2434975" cy="441789"/>
          </a:xfrm>
          <a:prstGeom prst="rect">
            <a:avLst/>
          </a:prstGeom>
          <a:noFill/>
        </p:spPr>
        <p:txBody>
          <a:bodyPr wrap="square" rtlCol="0">
            <a:spAutoFit/>
          </a:bodyPr>
          <a:lstStyle/>
          <a:p>
            <a:r>
              <a:rPr lang="en-US" sz="2200" dirty="0"/>
              <a:t>Click on Grant </a:t>
            </a:r>
          </a:p>
        </p:txBody>
      </p:sp>
      <p:cxnSp>
        <p:nvCxnSpPr>
          <p:cNvPr id="9" name="Straight Arrow Connector 8"/>
          <p:cNvCxnSpPr>
            <a:stCxn id="7" idx="1"/>
          </p:cNvCxnSpPr>
          <p:nvPr/>
        </p:nvCxnSpPr>
        <p:spPr>
          <a:xfrm flipH="1" flipV="1">
            <a:off x="3405054" y="3635765"/>
            <a:ext cx="508571" cy="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454052" y="1184866"/>
            <a:ext cx="2929606" cy="3608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4566" y="63335"/>
            <a:ext cx="5948737" cy="461665"/>
          </a:xfrm>
          <a:prstGeom prst="rect">
            <a:avLst/>
          </a:prstGeom>
          <a:noFill/>
        </p:spPr>
        <p:txBody>
          <a:bodyPr wrap="square" rtlCol="0">
            <a:spAutoFit/>
          </a:bodyPr>
          <a:lstStyle/>
          <a:p>
            <a:r>
              <a:rPr lang="en-US" sz="2400" b="1" dirty="0" smtClean="0"/>
              <a:t>Adding Grant Specific Contacts</a:t>
            </a:r>
            <a:endParaRPr lang="en-US" sz="2400" b="1" dirty="0"/>
          </a:p>
        </p:txBody>
      </p:sp>
      <p:pic>
        <p:nvPicPr>
          <p:cNvPr id="15" name="Picture 14"/>
          <p:cNvPicPr>
            <a:picLocks noChangeAspect="1"/>
          </p:cNvPicPr>
          <p:nvPr/>
        </p:nvPicPr>
        <p:blipFill>
          <a:blip r:embed="rId5"/>
          <a:stretch>
            <a:fillRect/>
          </a:stretch>
        </p:blipFill>
        <p:spPr>
          <a:xfrm>
            <a:off x="7870004" y="3881783"/>
            <a:ext cx="3516259" cy="2056680"/>
          </a:xfrm>
          <a:prstGeom prst="rect">
            <a:avLst/>
          </a:prstGeom>
        </p:spPr>
      </p:pic>
    </p:spTree>
    <p:extLst>
      <p:ext uri="{BB962C8B-B14F-4D97-AF65-F5344CB8AC3E}">
        <p14:creationId xmlns:p14="http://schemas.microsoft.com/office/powerpoint/2010/main" val="123321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8481" y="660079"/>
            <a:ext cx="11022013" cy="1149350"/>
          </a:xfrm>
        </p:spPr>
        <p:txBody>
          <a:bodyPr>
            <a:normAutofit/>
          </a:bodyPr>
          <a:lstStyle/>
          <a:p>
            <a:r>
              <a:rPr lang="en-US" sz="6000" dirty="0" smtClean="0"/>
              <a:t>FY15 Changes</a:t>
            </a:r>
            <a:r>
              <a:rPr lang="en-US" dirty="0" smtClean="0"/>
              <a:t>	</a:t>
            </a:r>
            <a:endParaRPr lang="en-US" dirty="0"/>
          </a:p>
        </p:txBody>
      </p:sp>
      <p:sp>
        <p:nvSpPr>
          <p:cNvPr id="3" name="Text Placeholder 2"/>
          <p:cNvSpPr>
            <a:spLocks noGrp="1"/>
          </p:cNvSpPr>
          <p:nvPr>
            <p:ph type="body" idx="4294967295"/>
          </p:nvPr>
        </p:nvSpPr>
        <p:spPr>
          <a:xfrm>
            <a:off x="1007389" y="1809429"/>
            <a:ext cx="10014623" cy="3995470"/>
          </a:xfrm>
        </p:spPr>
        <p:txBody>
          <a:bodyPr>
            <a:normAutofit/>
          </a:bodyPr>
          <a:lstStyle/>
          <a:p>
            <a:pPr marL="514350" indent="-514350">
              <a:buFont typeface="Arial"/>
              <a:buAutoNum type="arabicPeriod"/>
            </a:pPr>
            <a:r>
              <a:rPr lang="en-US" dirty="0"/>
              <a:t>Discretionary Grants were added this fiscal year.</a:t>
            </a:r>
          </a:p>
          <a:p>
            <a:pPr marL="514350" indent="-514350">
              <a:buAutoNum type="arabicPeriod"/>
            </a:pPr>
            <a:r>
              <a:rPr lang="en-US" dirty="0" smtClean="0"/>
              <a:t>Budget </a:t>
            </a:r>
            <a:r>
              <a:rPr lang="en-US" dirty="0" smtClean="0"/>
              <a:t>Revisions and Reimbursement Requests are processed in the GMS.  Review your budgets to see if you have funds in Remaining.  If so, these funds need to be budgeted before they can be expended.</a:t>
            </a:r>
          </a:p>
          <a:p>
            <a:pPr marL="514350" indent="-514350">
              <a:buAutoNum type="arabicPeriod"/>
            </a:pPr>
            <a:r>
              <a:rPr lang="en-US" dirty="0" smtClean="0"/>
              <a:t>Passwords</a:t>
            </a:r>
            <a:r>
              <a:rPr lang="en-US" dirty="0" smtClean="0"/>
              <a:t>:  Effective 10/1/14, every 90 days you will be required to change your password. </a:t>
            </a:r>
          </a:p>
          <a:p>
            <a:endParaRPr lang="en-US" dirty="0"/>
          </a:p>
          <a:p>
            <a:pPr marL="514350" indent="-514350">
              <a:buAutoNum type="arabicPeriod"/>
            </a:pPr>
            <a:endParaRPr lang="en-US" dirty="0" smtClean="0"/>
          </a:p>
          <a:p>
            <a:pPr marL="514350" indent="-514350">
              <a:buAutoNum type="arabicPeriod"/>
            </a:pPr>
            <a:endParaRPr lang="en-US" dirty="0" smtClean="0"/>
          </a:p>
          <a:p>
            <a:endParaRPr lang="en-US" dirty="0"/>
          </a:p>
          <a:p>
            <a:endParaRPr lang="en-US" dirty="0"/>
          </a:p>
        </p:txBody>
      </p:sp>
    </p:spTree>
    <p:extLst>
      <p:ext uri="{BB962C8B-B14F-4D97-AF65-F5344CB8AC3E}">
        <p14:creationId xmlns:p14="http://schemas.microsoft.com/office/powerpoint/2010/main" val="2146549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302" y="114300"/>
            <a:ext cx="3532188" cy="454025"/>
          </a:xfrm>
        </p:spPr>
        <p:txBody>
          <a:bodyPr>
            <a:noAutofit/>
          </a:bodyPr>
          <a:lstStyle/>
          <a:p>
            <a:pPr algn="ctr"/>
            <a:r>
              <a:rPr lang="en-US" sz="2400" b="1" dirty="0">
                <a:solidFill>
                  <a:schemeClr val="tx1"/>
                </a:solidFill>
              </a:rPr>
              <a:t>LEA Document </a:t>
            </a:r>
            <a:r>
              <a:rPr lang="en-US" sz="2400" b="1" dirty="0" smtClean="0">
                <a:solidFill>
                  <a:schemeClr val="tx1"/>
                </a:solidFill>
              </a:rPr>
              <a:t>Library</a:t>
            </a:r>
            <a:endParaRPr lang="en-US" sz="2400" b="1" dirty="0">
              <a:solidFill>
                <a:schemeClr val="tx1"/>
              </a:solidFill>
            </a:endParaRPr>
          </a:p>
        </p:txBody>
      </p:sp>
      <p:pic>
        <p:nvPicPr>
          <p:cNvPr id="5" name="Picture 4"/>
          <p:cNvPicPr>
            <a:picLocks noChangeAspect="1"/>
          </p:cNvPicPr>
          <p:nvPr/>
        </p:nvPicPr>
        <p:blipFill>
          <a:blip r:embed="rId3"/>
          <a:stretch>
            <a:fillRect/>
          </a:stretch>
        </p:blipFill>
        <p:spPr>
          <a:xfrm>
            <a:off x="6621270" y="1029582"/>
            <a:ext cx="2929131" cy="2563527"/>
          </a:xfrm>
          <a:prstGeom prst="rect">
            <a:avLst/>
          </a:prstGeom>
        </p:spPr>
      </p:pic>
      <p:sp>
        <p:nvSpPr>
          <p:cNvPr id="7" name="TextBox 6"/>
          <p:cNvSpPr txBox="1"/>
          <p:nvPr/>
        </p:nvSpPr>
        <p:spPr>
          <a:xfrm>
            <a:off x="726029" y="1160981"/>
            <a:ext cx="5613126" cy="3416320"/>
          </a:xfrm>
          <a:prstGeom prst="rect">
            <a:avLst/>
          </a:prstGeom>
          <a:noFill/>
        </p:spPr>
        <p:txBody>
          <a:bodyPr wrap="square" rtlCol="0">
            <a:spAutoFit/>
          </a:bodyPr>
          <a:lstStyle/>
          <a:p>
            <a:pPr marL="285750" indent="-285750">
              <a:buFont typeface="Arial" panose="020B0604020202020204" pitchFamily="34" charset="0"/>
              <a:buChar char="•"/>
            </a:pPr>
            <a:r>
              <a:rPr lang="en-US" dirty="0"/>
              <a:t>EED loads </a:t>
            </a:r>
            <a:r>
              <a:rPr lang="en-US" dirty="0" smtClean="0"/>
              <a:t>grantee specific </a:t>
            </a:r>
            <a:r>
              <a:rPr lang="en-US" dirty="0"/>
              <a:t>documents into the LEA Document Library such as </a:t>
            </a:r>
            <a:r>
              <a:rPr lang="en-US" dirty="0" smtClean="0"/>
              <a:t>Grant Awards/Amendments</a:t>
            </a:r>
            <a:r>
              <a:rPr lang="en-US" dirty="0"/>
              <a:t>, and other </a:t>
            </a:r>
            <a:r>
              <a:rPr lang="en-US" dirty="0" smtClean="0"/>
              <a:t>documentation </a:t>
            </a:r>
            <a:r>
              <a:rPr lang="en-US" dirty="0"/>
              <a:t>yet to be determined. </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Click on LEA Document Library from the menu</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Choose Year to see documents for that year.</a:t>
            </a:r>
          </a:p>
          <a:p>
            <a:endParaRPr lang="en-US" dirty="0"/>
          </a:p>
          <a:p>
            <a:endParaRPr lang="en-US" dirty="0"/>
          </a:p>
          <a:p>
            <a:endParaRPr lang="en-US" dirty="0"/>
          </a:p>
        </p:txBody>
      </p:sp>
      <p:pic>
        <p:nvPicPr>
          <p:cNvPr id="8" name="Picture 7"/>
          <p:cNvPicPr>
            <a:picLocks noChangeAspect="1"/>
          </p:cNvPicPr>
          <p:nvPr/>
        </p:nvPicPr>
        <p:blipFill>
          <a:blip r:embed="rId4"/>
          <a:stretch>
            <a:fillRect/>
          </a:stretch>
        </p:blipFill>
        <p:spPr>
          <a:xfrm>
            <a:off x="5913967" y="3901004"/>
            <a:ext cx="3802598" cy="2273109"/>
          </a:xfrm>
          <a:prstGeom prst="rect">
            <a:avLst/>
          </a:prstGeom>
        </p:spPr>
      </p:pic>
      <p:pic>
        <p:nvPicPr>
          <p:cNvPr id="9" name="Picture 8"/>
          <p:cNvPicPr>
            <a:picLocks noChangeAspect="1"/>
          </p:cNvPicPr>
          <p:nvPr/>
        </p:nvPicPr>
        <p:blipFill>
          <a:blip r:embed="rId5"/>
          <a:stretch>
            <a:fillRect/>
          </a:stretch>
        </p:blipFill>
        <p:spPr>
          <a:xfrm>
            <a:off x="2648717" y="3717925"/>
            <a:ext cx="2386013" cy="2390775"/>
          </a:xfrm>
          <a:prstGeom prst="rect">
            <a:avLst/>
          </a:prstGeom>
        </p:spPr>
      </p:pic>
      <p:cxnSp>
        <p:nvCxnSpPr>
          <p:cNvPr id="11" name="Straight Arrow Connector 10"/>
          <p:cNvCxnSpPr/>
          <p:nvPr/>
        </p:nvCxnSpPr>
        <p:spPr>
          <a:xfrm flipH="1" flipV="1">
            <a:off x="4072468" y="5037557"/>
            <a:ext cx="1841501" cy="5843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58319" y="2331897"/>
            <a:ext cx="1011580" cy="3294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15893" y="1458931"/>
            <a:ext cx="1695236" cy="133564"/>
          </a:xfrm>
          <a:prstGeom prst="rect">
            <a:avLst/>
          </a:prstGeom>
          <a:solidFill>
            <a:schemeClr val="tx1"/>
          </a:solidFill>
        </p:spPr>
        <p:txBody>
          <a:bodyPr wrap="square" rtlCol="0">
            <a:spAutoFit/>
          </a:bodyPr>
          <a:lstStyle/>
          <a:p>
            <a:endParaRPr lang="en-US" dirty="0"/>
          </a:p>
        </p:txBody>
      </p:sp>
      <p:sp>
        <p:nvSpPr>
          <p:cNvPr id="13" name="TextBox 12"/>
          <p:cNvSpPr txBox="1"/>
          <p:nvPr/>
        </p:nvSpPr>
        <p:spPr>
          <a:xfrm>
            <a:off x="5931156" y="4225244"/>
            <a:ext cx="1695236" cy="133564"/>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478865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4767" y="80000"/>
            <a:ext cx="1921267" cy="431639"/>
          </a:xfrm>
        </p:spPr>
        <p:txBody>
          <a:bodyPr>
            <a:noAutofit/>
          </a:bodyPr>
          <a:lstStyle/>
          <a:p>
            <a:pPr algn="ctr"/>
            <a:r>
              <a:rPr lang="en-US" sz="2400" b="1" dirty="0">
                <a:solidFill>
                  <a:schemeClr val="tx1"/>
                </a:solidFill>
              </a:rPr>
              <a:t>Grant </a:t>
            </a:r>
            <a:r>
              <a:rPr lang="en-US" sz="2400" b="1" dirty="0" smtClean="0">
                <a:solidFill>
                  <a:schemeClr val="tx1"/>
                </a:solidFill>
              </a:rPr>
              <a:t>Award</a:t>
            </a:r>
            <a:endParaRPr lang="en-US" sz="2400" b="1" dirty="0">
              <a:solidFill>
                <a:schemeClr val="tx1"/>
              </a:solidFill>
            </a:endParaRPr>
          </a:p>
        </p:txBody>
      </p:sp>
      <p:sp>
        <p:nvSpPr>
          <p:cNvPr id="3" name="Content Placeholder 2"/>
          <p:cNvSpPr>
            <a:spLocks noGrp="1"/>
          </p:cNvSpPr>
          <p:nvPr>
            <p:ph idx="4294967295"/>
          </p:nvPr>
        </p:nvSpPr>
        <p:spPr>
          <a:xfrm>
            <a:off x="1104900" y="669925"/>
            <a:ext cx="4971125" cy="5299075"/>
          </a:xfrm>
        </p:spPr>
        <p:txBody>
          <a:bodyPr>
            <a:normAutofit fontScale="92500" lnSpcReduction="10000"/>
          </a:bodyPr>
          <a:lstStyle/>
          <a:p>
            <a:endParaRPr lang="en-US" dirty="0"/>
          </a:p>
          <a:p>
            <a:r>
              <a:rPr lang="en-US" dirty="0"/>
              <a:t>A SCANNED copy of the signed Grant Award will be uploaded in the </a:t>
            </a:r>
            <a:r>
              <a:rPr lang="en-US" dirty="0" smtClean="0"/>
              <a:t>grantee’s </a:t>
            </a:r>
            <a:r>
              <a:rPr lang="en-US" dirty="0"/>
              <a:t>LEA Library in GMS.  </a:t>
            </a:r>
          </a:p>
          <a:p>
            <a:r>
              <a:rPr lang="en-US" dirty="0"/>
              <a:t>A note will be </a:t>
            </a:r>
            <a:r>
              <a:rPr lang="en-US" dirty="0" smtClean="0"/>
              <a:t>placed </a:t>
            </a:r>
            <a:r>
              <a:rPr lang="en-US" dirty="0"/>
              <a:t>in the history log and an email sent to the Fiscal Rep and Program Manager.</a:t>
            </a:r>
          </a:p>
          <a:p>
            <a:r>
              <a:rPr lang="en-US" dirty="0"/>
              <a:t>The award will be for the whole allocation for the fiscal year.  </a:t>
            </a:r>
          </a:p>
          <a:p>
            <a:pPr lvl="1"/>
            <a:r>
              <a:rPr lang="en-US" u="sng" dirty="0"/>
              <a:t>Reimbursement will be limited to approximately 20% of funds in Title I-A, Title II-A, Carl Perkins and Title VI-B until EED has received the full funding from the federal government in early October.  </a:t>
            </a:r>
          </a:p>
          <a:p>
            <a:endParaRPr lang="en-US" dirty="0"/>
          </a:p>
        </p:txBody>
      </p:sp>
      <p:pic>
        <p:nvPicPr>
          <p:cNvPr id="6" name="Picture 5"/>
          <p:cNvPicPr>
            <a:picLocks noChangeAspect="1"/>
          </p:cNvPicPr>
          <p:nvPr/>
        </p:nvPicPr>
        <p:blipFill>
          <a:blip r:embed="rId3"/>
          <a:stretch>
            <a:fillRect/>
          </a:stretch>
        </p:blipFill>
        <p:spPr>
          <a:xfrm>
            <a:off x="6499771" y="918521"/>
            <a:ext cx="3963326" cy="4990361"/>
          </a:xfrm>
          <a:prstGeom prst="rect">
            <a:avLst/>
          </a:prstGeom>
        </p:spPr>
      </p:pic>
      <p:sp>
        <p:nvSpPr>
          <p:cNvPr id="10" name="TextBox 2"/>
          <p:cNvSpPr txBox="1"/>
          <p:nvPr/>
        </p:nvSpPr>
        <p:spPr>
          <a:xfrm>
            <a:off x="8895226" y="1662326"/>
            <a:ext cx="1397286" cy="1972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b="1" dirty="0"/>
              <a:t>INITIAL AWARD</a:t>
            </a:r>
          </a:p>
          <a:p>
            <a:endParaRPr lang="en-US" dirty="0"/>
          </a:p>
        </p:txBody>
      </p:sp>
      <p:sp>
        <p:nvSpPr>
          <p:cNvPr id="9" name="TextBox 8"/>
          <p:cNvSpPr txBox="1"/>
          <p:nvPr/>
        </p:nvSpPr>
        <p:spPr>
          <a:xfrm>
            <a:off x="7253556" y="1508213"/>
            <a:ext cx="1089060" cy="133564"/>
          </a:xfrm>
          <a:prstGeom prst="rect">
            <a:avLst/>
          </a:prstGeom>
          <a:solidFill>
            <a:schemeClr val="tx1"/>
          </a:solidFill>
        </p:spPr>
        <p:txBody>
          <a:bodyPr wrap="square" rtlCol="0">
            <a:spAutoFit/>
          </a:bodyPr>
          <a:lstStyle/>
          <a:p>
            <a:endParaRPr lang="en-US" dirty="0"/>
          </a:p>
        </p:txBody>
      </p:sp>
      <p:sp>
        <p:nvSpPr>
          <p:cNvPr id="11" name="TextBox 10"/>
          <p:cNvSpPr txBox="1"/>
          <p:nvPr/>
        </p:nvSpPr>
        <p:spPr>
          <a:xfrm>
            <a:off x="9008242" y="1531810"/>
            <a:ext cx="731659" cy="109967"/>
          </a:xfrm>
          <a:prstGeom prst="rect">
            <a:avLst/>
          </a:prstGeom>
          <a:solidFill>
            <a:schemeClr val="tx1"/>
          </a:solidFill>
        </p:spPr>
        <p:txBody>
          <a:bodyPr wrap="square" rtlCol="0">
            <a:spAutoFit/>
          </a:bodyPr>
          <a:lstStyle/>
          <a:p>
            <a:endParaRPr lang="en-US" dirty="0"/>
          </a:p>
        </p:txBody>
      </p:sp>
      <p:sp>
        <p:nvSpPr>
          <p:cNvPr id="12" name="TextBox 11"/>
          <p:cNvSpPr txBox="1"/>
          <p:nvPr/>
        </p:nvSpPr>
        <p:spPr>
          <a:xfrm>
            <a:off x="7664638" y="1880172"/>
            <a:ext cx="636881" cy="161334"/>
          </a:xfrm>
          <a:prstGeom prst="rect">
            <a:avLst/>
          </a:prstGeom>
          <a:solidFill>
            <a:schemeClr val="tx1"/>
          </a:solidFill>
        </p:spPr>
        <p:txBody>
          <a:bodyPr wrap="square" rtlCol="0">
            <a:spAutoFit/>
          </a:bodyPr>
          <a:lstStyle/>
          <a:p>
            <a:endParaRPr lang="en-US" dirty="0"/>
          </a:p>
        </p:txBody>
      </p:sp>
      <p:sp>
        <p:nvSpPr>
          <p:cNvPr id="13" name="TextBox 12"/>
          <p:cNvSpPr txBox="1"/>
          <p:nvPr/>
        </p:nvSpPr>
        <p:spPr>
          <a:xfrm>
            <a:off x="7253556" y="2097905"/>
            <a:ext cx="678093" cy="133564"/>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751829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44599" y="1035215"/>
            <a:ext cx="4550569" cy="1562100"/>
          </a:xfrm>
          <a:prstGeom prst="rect">
            <a:avLst/>
          </a:prstGeom>
        </p:spPr>
      </p:pic>
      <p:sp>
        <p:nvSpPr>
          <p:cNvPr id="4" name="TextBox 3"/>
          <p:cNvSpPr txBox="1"/>
          <p:nvPr/>
        </p:nvSpPr>
        <p:spPr>
          <a:xfrm>
            <a:off x="3962400" y="968461"/>
            <a:ext cx="6131011" cy="1246495"/>
          </a:xfrm>
          <a:prstGeom prst="rect">
            <a:avLst/>
          </a:prstGeom>
          <a:noFill/>
        </p:spPr>
        <p:txBody>
          <a:bodyPr wrap="square" rtlCol="0">
            <a:spAutoFit/>
          </a:bodyPr>
          <a:lstStyle/>
          <a:p>
            <a:r>
              <a:rPr lang="en-US" dirty="0"/>
              <a:t>Application Status:  </a:t>
            </a:r>
            <a:r>
              <a:rPr lang="en-US" i="1" dirty="0"/>
              <a:t>This is the current status of the application.</a:t>
            </a:r>
          </a:p>
          <a:p>
            <a:endParaRPr lang="en-US" sz="300" i="1" dirty="0"/>
          </a:p>
          <a:p>
            <a:r>
              <a:rPr lang="en-US" dirty="0"/>
              <a:t>Change Status To:  </a:t>
            </a:r>
            <a:r>
              <a:rPr lang="en-US" i="1" dirty="0" smtClean="0"/>
              <a:t>This is the status the application will be changed to.</a:t>
            </a:r>
            <a:endParaRPr lang="en-US" dirty="0"/>
          </a:p>
          <a:p>
            <a:endParaRPr lang="en-US" dirty="0">
              <a:solidFill>
                <a:srgbClr val="00B0F0"/>
              </a:solidFill>
            </a:endParaRPr>
          </a:p>
          <a:p>
            <a:endParaRPr lang="en-US" dirty="0">
              <a:solidFill>
                <a:srgbClr val="00B0F0"/>
              </a:solidFill>
            </a:endParaRPr>
          </a:p>
        </p:txBody>
      </p:sp>
      <p:sp>
        <p:nvSpPr>
          <p:cNvPr id="6" name="TextBox 5"/>
          <p:cNvSpPr txBox="1"/>
          <p:nvPr/>
        </p:nvSpPr>
        <p:spPr>
          <a:xfrm>
            <a:off x="2456937" y="4160110"/>
            <a:ext cx="7636475" cy="646331"/>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p:txBody>
      </p:sp>
      <p:sp>
        <p:nvSpPr>
          <p:cNvPr id="9" name="TextBox 8"/>
          <p:cNvSpPr txBox="1"/>
          <p:nvPr/>
        </p:nvSpPr>
        <p:spPr>
          <a:xfrm>
            <a:off x="852755" y="2623507"/>
            <a:ext cx="1042827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Click on </a:t>
            </a:r>
            <a:r>
              <a:rPr lang="en-US" sz="2400" u="sng" dirty="0" smtClean="0"/>
              <a:t>Draft Started </a:t>
            </a:r>
            <a:r>
              <a:rPr lang="en-US" sz="2400" dirty="0" smtClean="0"/>
              <a:t> to open the application up for your data entry.</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a:t>Link always active; if user lacks permission, the status change confirmation screen will indicate user doesn’t have permissions.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Status applies to all grants in the funding application.</a:t>
            </a:r>
          </a:p>
          <a:p>
            <a:endParaRPr lang="en-US" sz="2400" dirty="0"/>
          </a:p>
          <a:p>
            <a:r>
              <a:rPr lang="en-US" sz="2400" dirty="0"/>
              <a:t>NOTE:  Application will go into Draft Started when the allocations are entered by EED into the </a:t>
            </a:r>
            <a:r>
              <a:rPr lang="en-US" sz="2400" dirty="0" smtClean="0"/>
              <a:t>system.</a:t>
            </a:r>
            <a:endParaRPr lang="en-US" dirty="0"/>
          </a:p>
        </p:txBody>
      </p:sp>
      <p:sp>
        <p:nvSpPr>
          <p:cNvPr id="10" name="Title 4"/>
          <p:cNvSpPr txBox="1">
            <a:spLocks/>
          </p:cNvSpPr>
          <p:nvPr/>
        </p:nvSpPr>
        <p:spPr>
          <a:xfrm>
            <a:off x="222569" y="61644"/>
            <a:ext cx="2952146" cy="4878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t>Application Status</a:t>
            </a:r>
            <a:endParaRPr lang="en-US" sz="2400" b="1"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319464" y="1009023"/>
            <a:ext cx="592137"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344862" y="1330394"/>
            <a:ext cx="592137"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844599" y="1849348"/>
            <a:ext cx="949972" cy="255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185859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2755" y="3720044"/>
            <a:ext cx="10602930" cy="1446550"/>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FER Draft Started will show up but the system will not allow the FER process to be started before July 31</a:t>
            </a:r>
            <a:r>
              <a:rPr lang="en-US" sz="2200" baseline="30000" dirty="0" smtClean="0"/>
              <a:t>st</a:t>
            </a:r>
            <a:r>
              <a:rPr lang="en-US" sz="2200" dirty="0" smtClean="0"/>
              <a:t> of the next fiscal year.</a:t>
            </a:r>
          </a:p>
          <a:p>
            <a:pPr marL="285750" indent="-285750">
              <a:buFont typeface="Arial" panose="020B0604020202020204" pitchFamily="34" charset="0"/>
              <a:buChar char="•"/>
            </a:pPr>
            <a:endParaRPr lang="en-US" sz="2200" dirty="0"/>
          </a:p>
          <a:p>
            <a:endParaRPr lang="en-US" sz="2200" dirty="0" smtClean="0"/>
          </a:p>
        </p:txBody>
      </p:sp>
      <p:pic>
        <p:nvPicPr>
          <p:cNvPr id="4" name="Picture 3"/>
          <p:cNvPicPr>
            <a:picLocks noChangeAspect="1"/>
          </p:cNvPicPr>
          <p:nvPr/>
        </p:nvPicPr>
        <p:blipFill>
          <a:blip r:embed="rId3"/>
          <a:stretch>
            <a:fillRect/>
          </a:stretch>
        </p:blipFill>
        <p:spPr>
          <a:xfrm>
            <a:off x="2727277" y="1346641"/>
            <a:ext cx="6046852" cy="1920542"/>
          </a:xfrm>
          <a:prstGeom prst="rect">
            <a:avLst/>
          </a:prstGeom>
        </p:spPr>
      </p:pic>
      <p:sp>
        <p:nvSpPr>
          <p:cNvPr id="6" name="Title 4"/>
          <p:cNvSpPr txBox="1">
            <a:spLocks/>
          </p:cNvSpPr>
          <p:nvPr/>
        </p:nvSpPr>
        <p:spPr>
          <a:xfrm>
            <a:off x="243117" y="77540"/>
            <a:ext cx="2952146" cy="48786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t>Application Status</a:t>
            </a:r>
            <a:endParaRPr lang="en-US" sz="2400" b="1" dirty="0"/>
          </a:p>
        </p:txBody>
      </p:sp>
    </p:spTree>
    <p:extLst>
      <p:ext uri="{BB962C8B-B14F-4D97-AF65-F5344CB8AC3E}">
        <p14:creationId xmlns:p14="http://schemas.microsoft.com/office/powerpoint/2010/main" val="64854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05591" y="1656079"/>
            <a:ext cx="4880226" cy="3970318"/>
          </a:xfrm>
          <a:prstGeom prst="rect">
            <a:avLst/>
          </a:prstGeom>
          <a:noFill/>
        </p:spPr>
        <p:txBody>
          <a:bodyPr wrap="square" rtlCol="0">
            <a:spAutoFit/>
          </a:bodyPr>
          <a:lstStyle/>
          <a:p>
            <a:endParaRPr lang="en-US" dirty="0"/>
          </a:p>
          <a:p>
            <a:pPr marL="285750" indent="-285750">
              <a:buFont typeface="Wingdings" panose="05000000000000000000" pitchFamily="2" charset="2"/>
              <a:buChar char="v"/>
            </a:pPr>
            <a:r>
              <a:rPr lang="en-US" dirty="0" smtClean="0"/>
              <a:t>Go To/Save and Go To menu allows navigation between any pages in funding application.</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b="1" dirty="0" smtClean="0"/>
              <a:t>DO NOT USE YOUR BROWSER’S BACK BUTTON TO MOVE THROUGH YOUR APPLICATION.</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smtClean="0"/>
              <a:t>Use this menu to move around in the application to get to the different pages.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smtClean="0"/>
              <a:t>Using Save and Go To refreshes session timeout.</a:t>
            </a:r>
          </a:p>
          <a:p>
            <a:endParaRPr lang="en-US" dirty="0"/>
          </a:p>
          <a:p>
            <a:endParaRPr lang="en-US" dirty="0"/>
          </a:p>
        </p:txBody>
      </p:sp>
      <p:sp>
        <p:nvSpPr>
          <p:cNvPr id="2" name="Rectangle 1"/>
          <p:cNvSpPr/>
          <p:nvPr/>
        </p:nvSpPr>
        <p:spPr>
          <a:xfrm>
            <a:off x="422585" y="102740"/>
            <a:ext cx="5197380" cy="461665"/>
          </a:xfrm>
          <a:prstGeom prst="rect">
            <a:avLst/>
          </a:prstGeom>
        </p:spPr>
        <p:txBody>
          <a:bodyPr wrap="square">
            <a:spAutoFit/>
          </a:bodyPr>
          <a:lstStyle/>
          <a:p>
            <a:pPr lvl="0"/>
            <a:r>
              <a:rPr lang="en-US" sz="2400" b="1" dirty="0">
                <a:solidFill>
                  <a:prstClr val="black"/>
                </a:solidFill>
              </a:rPr>
              <a:t>Funding Application Page Navigation</a:t>
            </a:r>
          </a:p>
        </p:txBody>
      </p:sp>
      <p:pic>
        <p:nvPicPr>
          <p:cNvPr id="5" name="Picture 4"/>
          <p:cNvPicPr>
            <a:picLocks noChangeAspect="1"/>
          </p:cNvPicPr>
          <p:nvPr/>
        </p:nvPicPr>
        <p:blipFill>
          <a:blip r:embed="rId3"/>
          <a:stretch>
            <a:fillRect/>
          </a:stretch>
        </p:blipFill>
        <p:spPr>
          <a:xfrm>
            <a:off x="986800" y="1152644"/>
            <a:ext cx="5277138" cy="4473753"/>
          </a:xfrm>
          <a:prstGeom prst="rect">
            <a:avLst/>
          </a:prstGeom>
        </p:spPr>
      </p:pic>
    </p:spTree>
    <p:extLst>
      <p:ext uri="{BB962C8B-B14F-4D97-AF65-F5344CB8AC3E}">
        <p14:creationId xmlns:p14="http://schemas.microsoft.com/office/powerpoint/2010/main" val="1631113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7957" y="27506"/>
            <a:ext cx="2792646" cy="568396"/>
          </a:xfrm>
        </p:spPr>
        <p:txBody>
          <a:bodyPr>
            <a:normAutofit/>
          </a:bodyPr>
          <a:lstStyle/>
          <a:p>
            <a:pPr algn="ctr"/>
            <a:r>
              <a:rPr lang="en-US" sz="2400" b="1" dirty="0">
                <a:solidFill>
                  <a:schemeClr val="tx1"/>
                </a:solidFill>
              </a:rPr>
              <a:t>Allocations Page</a:t>
            </a:r>
          </a:p>
        </p:txBody>
      </p:sp>
      <p:sp>
        <p:nvSpPr>
          <p:cNvPr id="6" name="Content Placeholder 5"/>
          <p:cNvSpPr>
            <a:spLocks noGrp="1"/>
          </p:cNvSpPr>
          <p:nvPr>
            <p:ph idx="4294967295"/>
          </p:nvPr>
        </p:nvSpPr>
        <p:spPr>
          <a:xfrm>
            <a:off x="1053101" y="902003"/>
            <a:ext cx="9544691" cy="505556"/>
          </a:xfrm>
        </p:spPr>
        <p:txBody>
          <a:bodyPr>
            <a:normAutofit/>
          </a:bodyPr>
          <a:lstStyle/>
          <a:p>
            <a:pPr>
              <a:buFont typeface="Wingdings" pitchFamily="2" charset="2"/>
              <a:buChar char="§"/>
            </a:pPr>
            <a:r>
              <a:rPr lang="en-US" dirty="0"/>
              <a:t>Displays </a:t>
            </a:r>
            <a:r>
              <a:rPr lang="en-US" dirty="0" smtClean="0"/>
              <a:t>allocation </a:t>
            </a:r>
            <a:r>
              <a:rPr lang="en-US" dirty="0"/>
              <a:t>for each </a:t>
            </a:r>
            <a:r>
              <a:rPr lang="en-US" dirty="0" smtClean="0"/>
              <a:t>grant.</a:t>
            </a:r>
            <a:endParaRPr lang="en-US" dirty="0">
              <a:solidFill>
                <a:srgbClr val="FF0000"/>
              </a:solidFill>
            </a:endParaRPr>
          </a:p>
        </p:txBody>
      </p:sp>
      <p:pic>
        <p:nvPicPr>
          <p:cNvPr id="4" name="Picture 3"/>
          <p:cNvPicPr>
            <a:picLocks noChangeAspect="1"/>
          </p:cNvPicPr>
          <p:nvPr/>
        </p:nvPicPr>
        <p:blipFill>
          <a:blip r:embed="rId3"/>
          <a:stretch>
            <a:fillRect/>
          </a:stretch>
        </p:blipFill>
        <p:spPr>
          <a:xfrm>
            <a:off x="853408" y="1882953"/>
            <a:ext cx="10496543" cy="3665091"/>
          </a:xfrm>
          <a:prstGeom prst="rect">
            <a:avLst/>
          </a:prstGeom>
        </p:spPr>
      </p:pic>
    </p:spTree>
    <p:extLst>
      <p:ext uri="{BB962C8B-B14F-4D97-AF65-F5344CB8AC3E}">
        <p14:creationId xmlns:p14="http://schemas.microsoft.com/office/powerpoint/2010/main" val="3774821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1829" y="4191856"/>
            <a:ext cx="10371545" cy="2062103"/>
          </a:xfrm>
          <a:prstGeom prst="rect">
            <a:avLst/>
          </a:prstGeom>
          <a:noFill/>
        </p:spPr>
        <p:txBody>
          <a:bodyPr wrap="square" rtlCol="0">
            <a:spAutoFit/>
          </a:bodyPr>
          <a:lstStyle/>
          <a:p>
            <a:endParaRPr lang="en-US" sz="1600" dirty="0"/>
          </a:p>
          <a:p>
            <a:pPr marL="285750" indent="-285750">
              <a:buFont typeface="Wingdings" panose="05000000000000000000" pitchFamily="2" charset="2"/>
              <a:buChar char="v"/>
            </a:pPr>
            <a:r>
              <a:rPr lang="en-US" sz="1600" dirty="0"/>
              <a:t>To see a Budget Overview:  On Sections Menu Bar, click Budget Overview under grant.</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Shows the budget for all Chart of Account Codes on one page.</a:t>
            </a:r>
          </a:p>
          <a:p>
            <a:pPr marL="285750" indent="-285750">
              <a:buFont typeface="Wingdings" panose="05000000000000000000" pitchFamily="2" charset="2"/>
              <a:buChar char="v"/>
            </a:pPr>
            <a:endParaRPr lang="en-US" sz="1600" dirty="0"/>
          </a:p>
          <a:p>
            <a:pPr marL="285750" indent="-285750">
              <a:buFont typeface="Wingdings" panose="05000000000000000000" pitchFamily="2" charset="2"/>
              <a:buChar char="v"/>
            </a:pPr>
            <a:r>
              <a:rPr lang="en-US" sz="1600" dirty="0"/>
              <a:t>Includes any Purpose Codes for which  funds have been budgeted. </a:t>
            </a:r>
          </a:p>
          <a:p>
            <a:endParaRPr lang="en-US" sz="1600" dirty="0"/>
          </a:p>
          <a:p>
            <a:pPr marL="285750" indent="-285750">
              <a:buFont typeface="Wingdings" panose="05000000000000000000" pitchFamily="2" charset="2"/>
              <a:buChar char="v"/>
            </a:pPr>
            <a:r>
              <a:rPr lang="en-US" sz="1600" dirty="0"/>
              <a:t>This is an easy way to view the entire breakdown of all budgets. No entry can be made here</a:t>
            </a:r>
            <a:r>
              <a:rPr lang="en-US" sz="1600" dirty="0" smtClean="0"/>
              <a:t>.</a:t>
            </a:r>
            <a:endParaRPr lang="en-US" sz="1600" dirty="0"/>
          </a:p>
        </p:txBody>
      </p:sp>
      <p:sp>
        <p:nvSpPr>
          <p:cNvPr id="8" name="Title 4"/>
          <p:cNvSpPr txBox="1">
            <a:spLocks/>
          </p:cNvSpPr>
          <p:nvPr/>
        </p:nvSpPr>
        <p:spPr>
          <a:xfrm>
            <a:off x="385495" y="83735"/>
            <a:ext cx="2491269" cy="44024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Budget Overview</a:t>
            </a:r>
          </a:p>
        </p:txBody>
      </p:sp>
      <p:pic>
        <p:nvPicPr>
          <p:cNvPr id="2" name="Picture 1"/>
          <p:cNvPicPr>
            <a:picLocks noChangeAspect="1"/>
          </p:cNvPicPr>
          <p:nvPr/>
        </p:nvPicPr>
        <p:blipFill>
          <a:blip r:embed="rId3"/>
          <a:stretch>
            <a:fillRect/>
          </a:stretch>
        </p:blipFill>
        <p:spPr>
          <a:xfrm>
            <a:off x="1043951" y="642242"/>
            <a:ext cx="9805560" cy="3817515"/>
          </a:xfrm>
          <a:prstGeom prst="rect">
            <a:avLst/>
          </a:prstGeom>
        </p:spPr>
      </p:pic>
    </p:spTree>
    <p:extLst>
      <p:ext uri="{BB962C8B-B14F-4D97-AF65-F5344CB8AC3E}">
        <p14:creationId xmlns:p14="http://schemas.microsoft.com/office/powerpoint/2010/main" val="3621801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0866" y="690824"/>
            <a:ext cx="3018328" cy="1963890"/>
          </a:xfrm>
          <a:prstGeom prst="rect">
            <a:avLst/>
          </a:prstGeom>
        </p:spPr>
      </p:pic>
      <p:sp>
        <p:nvSpPr>
          <p:cNvPr id="5" name="TextBox 4"/>
          <p:cNvSpPr txBox="1"/>
          <p:nvPr/>
        </p:nvSpPr>
        <p:spPr>
          <a:xfrm>
            <a:off x="6750866" y="821438"/>
            <a:ext cx="4781216" cy="5632311"/>
          </a:xfrm>
          <a:prstGeom prst="rect">
            <a:avLst/>
          </a:prstGeom>
          <a:noFill/>
        </p:spPr>
        <p:txBody>
          <a:bodyPr wrap="square" rtlCol="0">
            <a:spAutoFit/>
          </a:bodyPr>
          <a:lstStyle/>
          <a:p>
            <a:r>
              <a:rPr lang="en-US" dirty="0" smtClean="0"/>
              <a:t>REMINDER:  If </a:t>
            </a:r>
            <a:r>
              <a:rPr lang="en-US" dirty="0"/>
              <a:t>you don’t see Modify on this screen, go back to the Sections page and check the status of the application</a:t>
            </a:r>
            <a:r>
              <a:rPr lang="en-US" dirty="0" smtClean="0"/>
              <a:t>.</a:t>
            </a:r>
          </a:p>
          <a:p>
            <a:endParaRPr lang="en-US" dirty="0"/>
          </a:p>
          <a:p>
            <a:r>
              <a:rPr lang="en-US" b="1" dirty="0"/>
              <a:t>Changes can only be made when the application is in Draft or Revision Started status.  </a:t>
            </a:r>
            <a:endParaRPr lang="en-US" b="1" dirty="0" smtClean="0"/>
          </a:p>
          <a:p>
            <a:endParaRPr lang="en-US" dirty="0"/>
          </a:p>
          <a:p>
            <a:r>
              <a:rPr lang="en-US" dirty="0"/>
              <a:t>REMEMBER:  Work with </a:t>
            </a:r>
            <a:r>
              <a:rPr lang="en-US" dirty="0" smtClean="0"/>
              <a:t>your </a:t>
            </a:r>
            <a:r>
              <a:rPr lang="en-US" dirty="0"/>
              <a:t>Business office in preparing budget revisions to ensure that the budget revision covers previous and future expenditures</a:t>
            </a:r>
            <a:r>
              <a:rPr lang="en-US" dirty="0" smtClean="0"/>
              <a:t>.</a:t>
            </a:r>
          </a:p>
          <a:p>
            <a:endParaRPr lang="en-US" dirty="0"/>
          </a:p>
          <a:p>
            <a:r>
              <a:rPr lang="en-US" dirty="0" smtClean="0"/>
              <a:t>Check </a:t>
            </a:r>
            <a:r>
              <a:rPr lang="en-US" dirty="0"/>
              <a:t>to see what role you have to determine if your role allows you to make changes to the application</a:t>
            </a:r>
            <a:r>
              <a:rPr lang="en-US" dirty="0" smtClean="0"/>
              <a:t>.</a:t>
            </a:r>
          </a:p>
          <a:p>
            <a:endParaRPr lang="en-US" dirty="0"/>
          </a:p>
          <a:p>
            <a:r>
              <a:rPr lang="en-US" dirty="0" smtClean="0"/>
              <a:t>REMEMBER TO USE NON-PROFIT CHART OF ACCOUNT CODES.</a:t>
            </a:r>
            <a:endParaRPr lang="en-US" dirty="0"/>
          </a:p>
          <a:p>
            <a:endParaRPr lang="en-US" dirty="0"/>
          </a:p>
        </p:txBody>
      </p:sp>
      <p:sp>
        <p:nvSpPr>
          <p:cNvPr id="10" name="Title 4"/>
          <p:cNvSpPr txBox="1">
            <a:spLocks/>
          </p:cNvSpPr>
          <p:nvPr/>
        </p:nvSpPr>
        <p:spPr>
          <a:xfrm>
            <a:off x="200562" y="127102"/>
            <a:ext cx="3189912" cy="45852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Modifying a Budget</a:t>
            </a:r>
          </a:p>
        </p:txBody>
      </p:sp>
      <p:pic>
        <p:nvPicPr>
          <p:cNvPr id="4" name="Picture 3"/>
          <p:cNvPicPr>
            <a:picLocks noChangeAspect="1"/>
          </p:cNvPicPr>
          <p:nvPr/>
        </p:nvPicPr>
        <p:blipFill>
          <a:blip r:embed="rId4"/>
          <a:stretch>
            <a:fillRect/>
          </a:stretch>
        </p:blipFill>
        <p:spPr>
          <a:xfrm>
            <a:off x="2468702" y="1162816"/>
            <a:ext cx="4282164" cy="4610999"/>
          </a:xfrm>
          <a:prstGeom prst="rect">
            <a:avLst/>
          </a:prstGeom>
        </p:spPr>
      </p:pic>
      <p:sp>
        <p:nvSpPr>
          <p:cNvPr id="9" name="Right Arrow 8"/>
          <p:cNvSpPr/>
          <p:nvPr/>
        </p:nvSpPr>
        <p:spPr>
          <a:xfrm>
            <a:off x="1795518" y="1387630"/>
            <a:ext cx="690434" cy="1637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4444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5" y="844653"/>
            <a:ext cx="5075664" cy="5014674"/>
          </a:xfrm>
          <a:prstGeom prst="rect">
            <a:avLst/>
          </a:prstGeom>
        </p:spPr>
      </p:pic>
      <p:sp>
        <p:nvSpPr>
          <p:cNvPr id="4" name="TextBox 3"/>
          <p:cNvSpPr txBox="1"/>
          <p:nvPr/>
        </p:nvSpPr>
        <p:spPr>
          <a:xfrm>
            <a:off x="6107246" y="997499"/>
            <a:ext cx="5617789"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When </a:t>
            </a:r>
            <a:r>
              <a:rPr lang="en-US" sz="2000" dirty="0"/>
              <a:t>revising the budget, </a:t>
            </a:r>
            <a:r>
              <a:rPr lang="en-US" sz="2000" u="sng" dirty="0"/>
              <a:t>update the narrative with date of change and what is being changed</a:t>
            </a:r>
            <a:r>
              <a:rPr lang="en-US" sz="2000" dirty="0"/>
              <a:t>.  Enter it at the end of previous narrative.  </a:t>
            </a: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u="sng" dirty="0" smtClean="0"/>
              <a:t>Do not delete previous narrative</a:t>
            </a:r>
            <a:r>
              <a:rPr lang="en-US" sz="2000" dirty="0" smtClean="0"/>
              <a:t>.</a:t>
            </a:r>
          </a:p>
          <a:p>
            <a:endParaRPr lang="en-US" sz="2000" dirty="0" smtClean="0"/>
          </a:p>
          <a:p>
            <a:r>
              <a:rPr lang="en-US" sz="2000" dirty="0" smtClean="0"/>
              <a:t>This allows for a quicker review of your revision as it clearly shows what is being changed and what was previously approved.</a:t>
            </a:r>
            <a:endParaRPr lang="en-US" sz="2000" dirty="0"/>
          </a:p>
          <a:p>
            <a:endParaRPr lang="en-US" sz="2000" dirty="0"/>
          </a:p>
          <a:p>
            <a:pPr lvl="0"/>
            <a:r>
              <a:rPr lang="en-US" sz="2000" dirty="0">
                <a:solidFill>
                  <a:prstClr val="black"/>
                </a:solidFill>
              </a:rPr>
              <a:t>Please include a </a:t>
            </a:r>
            <a:r>
              <a:rPr lang="en-US" sz="2000" b="1" dirty="0">
                <a:solidFill>
                  <a:prstClr val="black"/>
                </a:solidFill>
              </a:rPr>
              <a:t>COMPLETE </a:t>
            </a:r>
            <a:r>
              <a:rPr lang="en-US" sz="2000" dirty="0">
                <a:solidFill>
                  <a:prstClr val="black"/>
                </a:solidFill>
              </a:rPr>
              <a:t>description of each line item. </a:t>
            </a:r>
          </a:p>
          <a:p>
            <a:pPr lvl="0"/>
            <a:endParaRPr lang="en-US" sz="2000" dirty="0">
              <a:solidFill>
                <a:prstClr val="black"/>
              </a:solidFill>
            </a:endParaRPr>
          </a:p>
          <a:p>
            <a:pPr lvl="0"/>
            <a:r>
              <a:rPr lang="en-US" sz="2000" dirty="0" smtClean="0">
                <a:solidFill>
                  <a:prstClr val="black"/>
                </a:solidFill>
              </a:rPr>
              <a:t>Purpose </a:t>
            </a:r>
            <a:r>
              <a:rPr lang="en-US" sz="2000" dirty="0">
                <a:solidFill>
                  <a:prstClr val="black"/>
                </a:solidFill>
              </a:rPr>
              <a:t>Code:  Pick which budget these funds are associated with.  </a:t>
            </a:r>
            <a:endParaRPr lang="en-US" sz="2000" b="1" dirty="0">
              <a:solidFill>
                <a:srgbClr val="0070C0"/>
              </a:solidFill>
            </a:endParaRPr>
          </a:p>
        </p:txBody>
      </p:sp>
      <p:sp>
        <p:nvSpPr>
          <p:cNvPr id="3" name="TextBox 2"/>
          <p:cNvSpPr txBox="1"/>
          <p:nvPr/>
        </p:nvSpPr>
        <p:spPr>
          <a:xfrm>
            <a:off x="2252215" y="2894853"/>
            <a:ext cx="3328827" cy="646331"/>
          </a:xfrm>
          <a:prstGeom prst="rect">
            <a:avLst/>
          </a:prstGeom>
          <a:noFill/>
          <a:ln>
            <a:noFill/>
          </a:ln>
        </p:spPr>
        <p:txBody>
          <a:bodyPr wrap="square" rtlCol="0">
            <a:spAutoFit/>
          </a:bodyPr>
          <a:lstStyle/>
          <a:p>
            <a:r>
              <a:rPr lang="en-US" sz="1100" dirty="0"/>
              <a:t>4.7.14 Decrease Salaries $100,000 due to employee resigning (Scrooge McDuck)  Funds moved to 410 for staff training in May</a:t>
            </a:r>
            <a:r>
              <a:rPr lang="en-US" sz="1400" dirty="0"/>
              <a:t>.</a:t>
            </a:r>
          </a:p>
        </p:txBody>
      </p:sp>
      <p:sp>
        <p:nvSpPr>
          <p:cNvPr id="10" name="Title 4"/>
          <p:cNvSpPr txBox="1">
            <a:spLocks/>
          </p:cNvSpPr>
          <p:nvPr/>
        </p:nvSpPr>
        <p:spPr>
          <a:xfrm>
            <a:off x="375220" y="62009"/>
            <a:ext cx="4149806" cy="4868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Revising the Budget Narrative</a:t>
            </a:r>
          </a:p>
        </p:txBody>
      </p:sp>
    </p:spTree>
    <p:extLst>
      <p:ext uri="{BB962C8B-B14F-4D97-AF65-F5344CB8AC3E}">
        <p14:creationId xmlns:p14="http://schemas.microsoft.com/office/powerpoint/2010/main" val="36841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03549" y="1037690"/>
            <a:ext cx="7174680" cy="4958298"/>
          </a:xfrm>
          <a:prstGeom prst="rect">
            <a:avLst/>
          </a:prstGeom>
        </p:spPr>
      </p:pic>
      <p:sp>
        <p:nvSpPr>
          <p:cNvPr id="3" name="TextBox 2"/>
          <p:cNvSpPr txBox="1"/>
          <p:nvPr/>
        </p:nvSpPr>
        <p:spPr>
          <a:xfrm>
            <a:off x="8746399" y="3723397"/>
            <a:ext cx="2154481" cy="1477328"/>
          </a:xfrm>
          <a:prstGeom prst="rect">
            <a:avLst/>
          </a:prstGeom>
          <a:noFill/>
        </p:spPr>
        <p:txBody>
          <a:bodyPr wrap="square" rtlCol="0">
            <a:spAutoFit/>
          </a:bodyPr>
          <a:lstStyle/>
          <a:p>
            <a:r>
              <a:rPr lang="en-US" dirty="0" smtClean="0">
                <a:solidFill>
                  <a:srgbClr val="FF0000"/>
                </a:solidFill>
              </a:rPr>
              <a:t>REQUIRED:</a:t>
            </a:r>
            <a:r>
              <a:rPr lang="en-US" dirty="0" smtClean="0">
                <a:solidFill>
                  <a:srgbClr val="00B0F0"/>
                </a:solidFill>
              </a:rPr>
              <a:t>  </a:t>
            </a:r>
            <a:r>
              <a:rPr lang="en-US" dirty="0" smtClean="0"/>
              <a:t>Check one of the Suspension and Debarment Statements.</a:t>
            </a:r>
            <a:endParaRPr lang="en-US" dirty="0"/>
          </a:p>
        </p:txBody>
      </p:sp>
      <p:sp>
        <p:nvSpPr>
          <p:cNvPr id="4" name="Rectangle 3"/>
          <p:cNvSpPr/>
          <p:nvPr/>
        </p:nvSpPr>
        <p:spPr>
          <a:xfrm>
            <a:off x="441790" y="73466"/>
            <a:ext cx="4880224" cy="461665"/>
          </a:xfrm>
          <a:prstGeom prst="rect">
            <a:avLst/>
          </a:prstGeom>
        </p:spPr>
        <p:txBody>
          <a:bodyPr wrap="square">
            <a:spAutoFit/>
          </a:bodyPr>
          <a:lstStyle/>
          <a:p>
            <a:pPr lvl="0"/>
            <a:r>
              <a:rPr lang="en-US" sz="2400" b="1" dirty="0" smtClean="0">
                <a:latin typeface="Calibri" panose="020F0502020204030204" pitchFamily="34" charset="0"/>
              </a:rPr>
              <a:t>Statement </a:t>
            </a:r>
            <a:r>
              <a:rPr lang="en-US" sz="2400" b="1" dirty="0">
                <a:latin typeface="Calibri" panose="020F0502020204030204" pitchFamily="34" charset="0"/>
              </a:rPr>
              <a:t>of </a:t>
            </a:r>
            <a:r>
              <a:rPr lang="en-US" sz="2400" b="1" dirty="0" smtClean="0">
                <a:latin typeface="Calibri" panose="020F0502020204030204" pitchFamily="34" charset="0"/>
              </a:rPr>
              <a:t>Assurances</a:t>
            </a:r>
            <a:endParaRPr lang="en-US" sz="2400" b="1" dirty="0">
              <a:latin typeface="Calibri" panose="020F0502020204030204" pitchFamily="34" charset="0"/>
            </a:endParaRPr>
          </a:p>
        </p:txBody>
      </p:sp>
      <p:sp>
        <p:nvSpPr>
          <p:cNvPr id="6" name="TextBox 5"/>
          <p:cNvSpPr txBox="1"/>
          <p:nvPr/>
        </p:nvSpPr>
        <p:spPr>
          <a:xfrm>
            <a:off x="3393793" y="1006868"/>
            <a:ext cx="7900826" cy="934673"/>
          </a:xfrm>
          <a:prstGeom prst="rect">
            <a:avLst/>
          </a:prstGeom>
          <a:noFill/>
        </p:spPr>
        <p:txBody>
          <a:bodyPr wrap="square" rtlCol="0">
            <a:spAutoFit/>
          </a:bodyPr>
          <a:lstStyle/>
          <a:p>
            <a:r>
              <a:rPr lang="en-US" b="1" dirty="0"/>
              <a:t>DUNS Number:  </a:t>
            </a:r>
            <a:r>
              <a:rPr lang="en-US" dirty="0">
                <a:solidFill>
                  <a:srgbClr val="FF0000"/>
                </a:solidFill>
              </a:rPr>
              <a:t>REQUIRED  </a:t>
            </a:r>
            <a:r>
              <a:rPr lang="en-US" dirty="0" smtClean="0">
                <a:solidFill>
                  <a:srgbClr val="00B0F0"/>
                </a:solidFill>
              </a:rPr>
              <a:t>			</a:t>
            </a:r>
          </a:p>
          <a:p>
            <a:r>
              <a:rPr lang="en-US" b="1" dirty="0" smtClean="0"/>
              <a:t>CCR </a:t>
            </a:r>
            <a:r>
              <a:rPr lang="en-US" b="1" dirty="0"/>
              <a:t>Expiration:  </a:t>
            </a:r>
            <a:r>
              <a:rPr lang="en-US" dirty="0">
                <a:solidFill>
                  <a:srgbClr val="FF0000"/>
                </a:solidFill>
              </a:rPr>
              <a:t>REQUIRED</a:t>
            </a:r>
            <a:r>
              <a:rPr lang="en-US" dirty="0">
                <a:solidFill>
                  <a:srgbClr val="00B0F0"/>
                </a:solidFill>
              </a:rPr>
              <a:t> </a:t>
            </a:r>
          </a:p>
          <a:p>
            <a:r>
              <a:rPr lang="en-US" dirty="0" smtClean="0">
                <a:solidFill>
                  <a:srgbClr val="00B0F0"/>
                </a:solidFill>
              </a:rPr>
              <a:t>	Obtain </a:t>
            </a:r>
            <a:r>
              <a:rPr lang="en-US" dirty="0">
                <a:solidFill>
                  <a:srgbClr val="00B0F0"/>
                </a:solidFill>
              </a:rPr>
              <a:t>information from your Business Manager if you don’t have it.</a:t>
            </a:r>
          </a:p>
        </p:txBody>
      </p:sp>
      <p:sp>
        <p:nvSpPr>
          <p:cNvPr id="8" name="TextBox 7"/>
          <p:cNvSpPr txBox="1"/>
          <p:nvPr/>
        </p:nvSpPr>
        <p:spPr>
          <a:xfrm>
            <a:off x="1078787" y="1160980"/>
            <a:ext cx="1695236" cy="133564"/>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312696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3175" y="718081"/>
            <a:ext cx="4032252" cy="5182518"/>
          </a:xfrm>
        </p:spPr>
      </p:pic>
      <p:sp>
        <p:nvSpPr>
          <p:cNvPr id="4" name="Text Placeholder 3"/>
          <p:cNvSpPr>
            <a:spLocks noGrp="1"/>
          </p:cNvSpPr>
          <p:nvPr>
            <p:ph type="body" sz="half" idx="2"/>
          </p:nvPr>
        </p:nvSpPr>
        <p:spPr>
          <a:xfrm>
            <a:off x="5879508" y="700756"/>
            <a:ext cx="5409486" cy="4936236"/>
          </a:xfrm>
        </p:spPr>
        <p:txBody>
          <a:bodyPr>
            <a:noAutofit/>
          </a:bodyPr>
          <a:lstStyle/>
          <a:p>
            <a:pPr algn="just"/>
            <a:r>
              <a:rPr lang="en-US" sz="2000" dirty="0" smtClean="0"/>
              <a:t>Once you have logged in, you will be back to the GMS Home Page.  </a:t>
            </a:r>
          </a:p>
          <a:p>
            <a:pPr marL="342900" indent="-342900" algn="just">
              <a:buAutoNum type="arabicPeriod"/>
            </a:pPr>
            <a:r>
              <a:rPr lang="en-US" sz="2000" dirty="0" smtClean="0"/>
              <a:t>Session Timeout:   </a:t>
            </a:r>
          </a:p>
          <a:p>
            <a:pPr marL="914400" lvl="1" indent="-457200" algn="just">
              <a:buFont typeface="+mj-lt"/>
              <a:buAutoNum type="alphaLcParenR"/>
            </a:pPr>
            <a:r>
              <a:rPr lang="en-US" sz="2000" dirty="0" smtClean="0"/>
              <a:t>User will have one hour before they are timed out of the system. </a:t>
            </a:r>
          </a:p>
          <a:p>
            <a:pPr marL="914400" lvl="1" indent="-457200" algn="just">
              <a:buFont typeface="+mj-lt"/>
              <a:buAutoNum type="alphaLcParenR"/>
            </a:pPr>
            <a:r>
              <a:rPr lang="en-US" sz="2000" dirty="0" smtClean="0"/>
              <a:t> Each time you click on another page or section, the session timeout will refresh.</a:t>
            </a:r>
          </a:p>
          <a:p>
            <a:pPr marL="285750" indent="-285750" algn="just">
              <a:buFont typeface="Wingdings" panose="05000000000000000000" pitchFamily="2" charset="2"/>
              <a:buChar char="v"/>
            </a:pPr>
            <a:r>
              <a:rPr lang="en-US" sz="2000" dirty="0" smtClean="0"/>
              <a:t>Be sure to save your work as you go because if you time out and haven’t saved it, you will have to re-enter your information again. </a:t>
            </a:r>
          </a:p>
          <a:p>
            <a:pPr marL="285750" indent="-285750" algn="just">
              <a:buFont typeface="Wingdings" panose="05000000000000000000" pitchFamily="2" charset="2"/>
              <a:buChar char="v"/>
            </a:pPr>
            <a:r>
              <a:rPr lang="en-US" sz="2000" dirty="0" smtClean="0"/>
              <a:t>When you click from one page to the next, it will refresh session timeout.</a:t>
            </a:r>
          </a:p>
          <a:p>
            <a:pPr algn="just"/>
            <a:r>
              <a:rPr lang="en-US" sz="2000" dirty="0" smtClean="0"/>
              <a:t>2.  User Profile:  If you click on your name, it will take you to a new screen.</a:t>
            </a:r>
            <a:endParaRPr lang="en-US" sz="2000" dirty="0"/>
          </a:p>
        </p:txBody>
      </p:sp>
      <p:sp>
        <p:nvSpPr>
          <p:cNvPr id="10" name="TextBox 9"/>
          <p:cNvSpPr txBox="1"/>
          <p:nvPr/>
        </p:nvSpPr>
        <p:spPr>
          <a:xfrm>
            <a:off x="1243175" y="4963366"/>
            <a:ext cx="378940" cy="369332"/>
          </a:xfrm>
          <a:prstGeom prst="rect">
            <a:avLst/>
          </a:prstGeom>
          <a:noFill/>
        </p:spPr>
        <p:txBody>
          <a:bodyPr wrap="square" rtlCol="0">
            <a:spAutoFit/>
          </a:bodyPr>
          <a:lstStyle/>
          <a:p>
            <a:r>
              <a:rPr lang="en-US" b="1" dirty="0" smtClean="0">
                <a:solidFill>
                  <a:schemeClr val="accent4">
                    <a:lumMod val="75000"/>
                  </a:schemeClr>
                </a:solidFill>
              </a:rPr>
              <a:t>1.</a:t>
            </a:r>
            <a:endParaRPr lang="en-US" b="1" dirty="0">
              <a:solidFill>
                <a:schemeClr val="accent4">
                  <a:lumMod val="75000"/>
                </a:schemeClr>
              </a:solidFill>
            </a:endParaRPr>
          </a:p>
        </p:txBody>
      </p:sp>
      <p:sp>
        <p:nvSpPr>
          <p:cNvPr id="11" name="TextBox 10"/>
          <p:cNvSpPr txBox="1"/>
          <p:nvPr/>
        </p:nvSpPr>
        <p:spPr>
          <a:xfrm>
            <a:off x="1243175" y="4395465"/>
            <a:ext cx="395416" cy="369332"/>
          </a:xfrm>
          <a:prstGeom prst="rect">
            <a:avLst/>
          </a:prstGeom>
          <a:noFill/>
        </p:spPr>
        <p:txBody>
          <a:bodyPr wrap="square" rtlCol="0">
            <a:spAutoFit/>
          </a:bodyPr>
          <a:lstStyle/>
          <a:p>
            <a:r>
              <a:rPr lang="en-US" b="1" dirty="0" smtClean="0">
                <a:solidFill>
                  <a:schemeClr val="accent4">
                    <a:lumMod val="75000"/>
                  </a:schemeClr>
                </a:solidFill>
              </a:rPr>
              <a:t>2</a:t>
            </a:r>
            <a:r>
              <a:rPr lang="en-US" dirty="0" smtClean="0">
                <a:solidFill>
                  <a:schemeClr val="bg1"/>
                </a:solidFill>
              </a:rPr>
              <a:t>.</a:t>
            </a:r>
            <a:endParaRPr lang="en-US" dirty="0">
              <a:solidFill>
                <a:schemeClr val="bg1"/>
              </a:solidFill>
            </a:endParaRPr>
          </a:p>
        </p:txBody>
      </p:sp>
      <p:sp>
        <p:nvSpPr>
          <p:cNvPr id="2" name="TextBox 1"/>
          <p:cNvSpPr txBox="1"/>
          <p:nvPr/>
        </p:nvSpPr>
        <p:spPr>
          <a:xfrm>
            <a:off x="441790" y="102741"/>
            <a:ext cx="2907586" cy="461665"/>
          </a:xfrm>
          <a:prstGeom prst="rect">
            <a:avLst/>
          </a:prstGeom>
          <a:noFill/>
        </p:spPr>
        <p:txBody>
          <a:bodyPr wrap="square" rtlCol="0">
            <a:spAutoFit/>
          </a:bodyPr>
          <a:lstStyle/>
          <a:p>
            <a:r>
              <a:rPr lang="en-US" sz="2400" b="1" dirty="0" smtClean="0"/>
              <a:t>General Information</a:t>
            </a:r>
            <a:endParaRPr lang="en-US" sz="2400" b="1" dirty="0"/>
          </a:p>
        </p:txBody>
      </p:sp>
    </p:spTree>
    <p:extLst>
      <p:ext uri="{BB962C8B-B14F-4D97-AF65-F5344CB8AC3E}">
        <p14:creationId xmlns:p14="http://schemas.microsoft.com/office/powerpoint/2010/main" val="168927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25666" y="1121744"/>
            <a:ext cx="5935957" cy="4764134"/>
          </a:xfrm>
          <a:prstGeom prst="rect">
            <a:avLst/>
          </a:prstGeom>
        </p:spPr>
      </p:pic>
      <p:sp>
        <p:nvSpPr>
          <p:cNvPr id="3" name="TextBox 2"/>
          <p:cNvSpPr txBox="1"/>
          <p:nvPr/>
        </p:nvSpPr>
        <p:spPr>
          <a:xfrm>
            <a:off x="6592459" y="557365"/>
            <a:ext cx="4972692" cy="3477875"/>
          </a:xfrm>
          <a:prstGeom prst="rect">
            <a:avLst/>
          </a:prstGeom>
          <a:noFill/>
        </p:spPr>
        <p:txBody>
          <a:bodyPr wrap="square" rtlCol="0">
            <a:spAutoFit/>
          </a:bodyPr>
          <a:lstStyle/>
          <a:p>
            <a:r>
              <a:rPr lang="en-US" sz="2000" dirty="0" smtClean="0"/>
              <a:t>Changes, Validation or Print:</a:t>
            </a:r>
          </a:p>
          <a:p>
            <a:endParaRPr lang="en-US" sz="2000" dirty="0" smtClean="0"/>
          </a:p>
          <a:p>
            <a:r>
              <a:rPr lang="en-US" sz="2000" b="1" dirty="0"/>
              <a:t> </a:t>
            </a:r>
            <a:r>
              <a:rPr lang="en-US" sz="2000" b="1" dirty="0" smtClean="0"/>
              <a:t>     ALL Line:  </a:t>
            </a:r>
            <a:r>
              <a:rPr lang="en-US" sz="2000" dirty="0" smtClean="0"/>
              <a:t>Shows changes, messages or prints for entire Funding Application.</a:t>
            </a:r>
          </a:p>
          <a:p>
            <a:endParaRPr lang="en-US" sz="2000" dirty="0" smtClean="0"/>
          </a:p>
          <a:p>
            <a:r>
              <a:rPr lang="en-US" sz="2000" b="1" dirty="0" smtClean="0"/>
              <a:t>      VI-B Line</a:t>
            </a:r>
            <a:r>
              <a:rPr lang="en-US" sz="2000" dirty="0" smtClean="0"/>
              <a:t>:  Shows changes, messages or prints for this grant only.</a:t>
            </a:r>
          </a:p>
          <a:p>
            <a:endParaRPr lang="en-US" sz="2000" dirty="0" smtClean="0"/>
          </a:p>
          <a:p>
            <a:endParaRPr lang="en-US" sz="2000" dirty="0"/>
          </a:p>
          <a:p>
            <a:r>
              <a:rPr lang="en-US" sz="2000" b="1" dirty="0" smtClean="0"/>
              <a:t>       Budget Line</a:t>
            </a:r>
            <a:r>
              <a:rPr lang="en-US" sz="2000" dirty="0" smtClean="0"/>
              <a:t>:  Shows changes, messages  or prints for budget page only.</a:t>
            </a:r>
          </a:p>
        </p:txBody>
      </p:sp>
      <p:sp>
        <p:nvSpPr>
          <p:cNvPr id="5" name="Right Arrow 4"/>
          <p:cNvSpPr/>
          <p:nvPr/>
        </p:nvSpPr>
        <p:spPr>
          <a:xfrm rot="11163216">
            <a:off x="6543033" y="1305275"/>
            <a:ext cx="472611" cy="154896"/>
          </a:xfrm>
          <a:prstGeom prst="rightArrow">
            <a:avLst>
              <a:gd name="adj1" fmla="val 4301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6592459" y="2219277"/>
            <a:ext cx="430034" cy="154052"/>
          </a:xfrm>
          <a:prstGeom prst="rightArrow">
            <a:avLst>
              <a:gd name="adj1" fmla="val 4301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6521463" y="3340218"/>
            <a:ext cx="515750" cy="163593"/>
          </a:xfrm>
          <a:prstGeom prst="rightArrow">
            <a:avLst>
              <a:gd name="adj1" fmla="val 4301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 name="Rectangle 3"/>
          <p:cNvSpPr/>
          <p:nvPr/>
        </p:nvSpPr>
        <p:spPr>
          <a:xfrm>
            <a:off x="428958" y="101288"/>
            <a:ext cx="2400144" cy="461665"/>
          </a:xfrm>
          <a:prstGeom prst="rect">
            <a:avLst/>
          </a:prstGeom>
        </p:spPr>
        <p:txBody>
          <a:bodyPr wrap="none">
            <a:spAutoFit/>
          </a:bodyPr>
          <a:lstStyle/>
          <a:p>
            <a:r>
              <a:rPr lang="en-US" sz="2400" b="1" dirty="0" smtClean="0">
                <a:solidFill>
                  <a:prstClr val="black"/>
                </a:solidFill>
              </a:rPr>
              <a:t>VALIDATIONS</a:t>
            </a:r>
            <a:endParaRPr lang="en-US" sz="24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5270" y="4222195"/>
            <a:ext cx="1830629" cy="1660550"/>
          </a:xfrm>
          <a:prstGeom prst="rect">
            <a:avLst/>
          </a:prstGeom>
        </p:spPr>
      </p:pic>
    </p:spTree>
    <p:extLst>
      <p:ext uri="{BB962C8B-B14F-4D97-AF65-F5344CB8AC3E}">
        <p14:creationId xmlns:p14="http://schemas.microsoft.com/office/powerpoint/2010/main" val="491891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642" y="2444346"/>
            <a:ext cx="7992947" cy="3288675"/>
          </a:xfrm>
          <a:prstGeom prst="rect">
            <a:avLst/>
          </a:prstGeom>
        </p:spPr>
      </p:pic>
      <p:sp>
        <p:nvSpPr>
          <p:cNvPr id="3" name="TextBox 2"/>
          <p:cNvSpPr txBox="1"/>
          <p:nvPr/>
        </p:nvSpPr>
        <p:spPr>
          <a:xfrm>
            <a:off x="803576" y="927114"/>
            <a:ext cx="10624919" cy="1323439"/>
          </a:xfrm>
          <a:prstGeom prst="rect">
            <a:avLst/>
          </a:prstGeom>
          <a:noFill/>
        </p:spPr>
        <p:txBody>
          <a:bodyPr wrap="square" rtlCol="0">
            <a:spAutoFit/>
          </a:bodyPr>
          <a:lstStyle/>
          <a:p>
            <a:r>
              <a:rPr lang="en-US" sz="2000" b="1" dirty="0" smtClean="0"/>
              <a:t>Error</a:t>
            </a:r>
            <a:r>
              <a:rPr lang="en-US" sz="2000" dirty="0" smtClean="0"/>
              <a:t>: The error must be fixed before application can be moved to Draft completed.</a:t>
            </a:r>
          </a:p>
          <a:p>
            <a:endParaRPr lang="en-US" sz="2000" dirty="0"/>
          </a:p>
          <a:p>
            <a:r>
              <a:rPr lang="en-US" sz="2000" b="1" dirty="0" smtClean="0"/>
              <a:t>Warning</a:t>
            </a:r>
            <a:r>
              <a:rPr lang="en-US" sz="2000" dirty="0" smtClean="0"/>
              <a:t>:  Check to verify this is the intention.  Application can be moved to Draft Completed if there are warnings.</a:t>
            </a:r>
            <a:endParaRPr lang="en-US" sz="2000" dirty="0"/>
          </a:p>
        </p:txBody>
      </p:sp>
      <p:sp>
        <p:nvSpPr>
          <p:cNvPr id="4" name="TextBox 3"/>
          <p:cNvSpPr txBox="1"/>
          <p:nvPr/>
        </p:nvSpPr>
        <p:spPr>
          <a:xfrm>
            <a:off x="439839" y="108967"/>
            <a:ext cx="4491758" cy="461665"/>
          </a:xfrm>
          <a:prstGeom prst="rect">
            <a:avLst/>
          </a:prstGeom>
          <a:noFill/>
        </p:spPr>
        <p:txBody>
          <a:bodyPr wrap="square" rtlCol="0">
            <a:spAutoFit/>
          </a:bodyPr>
          <a:lstStyle/>
          <a:p>
            <a:r>
              <a:rPr lang="en-US" sz="2400" b="1" dirty="0" smtClean="0"/>
              <a:t>VALIDATION MESSAGES</a:t>
            </a:r>
            <a:endParaRPr lang="en-US" sz="2400" b="1" dirty="0"/>
          </a:p>
        </p:txBody>
      </p:sp>
      <p:sp>
        <p:nvSpPr>
          <p:cNvPr id="7" name="TextBox 6"/>
          <p:cNvSpPr txBox="1"/>
          <p:nvPr/>
        </p:nvSpPr>
        <p:spPr>
          <a:xfrm>
            <a:off x="2198669" y="2897313"/>
            <a:ext cx="2147299" cy="113015"/>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616174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821933" y="1314254"/>
            <a:ext cx="10500188" cy="4295437"/>
          </a:xfrm>
        </p:spPr>
        <p:txBody>
          <a:bodyPr>
            <a:normAutofit/>
          </a:bodyPr>
          <a:lstStyle/>
          <a:p>
            <a:r>
              <a:rPr lang="en-US" sz="2000" dirty="0" smtClean="0"/>
              <a:t>Grantee Authorized User must submit application to EED for approval.</a:t>
            </a:r>
          </a:p>
          <a:p>
            <a:pPr lvl="1"/>
            <a:r>
              <a:rPr lang="en-US" dirty="0" smtClean="0"/>
              <a:t>Required by </a:t>
            </a:r>
            <a:r>
              <a:rPr lang="en-US" b="1" dirty="0" smtClean="0"/>
              <a:t>April 30 </a:t>
            </a:r>
            <a:r>
              <a:rPr lang="en-US" dirty="0" smtClean="0"/>
              <a:t>in order for grant award to start July 1.</a:t>
            </a:r>
          </a:p>
          <a:p>
            <a:pPr lvl="1"/>
            <a:r>
              <a:rPr lang="en-US" dirty="0" smtClean="0"/>
              <a:t>Application reviewed by EED Program Managers, sends checklist to grantee, grantee revises until approvable.</a:t>
            </a:r>
          </a:p>
          <a:p>
            <a:r>
              <a:rPr lang="en-US" sz="2000" dirty="0" smtClean="0"/>
              <a:t>EED Administrator approves application.</a:t>
            </a:r>
          </a:p>
          <a:p>
            <a:r>
              <a:rPr lang="en-US" sz="2000" dirty="0" smtClean="0"/>
              <a:t>Grant award is issued &amp; reimbursements may be submitted.</a:t>
            </a:r>
          </a:p>
          <a:p>
            <a:pPr lvl="1"/>
            <a:r>
              <a:rPr lang="en-US" dirty="0" smtClean="0"/>
              <a:t>Grants will not be approved until final allocations have been received by US ED.</a:t>
            </a:r>
          </a:p>
          <a:p>
            <a:pPr lvl="1"/>
            <a:r>
              <a:rPr lang="en-US" dirty="0" smtClean="0"/>
              <a:t>Initial Application </a:t>
            </a:r>
            <a:r>
              <a:rPr lang="en-US" i="1" dirty="0" smtClean="0"/>
              <a:t>must be approved by October 31</a:t>
            </a:r>
            <a:r>
              <a:rPr lang="en-US" dirty="0" smtClean="0"/>
              <a:t> in order to submit 1</a:t>
            </a:r>
            <a:r>
              <a:rPr lang="en-US" baseline="30000" dirty="0" smtClean="0"/>
              <a:t>st</a:t>
            </a:r>
            <a:r>
              <a:rPr lang="en-US" dirty="0" smtClean="0"/>
              <a:t> quarter reimbursement requests.</a:t>
            </a:r>
          </a:p>
          <a:p>
            <a:pPr lvl="2"/>
            <a:r>
              <a:rPr lang="en-US" sz="2000" dirty="0" smtClean="0"/>
              <a:t>Grantee could receive audit finding if not submitted on time</a:t>
            </a:r>
            <a:r>
              <a:rPr lang="en-US" dirty="0" smtClean="0"/>
              <a:t>.</a:t>
            </a:r>
          </a:p>
          <a:p>
            <a:pPr marL="457200" lvl="1" indent="0">
              <a:buNone/>
            </a:pPr>
            <a:endParaRPr lang="en-US" dirty="0"/>
          </a:p>
        </p:txBody>
      </p:sp>
      <p:sp>
        <p:nvSpPr>
          <p:cNvPr id="7" name="Title 6"/>
          <p:cNvSpPr txBox="1">
            <a:spLocks noGrp="1"/>
          </p:cNvSpPr>
          <p:nvPr>
            <p:ph type="title" idx="4294967295"/>
          </p:nvPr>
        </p:nvSpPr>
        <p:spPr>
          <a:xfrm>
            <a:off x="396461" y="51370"/>
            <a:ext cx="4162425" cy="461962"/>
          </a:xfrm>
          <a:prstGeom prst="rect">
            <a:avLst/>
          </a:prstGeom>
          <a:noFill/>
        </p:spPr>
        <p:txBody>
          <a:bodyPr wrap="square" rtlCol="0">
            <a:spAutoFit/>
          </a:bodyPr>
          <a:lstStyle/>
          <a:p>
            <a:pPr algn="ctr"/>
            <a:r>
              <a:rPr lang="en-US" sz="2400" b="1" dirty="0">
                <a:solidFill>
                  <a:schemeClr val="tx1"/>
                </a:solidFill>
              </a:rPr>
              <a:t>Grant Submission &amp; Approval</a:t>
            </a:r>
          </a:p>
        </p:txBody>
      </p:sp>
    </p:spTree>
    <p:extLst>
      <p:ext uri="{BB962C8B-B14F-4D97-AF65-F5344CB8AC3E}">
        <p14:creationId xmlns:p14="http://schemas.microsoft.com/office/powerpoint/2010/main" val="35000605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169" y="123288"/>
            <a:ext cx="7055289" cy="424732"/>
          </a:xfrm>
          <a:prstGeom prst="rect">
            <a:avLst/>
          </a:prstGeom>
        </p:spPr>
        <p:txBody>
          <a:bodyPr wrap="square">
            <a:spAutoFit/>
          </a:bodyPr>
          <a:lstStyle/>
          <a:p>
            <a:pPr algn="ctr">
              <a:lnSpc>
                <a:spcPct val="90000"/>
              </a:lnSpc>
              <a:spcBef>
                <a:spcPct val="0"/>
              </a:spcBef>
            </a:pPr>
            <a:r>
              <a:rPr lang="en-US" sz="2400" b="1" dirty="0">
                <a:latin typeface="+mj-lt"/>
                <a:ea typeface="+mj-ea"/>
                <a:cs typeface="+mj-cs"/>
              </a:rPr>
              <a:t>Workflow Process for Applications and Revisions</a:t>
            </a:r>
          </a:p>
        </p:txBody>
      </p:sp>
      <p:graphicFrame>
        <p:nvGraphicFramePr>
          <p:cNvPr id="4" name="Object 3"/>
          <p:cNvGraphicFramePr>
            <a:graphicFrameLocks noChangeAspect="1"/>
          </p:cNvGraphicFramePr>
          <p:nvPr>
            <p:extLst>
              <p:ext uri="{D42A27DB-BD31-4B8C-83A1-F6EECF244321}">
                <p14:modId xmlns:p14="http://schemas.microsoft.com/office/powerpoint/2010/main" val="3815102622"/>
              </p:ext>
            </p:extLst>
          </p:nvPr>
        </p:nvGraphicFramePr>
        <p:xfrm>
          <a:off x="1557914" y="1069480"/>
          <a:ext cx="7919687" cy="1968285"/>
        </p:xfrm>
        <a:graphic>
          <a:graphicData uri="http://schemas.openxmlformats.org/presentationml/2006/ole">
            <mc:AlternateContent xmlns:mc="http://schemas.openxmlformats.org/markup-compatibility/2006">
              <mc:Choice xmlns:v="urn:schemas-microsoft-com:vml" Requires="v">
                <p:oleObj spid="_x0000_s3099" name="Binary Worksheet" r:id="rId4" imgW="5162511" imgH="962010" progId="Excel.SheetBinaryMacroEnabled.12">
                  <p:embed/>
                </p:oleObj>
              </mc:Choice>
              <mc:Fallback>
                <p:oleObj name="Binary Worksheet" r:id="rId4" imgW="5162511" imgH="962010" progId="Excel.SheetBinaryMacroEnabled.12">
                  <p:embed/>
                  <p:pic>
                    <p:nvPicPr>
                      <p:cNvPr id="0" name=""/>
                      <p:cNvPicPr/>
                      <p:nvPr/>
                    </p:nvPicPr>
                    <p:blipFill>
                      <a:blip r:embed="rId5"/>
                      <a:stretch>
                        <a:fillRect/>
                      </a:stretch>
                    </p:blipFill>
                    <p:spPr>
                      <a:xfrm>
                        <a:off x="1557914" y="1069480"/>
                        <a:ext cx="7919687" cy="1968285"/>
                      </a:xfrm>
                      <a:prstGeom prst="rect">
                        <a:avLst/>
                      </a:prstGeom>
                    </p:spPr>
                  </p:pic>
                </p:oleObj>
              </mc:Fallback>
            </mc:AlternateContent>
          </a:graphicData>
        </a:graphic>
      </p:graphicFrame>
      <p:sp>
        <p:nvSpPr>
          <p:cNvPr id="5" name="TextBox 4"/>
          <p:cNvSpPr txBox="1"/>
          <p:nvPr/>
        </p:nvSpPr>
        <p:spPr>
          <a:xfrm>
            <a:off x="2872900" y="3695775"/>
            <a:ext cx="7868006" cy="1569660"/>
          </a:xfrm>
          <a:prstGeom prst="rect">
            <a:avLst/>
          </a:prstGeom>
          <a:noFill/>
        </p:spPr>
        <p:txBody>
          <a:bodyPr wrap="square" rtlCol="0">
            <a:spAutoFit/>
          </a:bodyPr>
          <a:lstStyle/>
          <a:p>
            <a:pPr marL="457200" indent="-457200">
              <a:buFont typeface="Arial" panose="020B0604020202020204" pitchFamily="34" charset="0"/>
              <a:buChar char="•"/>
            </a:pPr>
            <a:r>
              <a:rPr lang="en-US" sz="2400" dirty="0"/>
              <a:t>See </a:t>
            </a:r>
            <a:r>
              <a:rPr lang="en-US" sz="2400" i="1" dirty="0"/>
              <a:t>EED GMS Workflow Process </a:t>
            </a:r>
            <a:r>
              <a:rPr lang="en-US" sz="2400" dirty="0"/>
              <a:t>located in the Document Library/All Users and Applications to see the workflow process and email notification recipients when the application status is changed.</a:t>
            </a:r>
          </a:p>
        </p:txBody>
      </p:sp>
    </p:spTree>
    <p:extLst>
      <p:ext uri="{BB962C8B-B14F-4D97-AF65-F5344CB8AC3E}">
        <p14:creationId xmlns:p14="http://schemas.microsoft.com/office/powerpoint/2010/main" val="3002385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54114" y="24417"/>
            <a:ext cx="4798031" cy="512743"/>
          </a:xfrm>
        </p:spPr>
        <p:txBody>
          <a:bodyPr>
            <a:normAutofit/>
          </a:bodyPr>
          <a:lstStyle/>
          <a:p>
            <a:pPr algn="ctr"/>
            <a:r>
              <a:rPr lang="en-US" sz="2400" b="1" dirty="0" smtClean="0">
                <a:solidFill>
                  <a:schemeClr val="tx1"/>
                </a:solidFill>
              </a:rPr>
              <a:t>Revisions and Reimbursements</a:t>
            </a:r>
            <a:endParaRPr lang="en-US" sz="2400" b="1" dirty="0">
              <a:solidFill>
                <a:schemeClr val="tx1"/>
              </a:solidFill>
            </a:endParaRPr>
          </a:p>
        </p:txBody>
      </p:sp>
      <p:sp>
        <p:nvSpPr>
          <p:cNvPr id="6" name="Content Placeholder 5"/>
          <p:cNvSpPr>
            <a:spLocks noGrp="1"/>
          </p:cNvSpPr>
          <p:nvPr>
            <p:ph idx="4294967295"/>
          </p:nvPr>
        </p:nvSpPr>
        <p:spPr>
          <a:xfrm>
            <a:off x="1726486" y="999696"/>
            <a:ext cx="8845621" cy="4723009"/>
          </a:xfrm>
        </p:spPr>
        <p:txBody>
          <a:bodyPr>
            <a:normAutofit/>
          </a:bodyPr>
          <a:lstStyle/>
          <a:p>
            <a:r>
              <a:rPr lang="en-US" sz="2000" dirty="0" smtClean="0"/>
              <a:t>A revision must be started in GMS for any budget or program changes.</a:t>
            </a:r>
          </a:p>
          <a:p>
            <a:r>
              <a:rPr lang="en-US" sz="2000" dirty="0" smtClean="0"/>
              <a:t>Fiscal Representative must submit revision to EED for approval before reimbursements may be submitted.</a:t>
            </a:r>
          </a:p>
          <a:p>
            <a:r>
              <a:rPr lang="en-US" sz="2000" dirty="0" smtClean="0"/>
              <a:t>Allow approximately 2 weeks for processing &amp; approval of a revision.</a:t>
            </a:r>
          </a:p>
        </p:txBody>
      </p:sp>
      <p:pic>
        <p:nvPicPr>
          <p:cNvPr id="8" name="Picture 20" descr="C:\Documents and Settings\tcampbel\Local Settings\Temporary Internet Files\Content.IE5\EGDA3GY6\MC90044192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2976" y="4778370"/>
            <a:ext cx="1452785" cy="12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4"/>
          <p:cNvSpPr txBox="1">
            <a:spLocks/>
          </p:cNvSpPr>
          <p:nvPr/>
        </p:nvSpPr>
        <p:spPr>
          <a:xfrm>
            <a:off x="1157785" y="3265876"/>
            <a:ext cx="9897976" cy="2099915"/>
          </a:xfrm>
          <a:prstGeom prst="rect">
            <a:avLst/>
          </a:prstGeom>
          <a:no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Creating a Reimbursement Request:</a:t>
            </a:r>
          </a:p>
          <a:p>
            <a:pPr marL="0" indent="0">
              <a:buNone/>
            </a:pPr>
            <a:endParaRPr lang="en-US" sz="2000" dirty="0" smtClean="0"/>
          </a:p>
          <a:p>
            <a:r>
              <a:rPr lang="en-US" sz="2000" dirty="0" smtClean="0"/>
              <a:t>To be able to Create a Reimbursement Request, user must have the </a:t>
            </a:r>
            <a:r>
              <a:rPr lang="en-US" sz="2000" b="1" dirty="0" smtClean="0"/>
              <a:t>Fiscal Representative and/or Update role</a:t>
            </a:r>
            <a:r>
              <a:rPr lang="en-US" sz="2000" dirty="0" smtClean="0"/>
              <a:t> for the funding application being processed.</a:t>
            </a:r>
          </a:p>
          <a:p>
            <a:endParaRPr lang="en-US" sz="2000" dirty="0" smtClean="0"/>
          </a:p>
          <a:p>
            <a:pPr lvl="1"/>
            <a:r>
              <a:rPr lang="en-US" sz="2000" dirty="0" smtClean="0"/>
              <a:t>The Grantee Update Role is specific to the each funding applications.</a:t>
            </a:r>
            <a:endParaRPr lang="en-US" sz="2000" dirty="0"/>
          </a:p>
        </p:txBody>
      </p:sp>
    </p:spTree>
    <p:extLst>
      <p:ext uri="{BB962C8B-B14F-4D97-AF65-F5344CB8AC3E}">
        <p14:creationId xmlns:p14="http://schemas.microsoft.com/office/powerpoint/2010/main" val="867347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398781" y="123288"/>
            <a:ext cx="3680060" cy="6109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Reimbursement Requests</a:t>
            </a:r>
          </a:p>
        </p:txBody>
      </p:sp>
      <p:sp>
        <p:nvSpPr>
          <p:cNvPr id="7" name="Rectangle 6"/>
          <p:cNvSpPr/>
          <p:nvPr/>
        </p:nvSpPr>
        <p:spPr>
          <a:xfrm>
            <a:off x="739739" y="734207"/>
            <a:ext cx="10428270" cy="5016758"/>
          </a:xfrm>
          <a:prstGeom prst="rect">
            <a:avLst/>
          </a:prstGeom>
        </p:spPr>
        <p:txBody>
          <a:bodyPr wrap="square">
            <a:spAutoFit/>
          </a:bodyPr>
          <a:lstStyle/>
          <a:p>
            <a:pPr marL="285750" indent="-285750">
              <a:buFont typeface="Arial" panose="020B0604020202020204" pitchFamily="34" charset="0"/>
              <a:buChar char="•"/>
            </a:pPr>
            <a:r>
              <a:rPr lang="en-US" sz="2000" dirty="0"/>
              <a:t>Only 1 </a:t>
            </a:r>
            <a:r>
              <a:rPr lang="en-US" sz="2000" dirty="0" smtClean="0"/>
              <a:t>reimbursement request </a:t>
            </a:r>
            <a:r>
              <a:rPr lang="en-US" sz="2000" dirty="0"/>
              <a:t>may be in process at a </a:t>
            </a:r>
            <a:r>
              <a:rPr lang="en-US" sz="2000" dirty="0" smtClean="0"/>
              <a:t>time</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Allow about 2 weeks for processing &amp; approval of a </a:t>
            </a:r>
            <a:r>
              <a:rPr lang="en-US" sz="2000" dirty="0" smtClean="0"/>
              <a:t>reimbursement.</a:t>
            </a:r>
          </a:p>
          <a:p>
            <a:pPr marL="742950"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Submit reimbursement requests quarterly (Sept 30, Dec 31, Mar 31, June 30) </a:t>
            </a:r>
            <a:endParaRPr lang="en-US" sz="2000" dirty="0" smtClean="0"/>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smtClean="0"/>
              <a:t>Previous request </a:t>
            </a:r>
            <a:r>
              <a:rPr lang="en-US" sz="2000" dirty="0"/>
              <a:t>must be </a:t>
            </a:r>
            <a:r>
              <a:rPr lang="en-US" sz="2000" dirty="0" smtClean="0"/>
              <a:t>released for payment </a:t>
            </a:r>
            <a:r>
              <a:rPr lang="en-US" sz="2000" dirty="0"/>
              <a:t>before submitting another request</a:t>
            </a:r>
            <a:r>
              <a:rPr lang="en-US" sz="2000" dirty="0" smtClean="0"/>
              <a:t>.</a:t>
            </a:r>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dirty="0" smtClean="0"/>
              <a:t>Zero Expenditures?  A reimbursement request must be submitted and the supporting backup documentation uploaded.</a:t>
            </a:r>
          </a:p>
          <a:p>
            <a:pPr marL="742950" lvl="1"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All </a:t>
            </a:r>
            <a:r>
              <a:rPr lang="en-US" sz="2000" dirty="0" smtClean="0"/>
              <a:t>quarterly request must </a:t>
            </a:r>
            <a:r>
              <a:rPr lang="en-US" sz="2000" dirty="0"/>
              <a:t>be submitted before grant can be closed out for the year</a:t>
            </a:r>
            <a:r>
              <a:rPr lang="en-US" sz="2000" dirty="0" smtClean="0"/>
              <a:t>.</a:t>
            </a:r>
          </a:p>
          <a:p>
            <a:pPr marL="742950" lvl="1" indent="-285750">
              <a:buFont typeface="Arial" panose="020B0604020202020204" pitchFamily="34" charset="0"/>
              <a:buChar char="•"/>
            </a:pPr>
            <a:endParaRPr lang="en-US" sz="2000" dirty="0" smtClean="0"/>
          </a:p>
          <a:p>
            <a:pPr marL="742950" lvl="1" indent="-285750">
              <a:buFont typeface="Arial" panose="020B0604020202020204" pitchFamily="34" charset="0"/>
              <a:buChar char="•"/>
            </a:pPr>
            <a:r>
              <a:rPr lang="en-US" sz="2000" b="1" dirty="0" smtClean="0">
                <a:solidFill>
                  <a:schemeClr val="accent5">
                    <a:lumMod val="75000"/>
                  </a:schemeClr>
                </a:solidFill>
              </a:rPr>
              <a:t>PLEASE </a:t>
            </a:r>
            <a:r>
              <a:rPr lang="en-US" sz="2000" b="1" dirty="0">
                <a:solidFill>
                  <a:schemeClr val="accent5">
                    <a:lumMod val="75000"/>
                  </a:schemeClr>
                </a:solidFill>
              </a:rPr>
              <a:t>MAKE SURE BACKUP DOCUMENTATION DOES NOT CONTAIN SOCIAL SECURITY NUMBERS or other personally identifiable information of a sensitive nature, such as dates of birth.</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7434" y="734206"/>
            <a:ext cx="1520575" cy="1857223"/>
          </a:xfrm>
          <a:prstGeom prst="rect">
            <a:avLst/>
          </a:prstGeom>
        </p:spPr>
      </p:pic>
    </p:spTree>
    <p:extLst>
      <p:ext uri="{BB962C8B-B14F-4D97-AF65-F5344CB8AC3E}">
        <p14:creationId xmlns:p14="http://schemas.microsoft.com/office/powerpoint/2010/main" val="23659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8342" y="752690"/>
            <a:ext cx="10758166" cy="2240831"/>
          </a:xfrm>
          <a:prstGeom prst="rect">
            <a:avLst/>
          </a:prstGeom>
        </p:spPr>
      </p:pic>
      <p:sp>
        <p:nvSpPr>
          <p:cNvPr id="5" name="TextBox 4"/>
          <p:cNvSpPr txBox="1"/>
          <p:nvPr/>
        </p:nvSpPr>
        <p:spPr>
          <a:xfrm>
            <a:off x="995470" y="3380199"/>
            <a:ext cx="9894014" cy="2554545"/>
          </a:xfrm>
          <a:prstGeom prst="rect">
            <a:avLst/>
          </a:prstGeom>
          <a:noFill/>
        </p:spPr>
        <p:txBody>
          <a:bodyPr wrap="square" rtlCol="0">
            <a:spAutoFit/>
          </a:bodyPr>
          <a:lstStyle/>
          <a:p>
            <a:r>
              <a:rPr lang="en-US" sz="2000" dirty="0" smtClean="0"/>
              <a:t>In order for Reimbursements Requests to be processed, you must upload your Quarterly Program Report.</a:t>
            </a:r>
          </a:p>
          <a:p>
            <a:endParaRPr lang="en-US" sz="2000" dirty="0"/>
          </a:p>
          <a:p>
            <a:r>
              <a:rPr lang="en-US" sz="2000" dirty="0" smtClean="0"/>
              <a:t>This is uploaded under Related Documents in the Reimbursement Request Section.  </a:t>
            </a:r>
          </a:p>
          <a:p>
            <a:r>
              <a:rPr lang="en-US" sz="2000" dirty="0" smtClean="0"/>
              <a:t>It is to be uploaded separately from the Expenditure Backup Documentation. </a:t>
            </a:r>
          </a:p>
          <a:p>
            <a:endParaRPr lang="en-US" sz="2000" dirty="0"/>
          </a:p>
          <a:p>
            <a:r>
              <a:rPr lang="en-US" sz="2000" dirty="0" smtClean="0"/>
              <a:t>If the report is not uploaded, the system will give a validation error and you will not be able to submit your Reimbursement Request.</a:t>
            </a:r>
            <a:endParaRPr lang="en-US" sz="2000" dirty="0"/>
          </a:p>
        </p:txBody>
      </p:sp>
      <p:sp>
        <p:nvSpPr>
          <p:cNvPr id="6" name="TextBox 5"/>
          <p:cNvSpPr txBox="1"/>
          <p:nvPr/>
        </p:nvSpPr>
        <p:spPr>
          <a:xfrm>
            <a:off x="380144" y="92467"/>
            <a:ext cx="4263776" cy="461665"/>
          </a:xfrm>
          <a:prstGeom prst="rect">
            <a:avLst/>
          </a:prstGeom>
          <a:noFill/>
        </p:spPr>
        <p:txBody>
          <a:bodyPr wrap="square" rtlCol="0">
            <a:spAutoFit/>
          </a:bodyPr>
          <a:lstStyle/>
          <a:p>
            <a:r>
              <a:rPr lang="en-US" sz="2400" b="1" dirty="0" smtClean="0"/>
              <a:t>Quarterly Program Reports</a:t>
            </a:r>
            <a:endParaRPr lang="en-US" sz="2400" b="1" dirty="0"/>
          </a:p>
        </p:txBody>
      </p:sp>
    </p:spTree>
    <p:extLst>
      <p:ext uri="{BB962C8B-B14F-4D97-AF65-F5344CB8AC3E}">
        <p14:creationId xmlns:p14="http://schemas.microsoft.com/office/powerpoint/2010/main" val="2344705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157" y="852755"/>
            <a:ext cx="9842643" cy="1477328"/>
          </a:xfrm>
          <a:prstGeom prst="rect">
            <a:avLst/>
          </a:prstGeom>
          <a:noFill/>
        </p:spPr>
        <p:txBody>
          <a:bodyPr wrap="square" rtlCol="0">
            <a:spAutoFit/>
          </a:bodyPr>
          <a:lstStyle/>
          <a:p>
            <a:r>
              <a:rPr lang="en-US" b="1" dirty="0" smtClean="0"/>
              <a:t>REMINDERS: </a:t>
            </a:r>
            <a:r>
              <a:rPr lang="en-US" dirty="0" smtClean="0"/>
              <a:t>	</a:t>
            </a:r>
          </a:p>
          <a:p>
            <a:endParaRPr lang="en-US" dirty="0"/>
          </a:p>
          <a:p>
            <a:endParaRPr lang="en-US" dirty="0"/>
          </a:p>
          <a:p>
            <a:endParaRPr lang="en-US" dirty="0"/>
          </a:p>
          <a:p>
            <a:endParaRPr lang="en-US" dirty="0"/>
          </a:p>
        </p:txBody>
      </p:sp>
      <p:pic>
        <p:nvPicPr>
          <p:cNvPr id="4099" name="Picture 40" descr="C:\Documents and Settings\tcampbel\Local Settings\Temporary Internet Files\Content.IE5\4QKTXBV2\MC90023093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016" y="4355231"/>
            <a:ext cx="1668542" cy="174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27148" y="1443841"/>
            <a:ext cx="8896172" cy="2862322"/>
          </a:xfrm>
          <a:prstGeom prst="rect">
            <a:avLst/>
          </a:prstGeom>
        </p:spPr>
        <p:txBody>
          <a:bodyPr wrap="square">
            <a:spAutoFit/>
          </a:bodyPr>
          <a:lstStyle/>
          <a:p>
            <a:pPr marL="342900" indent="-342900" algn="just">
              <a:buFont typeface="+mj-lt"/>
              <a:buAutoNum type="arabicPeriod"/>
            </a:pPr>
            <a:r>
              <a:rPr lang="en-US" dirty="0"/>
              <a:t>When submitting budgets revisions, please talk to </a:t>
            </a:r>
            <a:r>
              <a:rPr lang="en-US" dirty="0" smtClean="0"/>
              <a:t>your Business </a:t>
            </a:r>
            <a:r>
              <a:rPr lang="en-US" dirty="0"/>
              <a:t>Manager and make sure the budget will be sufficient to cover all expenditures. </a:t>
            </a:r>
            <a:endParaRPr lang="en-US" dirty="0" smtClean="0"/>
          </a:p>
          <a:p>
            <a:pPr marL="342900" indent="-342900" algn="just">
              <a:buFont typeface="+mj-lt"/>
              <a:buAutoNum type="arabicPeriod"/>
            </a:pPr>
            <a:endParaRPr lang="en-US" dirty="0"/>
          </a:p>
          <a:p>
            <a:pPr marL="342900" indent="-342900" algn="just">
              <a:buFont typeface="+mj-lt"/>
              <a:buAutoNum type="arabicPeriod"/>
            </a:pPr>
            <a:r>
              <a:rPr lang="en-US" dirty="0" smtClean="0"/>
              <a:t> </a:t>
            </a:r>
            <a:r>
              <a:rPr lang="en-US" dirty="0"/>
              <a:t>If the Business Manager tries to enter the Reimbursement Request and the expenditures are over the allowed 110%, the system will not allow the Reimbursement Request to move forward.  </a:t>
            </a:r>
            <a:endParaRPr lang="en-US" dirty="0" smtClean="0"/>
          </a:p>
          <a:p>
            <a:pPr marL="342900" indent="-342900" algn="just">
              <a:buFont typeface="+mj-lt"/>
              <a:buAutoNum type="arabicPeriod"/>
            </a:pPr>
            <a:endParaRPr lang="en-US" dirty="0" smtClean="0"/>
          </a:p>
          <a:p>
            <a:pPr marL="342900" indent="-342900" algn="just">
              <a:buFont typeface="+mj-lt"/>
              <a:buAutoNum type="arabicPeriod"/>
            </a:pPr>
            <a:r>
              <a:rPr lang="en-US" dirty="0" smtClean="0"/>
              <a:t>A </a:t>
            </a:r>
            <a:r>
              <a:rPr lang="en-US" dirty="0"/>
              <a:t>Budget Revision </a:t>
            </a:r>
            <a:r>
              <a:rPr lang="en-US" b="1" dirty="0"/>
              <a:t>will be </a:t>
            </a:r>
            <a:r>
              <a:rPr lang="en-US" dirty="0"/>
              <a:t>required</a:t>
            </a:r>
            <a:r>
              <a:rPr lang="en-US" dirty="0" smtClean="0"/>
              <a:t>.  EED’s policy for turnaround is 10 working days.</a:t>
            </a:r>
            <a:endParaRPr lang="en-US" dirty="0"/>
          </a:p>
          <a:p>
            <a:pPr algn="just"/>
            <a:endParaRPr lang="en-US" dirty="0"/>
          </a:p>
          <a:p>
            <a:endParaRPr lang="en-US" dirty="0"/>
          </a:p>
        </p:txBody>
      </p:sp>
    </p:spTree>
    <p:extLst>
      <p:ext uri="{BB962C8B-B14F-4D97-AF65-F5344CB8AC3E}">
        <p14:creationId xmlns:p14="http://schemas.microsoft.com/office/powerpoint/2010/main" val="2054504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303" y="1027416"/>
            <a:ext cx="10674850" cy="1477328"/>
          </a:xfrm>
          <a:prstGeom prst="rect">
            <a:avLst/>
          </a:prstGeom>
          <a:noFill/>
        </p:spPr>
        <p:txBody>
          <a:bodyPr wrap="square" rtlCol="0">
            <a:spAutoFit/>
          </a:bodyPr>
          <a:lstStyle/>
          <a:p>
            <a:r>
              <a:rPr lang="en-US" b="1" u="sng" dirty="0" smtClean="0"/>
              <a:t>QUESTIONS?</a:t>
            </a:r>
            <a:r>
              <a:rPr lang="en-US" dirty="0"/>
              <a:t>	</a:t>
            </a:r>
            <a:r>
              <a:rPr lang="en-US" b="1" dirty="0"/>
              <a:t>Programmatic Questions</a:t>
            </a:r>
            <a:r>
              <a:rPr lang="en-US" dirty="0"/>
              <a:t>:  Contact EED Program Manager.  </a:t>
            </a:r>
          </a:p>
          <a:p>
            <a:r>
              <a:rPr lang="en-US" dirty="0"/>
              <a:t>				</a:t>
            </a:r>
            <a:r>
              <a:rPr lang="en-US" b="1" dirty="0"/>
              <a:t>GMS Questions or Budget Questions</a:t>
            </a:r>
            <a:r>
              <a:rPr lang="en-US" dirty="0"/>
              <a:t>:  Sharol Roys 465-8694 or </a:t>
            </a:r>
            <a:r>
              <a:rPr lang="en-US" dirty="0" smtClean="0">
                <a:hlinkClick r:id="rId3"/>
              </a:rPr>
              <a:t>sharol.roys@alaska.gov</a:t>
            </a:r>
            <a:endParaRPr lang="en-US" dirty="0"/>
          </a:p>
          <a:p>
            <a:endParaRPr lang="en-US" dirty="0" smtClean="0"/>
          </a:p>
          <a:p>
            <a:r>
              <a:rPr lang="en-US" dirty="0" smtClean="0"/>
              <a:t>You will receive emails from GMS from this address  </a:t>
            </a:r>
            <a:r>
              <a:rPr lang="en-US" dirty="0" smtClean="0">
                <a:hlinkClick r:id="rId4"/>
              </a:rPr>
              <a:t>noreply@egrantsmanagement.com</a:t>
            </a:r>
            <a:endParaRPr lang="en-US" dirty="0" smtClean="0"/>
          </a:p>
          <a:p>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5569" y="2991580"/>
            <a:ext cx="4002653" cy="2667393"/>
          </a:xfrm>
          <a:prstGeom prst="rect">
            <a:avLst/>
          </a:prstGeom>
        </p:spPr>
      </p:pic>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MCj0428065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6277" y="2991580"/>
            <a:ext cx="3837061" cy="251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0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7172878" y="955194"/>
            <a:ext cx="3611562" cy="4737100"/>
          </a:xfrm>
        </p:spPr>
        <p:txBody>
          <a:bodyPr>
            <a:normAutofit/>
          </a:bodyPr>
          <a:lstStyle/>
          <a:p>
            <a:pPr marL="0" indent="0" algn="just">
              <a:buNone/>
            </a:pPr>
            <a:r>
              <a:rPr lang="en-US" sz="2200" dirty="0" smtClean="0">
                <a:solidFill>
                  <a:schemeClr val="tx1"/>
                </a:solidFill>
              </a:rPr>
              <a:t>On this new screen</a:t>
            </a:r>
            <a:r>
              <a:rPr lang="en-US" sz="2200" dirty="0">
                <a:solidFill>
                  <a:schemeClr val="tx1"/>
                </a:solidFill>
              </a:rPr>
              <a:t>:</a:t>
            </a:r>
            <a:endParaRPr lang="en-US" sz="2200" dirty="0" smtClean="0">
              <a:solidFill>
                <a:schemeClr val="tx1"/>
              </a:solidFill>
            </a:endParaRPr>
          </a:p>
          <a:p>
            <a:pPr marL="0" indent="0" algn="just">
              <a:buNone/>
            </a:pPr>
            <a:r>
              <a:rPr lang="en-US" sz="2200" dirty="0">
                <a:solidFill>
                  <a:schemeClr val="tx1"/>
                </a:solidFill>
              </a:rPr>
              <a:t>Please make sure your contact information is correct. We use this to contact you either via email or by phone</a:t>
            </a:r>
            <a:r>
              <a:rPr lang="en-US" sz="2000" dirty="0"/>
              <a:t> </a:t>
            </a:r>
          </a:p>
          <a:p>
            <a:pPr marL="342900" indent="-342900" algn="just">
              <a:buFont typeface="+mj-lt"/>
              <a:buAutoNum type="arabicPeriod"/>
            </a:pPr>
            <a:r>
              <a:rPr lang="en-US" sz="2200" dirty="0" smtClean="0">
                <a:solidFill>
                  <a:schemeClr val="tx1"/>
                </a:solidFill>
              </a:rPr>
              <a:t>You can edit your personal information.</a:t>
            </a:r>
          </a:p>
          <a:p>
            <a:pPr marL="342900" indent="-342900" algn="just">
              <a:buFont typeface="+mj-lt"/>
              <a:buAutoNum type="arabicPeriod"/>
            </a:pPr>
            <a:r>
              <a:rPr lang="en-US" sz="2200" dirty="0" smtClean="0">
                <a:solidFill>
                  <a:schemeClr val="tx1"/>
                </a:solidFill>
              </a:rPr>
              <a:t>Reset your password.</a:t>
            </a:r>
          </a:p>
        </p:txBody>
      </p:sp>
      <p:sp>
        <p:nvSpPr>
          <p:cNvPr id="2" name="TextBox 1"/>
          <p:cNvSpPr txBox="1"/>
          <p:nvPr/>
        </p:nvSpPr>
        <p:spPr>
          <a:xfrm>
            <a:off x="380144" y="114002"/>
            <a:ext cx="1797978" cy="461665"/>
          </a:xfrm>
          <a:prstGeom prst="rect">
            <a:avLst/>
          </a:prstGeom>
          <a:noFill/>
        </p:spPr>
        <p:txBody>
          <a:bodyPr wrap="square" rtlCol="0">
            <a:spAutoFit/>
          </a:bodyPr>
          <a:lstStyle/>
          <a:p>
            <a:pPr algn="ctr"/>
            <a:r>
              <a:rPr lang="en-US" sz="2400" b="1" dirty="0" smtClean="0"/>
              <a:t>User Profile</a:t>
            </a:r>
            <a:endParaRPr lang="en-US" dirty="0"/>
          </a:p>
        </p:txBody>
      </p:sp>
      <p:pic>
        <p:nvPicPr>
          <p:cNvPr id="3" name="Picture 2"/>
          <p:cNvPicPr>
            <a:picLocks noChangeAspect="1"/>
          </p:cNvPicPr>
          <p:nvPr/>
        </p:nvPicPr>
        <p:blipFill>
          <a:blip r:embed="rId3"/>
          <a:stretch>
            <a:fillRect/>
          </a:stretch>
        </p:blipFill>
        <p:spPr>
          <a:xfrm>
            <a:off x="1103186" y="1109073"/>
            <a:ext cx="5420903" cy="4459925"/>
          </a:xfrm>
          <a:prstGeom prst="rect">
            <a:avLst/>
          </a:prstGeom>
        </p:spPr>
      </p:pic>
      <p:sp>
        <p:nvSpPr>
          <p:cNvPr id="7" name="TextBox 6"/>
          <p:cNvSpPr txBox="1"/>
          <p:nvPr/>
        </p:nvSpPr>
        <p:spPr>
          <a:xfrm>
            <a:off x="1103186" y="1613043"/>
            <a:ext cx="3489362" cy="195209"/>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840484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60980"/>
            <a:ext cx="10531012" cy="4585871"/>
          </a:xfrm>
          <a:prstGeom prst="rect">
            <a:avLst/>
          </a:prstGeom>
        </p:spPr>
        <p:txBody>
          <a:bodyPr wrap="square">
            <a:spAutoFit/>
          </a:bodyPr>
          <a:lstStyle/>
          <a:p>
            <a:pPr marL="514350" indent="-514350">
              <a:buAutoNum type="arabicPeriod"/>
            </a:pPr>
            <a:endParaRPr lang="en-US" dirty="0"/>
          </a:p>
          <a:p>
            <a:r>
              <a:rPr lang="en-US" sz="2200" dirty="0"/>
              <a:t>New User Agreement forms will need to be filled out and signed for this year. </a:t>
            </a:r>
            <a:endParaRPr lang="en-US" sz="2200" dirty="0" smtClean="0"/>
          </a:p>
          <a:p>
            <a:r>
              <a:rPr lang="en-US" sz="2200" dirty="0" smtClean="0"/>
              <a:t> </a:t>
            </a:r>
            <a:endParaRPr lang="en-US" sz="2200" dirty="0"/>
          </a:p>
          <a:p>
            <a:pPr lvl="1"/>
            <a:r>
              <a:rPr lang="en-US" sz="2200" dirty="0"/>
              <a:t>The new forms will be good until employees either terminate their employment with the </a:t>
            </a:r>
            <a:r>
              <a:rPr lang="en-US" sz="2200" dirty="0" smtClean="0"/>
              <a:t>grantee </a:t>
            </a:r>
            <a:r>
              <a:rPr lang="en-US" sz="2200" dirty="0"/>
              <a:t>or change positions where they no longer need access in GMS</a:t>
            </a:r>
            <a:r>
              <a:rPr lang="en-US" sz="2200" dirty="0" smtClean="0"/>
              <a:t>.</a:t>
            </a:r>
          </a:p>
          <a:p>
            <a:pPr lvl="1"/>
            <a:endParaRPr lang="en-US" sz="2200" dirty="0"/>
          </a:p>
          <a:p>
            <a:pPr lvl="1"/>
            <a:r>
              <a:rPr lang="en-US" sz="2200" dirty="0" smtClean="0"/>
              <a:t>Grantee </a:t>
            </a:r>
            <a:r>
              <a:rPr lang="en-US" sz="2200" i="1" dirty="0" smtClean="0"/>
              <a:t>User </a:t>
            </a:r>
            <a:r>
              <a:rPr lang="en-US" sz="2200" i="1" dirty="0"/>
              <a:t>Access Administrators </a:t>
            </a:r>
            <a:r>
              <a:rPr lang="en-US" sz="2200" dirty="0"/>
              <a:t>are responsible for reviewing all their users </a:t>
            </a:r>
            <a:r>
              <a:rPr lang="en-US" sz="2200" u="sng" dirty="0"/>
              <a:t>at least annually</a:t>
            </a:r>
            <a:r>
              <a:rPr lang="en-US" sz="2200" dirty="0"/>
              <a:t> in GMS.  </a:t>
            </a:r>
            <a:endParaRPr lang="en-US" sz="2200" dirty="0" smtClean="0"/>
          </a:p>
          <a:p>
            <a:pPr lvl="1"/>
            <a:endParaRPr lang="en-US" sz="2200" dirty="0"/>
          </a:p>
          <a:p>
            <a:r>
              <a:rPr lang="en-US" sz="2200" dirty="0" smtClean="0"/>
              <a:t>User </a:t>
            </a:r>
            <a:r>
              <a:rPr lang="en-US" sz="2200" dirty="0"/>
              <a:t>Access Administrator Agreement Forms and User Agreement Forms:  Located in the Document Library/All Users &amp; Applications/User Access Policy and Forms.  </a:t>
            </a:r>
            <a:endParaRPr lang="en-US" sz="2200" dirty="0" smtClean="0"/>
          </a:p>
          <a:p>
            <a:endParaRPr lang="en-US" dirty="0"/>
          </a:p>
          <a:p>
            <a:pPr marL="514350" indent="-514350">
              <a:buAutoNum type="arabicPeriod"/>
            </a:pPr>
            <a:endParaRPr lang="en-US" dirty="0" smtClean="0"/>
          </a:p>
          <a:p>
            <a:pPr marL="514350" indent="-514350">
              <a:buAutoNum type="arabicPeriod"/>
            </a:pPr>
            <a:endParaRPr lang="en-US" dirty="0"/>
          </a:p>
        </p:txBody>
      </p:sp>
      <p:sp>
        <p:nvSpPr>
          <p:cNvPr id="3" name="Rectangle 2"/>
          <p:cNvSpPr/>
          <p:nvPr/>
        </p:nvSpPr>
        <p:spPr>
          <a:xfrm>
            <a:off x="428096" y="91647"/>
            <a:ext cx="3316934" cy="461665"/>
          </a:xfrm>
          <a:prstGeom prst="rect">
            <a:avLst/>
          </a:prstGeom>
        </p:spPr>
        <p:txBody>
          <a:bodyPr wrap="none">
            <a:spAutoFit/>
          </a:bodyPr>
          <a:lstStyle/>
          <a:p>
            <a:r>
              <a:rPr lang="en-US" sz="2400" b="1" dirty="0"/>
              <a:t>GMS User Maintenance</a:t>
            </a:r>
          </a:p>
        </p:txBody>
      </p:sp>
    </p:spTree>
    <p:extLst>
      <p:ext uri="{BB962C8B-B14F-4D97-AF65-F5344CB8AC3E}">
        <p14:creationId xmlns:p14="http://schemas.microsoft.com/office/powerpoint/2010/main" val="1239240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4984" y="429022"/>
            <a:ext cx="4471614" cy="5539978"/>
          </a:xfrm>
          <a:prstGeom prst="rect">
            <a:avLst/>
          </a:prstGeom>
          <a:noFill/>
        </p:spPr>
        <p:txBody>
          <a:bodyPr wrap="square" rtlCol="0">
            <a:spAutoFit/>
          </a:bodyPr>
          <a:lstStyle/>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r>
              <a:rPr lang="en-US" sz="2800" dirty="0"/>
              <a:t>Do you have a new employee who needs access to GMS</a:t>
            </a:r>
            <a:r>
              <a:rPr lang="en-US" sz="2800" dirty="0" smtClean="0"/>
              <a:t>?</a:t>
            </a:r>
          </a:p>
          <a:p>
            <a:pPr marL="285750" indent="-285750">
              <a:buFont typeface="Arial" panose="020B0604020202020204" pitchFamily="34" charset="0"/>
              <a:buChar char="•"/>
            </a:pPr>
            <a:endParaRPr lang="en-US" sz="2800" dirty="0"/>
          </a:p>
          <a:p>
            <a:pPr marL="742950" lvl="1" indent="-285750">
              <a:buFont typeface="Arial" panose="020B0604020202020204" pitchFamily="34" charset="0"/>
              <a:buChar char="•"/>
            </a:pPr>
            <a:r>
              <a:rPr lang="en-US" sz="2400" dirty="0"/>
              <a:t>Complete Grantee User Agreement Form</a:t>
            </a:r>
            <a:r>
              <a:rPr lang="en-US" sz="2400" dirty="0" smtClean="0"/>
              <a:t>.</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Add user to GMS</a:t>
            </a:r>
            <a:r>
              <a:rPr lang="en-US" sz="2400" dirty="0" smtClean="0"/>
              <a:t>.</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Create appropriate roles. </a:t>
            </a:r>
          </a:p>
          <a:p>
            <a:pPr marL="1200150" lvl="2" indent="-285750">
              <a:buFont typeface="Arial" panose="020B0604020202020204" pitchFamily="34" charset="0"/>
              <a:buChar char="•"/>
            </a:pPr>
            <a:r>
              <a:rPr lang="en-US" sz="2000" dirty="0"/>
              <a:t>A copy of the GMS roles is located in the Document Library under All Users &amp; Application.</a:t>
            </a:r>
          </a:p>
        </p:txBody>
      </p:sp>
      <p:sp>
        <p:nvSpPr>
          <p:cNvPr id="8" name="Title 1"/>
          <p:cNvSpPr txBox="1">
            <a:spLocks/>
          </p:cNvSpPr>
          <p:nvPr/>
        </p:nvSpPr>
        <p:spPr>
          <a:xfrm>
            <a:off x="339048" y="102111"/>
            <a:ext cx="2948683" cy="334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New Users &amp; Roles</a:t>
            </a:r>
          </a:p>
        </p:txBody>
      </p:sp>
      <p:graphicFrame>
        <p:nvGraphicFramePr>
          <p:cNvPr id="7" name="Object 6"/>
          <p:cNvGraphicFramePr>
            <a:graphicFrameLocks noChangeAspect="1"/>
          </p:cNvGraphicFramePr>
          <p:nvPr>
            <p:extLst>
              <p:ext uri="{D42A27DB-BD31-4B8C-83A1-F6EECF244321}">
                <p14:modId xmlns:p14="http://schemas.microsoft.com/office/powerpoint/2010/main" val="2510873676"/>
              </p:ext>
            </p:extLst>
          </p:nvPr>
        </p:nvGraphicFramePr>
        <p:xfrm>
          <a:off x="747148" y="703868"/>
          <a:ext cx="5493623" cy="5419938"/>
        </p:xfrm>
        <a:graphic>
          <a:graphicData uri="http://schemas.openxmlformats.org/presentationml/2006/ole">
            <mc:AlternateContent xmlns:mc="http://schemas.openxmlformats.org/markup-compatibility/2006">
              <mc:Choice xmlns:v="urn:schemas-microsoft-com:vml" Requires="v">
                <p:oleObj spid="_x0000_s2076" name="Worksheet" r:id="rId4" imgW="6391345" imgH="6305580" progId="Excel.Sheet.12">
                  <p:embed/>
                </p:oleObj>
              </mc:Choice>
              <mc:Fallback>
                <p:oleObj name="Worksheet" r:id="rId4" imgW="6391345" imgH="6305580" progId="Excel.Sheet.12">
                  <p:embed/>
                  <p:pic>
                    <p:nvPicPr>
                      <p:cNvPr id="0" name=""/>
                      <p:cNvPicPr/>
                      <p:nvPr/>
                    </p:nvPicPr>
                    <p:blipFill>
                      <a:blip r:embed="rId5"/>
                      <a:stretch>
                        <a:fillRect/>
                      </a:stretch>
                    </p:blipFill>
                    <p:spPr>
                      <a:xfrm>
                        <a:off x="747148" y="703868"/>
                        <a:ext cx="5493623" cy="5419938"/>
                      </a:xfrm>
                      <a:prstGeom prst="rect">
                        <a:avLst/>
                      </a:prstGeom>
                    </p:spPr>
                  </p:pic>
                </p:oleObj>
              </mc:Fallback>
            </mc:AlternateContent>
          </a:graphicData>
        </a:graphic>
      </p:graphicFrame>
    </p:spTree>
    <p:extLst>
      <p:ext uri="{BB962C8B-B14F-4D97-AF65-F5344CB8AC3E}">
        <p14:creationId xmlns:p14="http://schemas.microsoft.com/office/powerpoint/2010/main" val="744018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770" y="904126"/>
            <a:ext cx="10520737" cy="5126804"/>
          </a:xfrm>
          <a:prstGeom prst="rect">
            <a:avLst/>
          </a:prstGeom>
          <a:noFill/>
        </p:spPr>
        <p:txBody>
          <a:bodyPr wrap="square" rtlCol="0">
            <a:spAutoFit/>
          </a:bodyPr>
          <a:lstStyle/>
          <a:p>
            <a:pPr marL="457200" indent="-457200">
              <a:buFont typeface="Arial" panose="020B0604020202020204" pitchFamily="34" charset="0"/>
              <a:buChar char="•"/>
            </a:pPr>
            <a:r>
              <a:rPr lang="en-US" sz="2800" dirty="0"/>
              <a:t>For current employees</a:t>
            </a:r>
            <a:r>
              <a:rPr lang="en-US" sz="2800" dirty="0" smtClean="0"/>
              <a:t>:</a:t>
            </a:r>
          </a:p>
          <a:p>
            <a:pPr marL="457200"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400" dirty="0"/>
              <a:t>Is there a User Agreement Form signed and dated on file?  </a:t>
            </a:r>
            <a:r>
              <a:rPr lang="en-US" sz="2400" dirty="0" smtClean="0"/>
              <a:t>The </a:t>
            </a:r>
            <a:r>
              <a:rPr lang="en-US" sz="2400" dirty="0"/>
              <a:t>forms </a:t>
            </a:r>
            <a:r>
              <a:rPr lang="en-US" sz="2400" dirty="0" smtClean="0"/>
              <a:t>are in the </a:t>
            </a:r>
            <a:r>
              <a:rPr lang="en-US" sz="2400" dirty="0"/>
              <a:t>GMS Document Library under All Users &amp; Applications. </a:t>
            </a:r>
          </a:p>
          <a:p>
            <a:pPr marL="914400" lvl="1" indent="-457200">
              <a:buFont typeface="Arial" panose="020B0604020202020204" pitchFamily="34" charset="0"/>
              <a:buChar char="•"/>
            </a:pPr>
            <a:r>
              <a:rPr lang="en-US" sz="2400" dirty="0"/>
              <a:t>Check the roles of existing users to see if they are the correct roles for that employee.  Either delete or add roles as necessary</a:t>
            </a:r>
            <a:r>
              <a:rPr lang="en-US" sz="2400" dirty="0" smtClean="0"/>
              <a:t>.</a:t>
            </a:r>
          </a:p>
          <a:p>
            <a:pPr marL="914400" lvl="1"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800" dirty="0" smtClean="0"/>
              <a:t>Is </a:t>
            </a:r>
            <a:r>
              <a:rPr lang="en-US" sz="2800" dirty="0"/>
              <a:t>the user no longer employed? If so</a:t>
            </a:r>
            <a:r>
              <a:rPr lang="en-US" sz="2800" dirty="0" smtClean="0"/>
              <a:t>:</a:t>
            </a:r>
          </a:p>
          <a:p>
            <a:pPr marL="457200" indent="-457200">
              <a:buFont typeface="Arial" panose="020B0604020202020204" pitchFamily="34" charset="0"/>
              <a:buChar char="•"/>
            </a:pPr>
            <a:endParaRPr lang="en-US" sz="2800" dirty="0"/>
          </a:p>
          <a:p>
            <a:pPr marL="914400" lvl="1" indent="-457200">
              <a:buFont typeface="Arial" panose="020B0604020202020204" pitchFamily="34" charset="0"/>
              <a:buChar char="•"/>
            </a:pPr>
            <a:r>
              <a:rPr lang="en-US" sz="2400" dirty="0"/>
              <a:t>Delete all roles in the system for the user.</a:t>
            </a:r>
          </a:p>
          <a:p>
            <a:pPr marL="914400" lvl="1" indent="-457200">
              <a:buFont typeface="Arial" panose="020B0604020202020204" pitchFamily="34" charset="0"/>
              <a:buChar char="•"/>
            </a:pPr>
            <a:r>
              <a:rPr lang="en-US" sz="2400" dirty="0"/>
              <a:t>Write “no longer employed,” date and initial on the User Agreement Form when you delete the roles.</a:t>
            </a:r>
          </a:p>
          <a:p>
            <a:endParaRPr lang="en-US" dirty="0"/>
          </a:p>
        </p:txBody>
      </p:sp>
      <p:sp>
        <p:nvSpPr>
          <p:cNvPr id="6" name="Title 1"/>
          <p:cNvSpPr txBox="1">
            <a:spLocks/>
          </p:cNvSpPr>
          <p:nvPr/>
        </p:nvSpPr>
        <p:spPr>
          <a:xfrm>
            <a:off x="390418" y="113016"/>
            <a:ext cx="3698696" cy="4006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t>User Maintenance Process</a:t>
            </a:r>
          </a:p>
        </p:txBody>
      </p:sp>
    </p:spTree>
    <p:extLst>
      <p:ext uri="{BB962C8B-B14F-4D97-AF65-F5344CB8AC3E}">
        <p14:creationId xmlns:p14="http://schemas.microsoft.com/office/powerpoint/2010/main" val="2785826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637" y="892685"/>
            <a:ext cx="2266187" cy="4953238"/>
          </a:xfrm>
          <a:prstGeom prst="rect">
            <a:avLst/>
          </a:prstGeom>
        </p:spPr>
      </p:pic>
      <p:sp>
        <p:nvSpPr>
          <p:cNvPr id="5" name="TextBox 4"/>
          <p:cNvSpPr txBox="1"/>
          <p:nvPr/>
        </p:nvSpPr>
        <p:spPr>
          <a:xfrm>
            <a:off x="4746661" y="914400"/>
            <a:ext cx="5897366" cy="5109091"/>
          </a:xfrm>
          <a:prstGeom prst="rect">
            <a:avLst/>
          </a:prstGeom>
          <a:noFill/>
        </p:spPr>
        <p:txBody>
          <a:bodyPr wrap="square" rtlCol="0">
            <a:spAutoFit/>
          </a:bodyPr>
          <a:lstStyle/>
          <a:p>
            <a:r>
              <a:rPr lang="en-US" b="1" u="sng" dirty="0" smtClean="0"/>
              <a:t>Note:  Grantee Menu may look different than EED’s  </a:t>
            </a:r>
          </a:p>
          <a:p>
            <a:endParaRPr lang="en-US" dirty="0"/>
          </a:p>
          <a:p>
            <a:r>
              <a:rPr lang="en-US" sz="1600" b="1" dirty="0" smtClean="0"/>
              <a:t>Some Menu Options:</a:t>
            </a:r>
          </a:p>
          <a:p>
            <a:endParaRPr lang="en-US" sz="1600" dirty="0"/>
          </a:p>
          <a:p>
            <a:r>
              <a:rPr lang="en-US" sz="1600" b="1" dirty="0" smtClean="0"/>
              <a:t>Funding:  </a:t>
            </a:r>
            <a:r>
              <a:rPr lang="en-US" sz="1600" dirty="0" smtClean="0"/>
              <a:t>This will take you to all funding applications in the system.  Click on the one you want.</a:t>
            </a:r>
          </a:p>
          <a:p>
            <a:endParaRPr lang="en-US" sz="1600" dirty="0"/>
          </a:p>
          <a:p>
            <a:r>
              <a:rPr lang="en-US" sz="1600" b="1" dirty="0" smtClean="0"/>
              <a:t>LEA Document Library:  </a:t>
            </a:r>
            <a:r>
              <a:rPr lang="en-US" sz="1600" dirty="0" smtClean="0"/>
              <a:t>Grantee Grant Awards </a:t>
            </a:r>
          </a:p>
          <a:p>
            <a:endParaRPr lang="en-US" sz="1600" dirty="0"/>
          </a:p>
          <a:p>
            <a:r>
              <a:rPr lang="en-US" sz="1600" b="1" dirty="0" smtClean="0"/>
              <a:t>Reimbursement Requests:</a:t>
            </a:r>
            <a:r>
              <a:rPr lang="en-US" sz="1600" dirty="0" smtClean="0"/>
              <a:t>  Link to Reimbursement Requests section.</a:t>
            </a:r>
          </a:p>
          <a:p>
            <a:endParaRPr lang="en-US" sz="1600" dirty="0" smtClean="0"/>
          </a:p>
          <a:p>
            <a:r>
              <a:rPr lang="en-US" sz="1600" b="1" dirty="0" smtClean="0"/>
              <a:t>Address Book:</a:t>
            </a:r>
            <a:r>
              <a:rPr lang="en-US" sz="1600" dirty="0" smtClean="0"/>
              <a:t>  Provides a list of EED Contacts and </a:t>
            </a:r>
            <a:r>
              <a:rPr lang="en-US" sz="1600" dirty="0" smtClean="0"/>
              <a:t>grantees </a:t>
            </a:r>
            <a:r>
              <a:rPr lang="en-US" sz="1600" dirty="0" smtClean="0"/>
              <a:t>Contacts for all funding applications.</a:t>
            </a:r>
          </a:p>
          <a:p>
            <a:endParaRPr lang="en-US" sz="1600" dirty="0"/>
          </a:p>
          <a:p>
            <a:r>
              <a:rPr lang="en-US" sz="1600" b="1" dirty="0" smtClean="0"/>
              <a:t>Contact EED:</a:t>
            </a:r>
            <a:r>
              <a:rPr lang="en-US" sz="1600" dirty="0" smtClean="0"/>
              <a:t>  General Information to contact EED </a:t>
            </a:r>
          </a:p>
          <a:p>
            <a:endParaRPr lang="en-US" sz="1600" dirty="0"/>
          </a:p>
          <a:p>
            <a:r>
              <a:rPr lang="en-US" sz="1600" b="1" dirty="0" smtClean="0"/>
              <a:t>Document Library:  </a:t>
            </a:r>
            <a:r>
              <a:rPr lang="en-US" sz="1600" dirty="0" smtClean="0"/>
              <a:t>Contains resources for grantees</a:t>
            </a:r>
          </a:p>
          <a:p>
            <a:endParaRPr lang="en-US" sz="1600" dirty="0"/>
          </a:p>
          <a:p>
            <a:r>
              <a:rPr lang="en-US" sz="1600" b="1" dirty="0" smtClean="0"/>
              <a:t>Help:  </a:t>
            </a:r>
            <a:r>
              <a:rPr lang="en-US" sz="1600" dirty="0" smtClean="0"/>
              <a:t>This area is currently under construction. </a:t>
            </a:r>
            <a:endParaRPr lang="en-US" sz="1600" dirty="0"/>
          </a:p>
          <a:p>
            <a:endParaRPr lang="en-US" dirty="0"/>
          </a:p>
        </p:txBody>
      </p:sp>
      <p:sp>
        <p:nvSpPr>
          <p:cNvPr id="6" name="TextBox 5"/>
          <p:cNvSpPr txBox="1"/>
          <p:nvPr/>
        </p:nvSpPr>
        <p:spPr>
          <a:xfrm>
            <a:off x="482885" y="66732"/>
            <a:ext cx="1767155" cy="461665"/>
          </a:xfrm>
          <a:prstGeom prst="rect">
            <a:avLst/>
          </a:prstGeom>
          <a:noFill/>
        </p:spPr>
        <p:txBody>
          <a:bodyPr wrap="square" rtlCol="0">
            <a:spAutoFit/>
          </a:bodyPr>
          <a:lstStyle/>
          <a:p>
            <a:r>
              <a:rPr lang="en-US" sz="2400" b="1" dirty="0" smtClean="0"/>
              <a:t>Main Menu</a:t>
            </a:r>
            <a:endParaRPr lang="en-US" sz="2400" b="1" dirty="0"/>
          </a:p>
        </p:txBody>
      </p:sp>
    </p:spTree>
    <p:extLst>
      <p:ext uri="{BB962C8B-B14F-4D97-AF65-F5344CB8AC3E}">
        <p14:creationId xmlns:p14="http://schemas.microsoft.com/office/powerpoint/2010/main" val="1677127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376" y="909448"/>
            <a:ext cx="7524428" cy="3139321"/>
          </a:xfrm>
          <a:prstGeom prst="rect">
            <a:avLst/>
          </a:prstGeom>
          <a:noFill/>
        </p:spPr>
        <p:txBody>
          <a:bodyPr wrap="square" rtlCol="0">
            <a:spAutoFit/>
          </a:bodyPr>
          <a:lstStyle/>
          <a:p>
            <a:endParaRPr lang="en-US" sz="2200" dirty="0"/>
          </a:p>
          <a:p>
            <a:pPr marL="285750" indent="-285750" algn="just">
              <a:buFont typeface="Wingdings" panose="05000000000000000000" pitchFamily="2" charset="2"/>
              <a:buChar char="v"/>
            </a:pPr>
            <a:r>
              <a:rPr lang="en-US" sz="2200" dirty="0" smtClean="0"/>
              <a:t>The Document Library contains resources such as web links, manuals and forms.  </a:t>
            </a:r>
          </a:p>
          <a:p>
            <a:pPr marL="285750" indent="-285750" algn="just">
              <a:buFont typeface="Wingdings" panose="05000000000000000000" pitchFamily="2" charset="2"/>
              <a:buChar char="v"/>
            </a:pPr>
            <a:endParaRPr lang="en-US" sz="2200" dirty="0"/>
          </a:p>
          <a:p>
            <a:pPr marL="285750" indent="-285750" algn="just">
              <a:buFont typeface="Wingdings" panose="05000000000000000000" pitchFamily="2" charset="2"/>
              <a:buChar char="v"/>
            </a:pPr>
            <a:r>
              <a:rPr lang="en-US" sz="2200" dirty="0" smtClean="0"/>
              <a:t>Program specific information is located under the Program Title. </a:t>
            </a:r>
          </a:p>
          <a:p>
            <a:pPr marL="285750" indent="-285750" algn="just">
              <a:buFont typeface="Wingdings" panose="05000000000000000000" pitchFamily="2" charset="2"/>
              <a:buChar char="v"/>
            </a:pPr>
            <a:endParaRPr lang="en-US" sz="2200" dirty="0"/>
          </a:p>
          <a:p>
            <a:pPr marL="285750" indent="-285750" algn="just">
              <a:buFont typeface="Wingdings" panose="05000000000000000000" pitchFamily="2" charset="2"/>
              <a:buChar char="v"/>
            </a:pPr>
            <a:r>
              <a:rPr lang="en-US" sz="2200" dirty="0" smtClean="0"/>
              <a:t>All users can access the Document Library and have the ability to search for Documents based on keywords contained in those documents/links.</a:t>
            </a:r>
            <a:endParaRPr lang="en-US" sz="2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926" y="715821"/>
            <a:ext cx="1952728" cy="51354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4043" y="4739167"/>
            <a:ext cx="948715" cy="1264953"/>
          </a:xfrm>
          <a:prstGeom prst="rect">
            <a:avLst/>
          </a:prstGeom>
        </p:spPr>
      </p:pic>
      <p:cxnSp>
        <p:nvCxnSpPr>
          <p:cNvPr id="6" name="Straight Arrow Connector 5"/>
          <p:cNvCxnSpPr/>
          <p:nvPr/>
        </p:nvCxnSpPr>
        <p:spPr>
          <a:xfrm>
            <a:off x="8414536" y="3667874"/>
            <a:ext cx="862390" cy="410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8911" y="63700"/>
            <a:ext cx="2900738" cy="461665"/>
          </a:xfrm>
          <a:prstGeom prst="rect">
            <a:avLst/>
          </a:prstGeom>
          <a:noFill/>
        </p:spPr>
        <p:txBody>
          <a:bodyPr wrap="square" rtlCol="0">
            <a:spAutoFit/>
          </a:bodyPr>
          <a:lstStyle/>
          <a:p>
            <a:r>
              <a:rPr lang="en-US" sz="2400" b="1" dirty="0"/>
              <a:t>Document Library</a:t>
            </a:r>
          </a:p>
        </p:txBody>
      </p:sp>
    </p:spTree>
    <p:extLst>
      <p:ext uri="{BB962C8B-B14F-4D97-AF65-F5344CB8AC3E}">
        <p14:creationId xmlns:p14="http://schemas.microsoft.com/office/powerpoint/2010/main" val="20817494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1025</TotalTime>
  <Words>2539</Words>
  <Application>Microsoft Office PowerPoint</Application>
  <PresentationFormat>Widescreen</PresentationFormat>
  <Paragraphs>361</Paragraphs>
  <Slides>38</Slides>
  <Notes>36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5" baseType="lpstr">
      <vt:lpstr>Arial</vt:lpstr>
      <vt:lpstr>Calibri</vt:lpstr>
      <vt:lpstr>Garamond</vt:lpstr>
      <vt:lpstr>Wingdings</vt:lpstr>
      <vt:lpstr>Organic</vt:lpstr>
      <vt:lpstr>Worksheet</vt:lpstr>
      <vt:lpstr>Binary Worksheet</vt:lpstr>
      <vt:lpstr>Special Education Discretionary</vt:lpstr>
      <vt:lpstr>FY15 Changes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 Document Library</vt:lpstr>
      <vt:lpstr>Grant Award</vt:lpstr>
      <vt:lpstr>PowerPoint Presentation</vt:lpstr>
      <vt:lpstr>PowerPoint Presentation</vt:lpstr>
      <vt:lpstr>PowerPoint Presentation</vt:lpstr>
      <vt:lpstr>Allocations Page</vt:lpstr>
      <vt:lpstr>PowerPoint Presentation</vt:lpstr>
      <vt:lpstr>PowerPoint Presentation</vt:lpstr>
      <vt:lpstr>PowerPoint Presentation</vt:lpstr>
      <vt:lpstr>PowerPoint Presentation</vt:lpstr>
      <vt:lpstr>PowerPoint Presentation</vt:lpstr>
      <vt:lpstr>PowerPoint Presentation</vt:lpstr>
      <vt:lpstr>Grant Submission &amp; Approval</vt:lpstr>
      <vt:lpstr>PowerPoint Presentation</vt:lpstr>
      <vt:lpstr>Revisions and Reimbursements</vt:lpstr>
      <vt:lpstr>PowerPoint Presentation</vt:lpstr>
      <vt:lpstr>PowerPoint Presentation</vt:lpstr>
      <vt:lpstr>PowerPoint Presentation</vt:lpstr>
      <vt:lpstr>PowerPoint Presentation</vt:lpstr>
    </vt:vector>
  </TitlesOfParts>
  <Company>Dept. of Education and Early Development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dc:title>
  <dc:creator>Stephens, Karla M (EED)</dc:creator>
  <cp:lastModifiedBy>Stephens, Karla M (EED)</cp:lastModifiedBy>
  <cp:revision>99</cp:revision>
  <cp:lastPrinted>2014-10-10T00:22:01Z</cp:lastPrinted>
  <dcterms:created xsi:type="dcterms:W3CDTF">2013-09-12T20:35:50Z</dcterms:created>
  <dcterms:modified xsi:type="dcterms:W3CDTF">2014-10-10T20:10:16Z</dcterms:modified>
</cp:coreProperties>
</file>