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0" r:id="rId2"/>
    <p:sldId id="316" r:id="rId3"/>
    <p:sldId id="317" r:id="rId4"/>
    <p:sldId id="313" r:id="rId5"/>
    <p:sldId id="318" r:id="rId6"/>
    <p:sldId id="319" r:id="rId7"/>
    <p:sldId id="314" r:id="rId8"/>
    <p:sldId id="315" r:id="rId9"/>
    <p:sldId id="311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A61"/>
    <a:srgbClr val="4F4F4F"/>
    <a:srgbClr val="FFFFFF"/>
    <a:srgbClr val="1774E6"/>
    <a:srgbClr val="6B6B6B"/>
    <a:srgbClr val="5A9CDE"/>
    <a:srgbClr val="212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9" autoAdjust="0"/>
    <p:restoredTop sz="78501" autoAdjust="0"/>
  </p:normalViewPr>
  <p:slideViewPr>
    <p:cSldViewPr snapToGrid="0">
      <p:cViewPr varScale="1">
        <p:scale>
          <a:sx n="88" d="100"/>
          <a:sy n="88" d="100"/>
        </p:scale>
        <p:origin x="883" y="1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84C370-440A-4FFA-A4C1-C1591F4C0BB5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15956B-FAAC-4502-B9AF-FDF5329D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18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3E5DA2-502F-4928-8080-C120016A9E03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B7AB3E-3E92-4553-BAA2-302AC4B5F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86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Module 4 explores</a:t>
            </a:r>
            <a:r>
              <a:rPr lang="en-US" baseline="0" dirty="0" smtClean="0"/>
              <a:t> more pages in GMS related to supporting documents and processes used by DEED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4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56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16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35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19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50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93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</a:t>
            </a:r>
            <a:r>
              <a:rPr lang="en-US" smtClean="0"/>
              <a:t>CTE team.</a:t>
            </a:r>
            <a:endParaRPr lang="en-US" dirty="0" smtClean="0"/>
          </a:p>
          <a:p>
            <a:r>
              <a:rPr lang="en-US" dirty="0" smtClean="0"/>
              <a:t>Contact</a:t>
            </a:r>
            <a:r>
              <a:rPr lang="en-US" baseline="0" dirty="0" smtClean="0"/>
              <a:t> any of us with CTE questions</a:t>
            </a:r>
          </a:p>
          <a:p>
            <a:r>
              <a:rPr lang="en-US" baseline="0" dirty="0" smtClean="0"/>
              <a:t>Sheila is the GMS specialist on the team – call her with questions specific to GMS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3B49B-E71C-4374-AD94-ED5A9EC5B0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0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6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7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F4F4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095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7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6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048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1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048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00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7622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7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7622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3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1474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" y="6147471"/>
            <a:ext cx="670687" cy="627524"/>
          </a:xfrm>
          <a:prstGeom prst="rect">
            <a:avLst/>
          </a:prstGeom>
          <a:effectLst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  <p:pic>
        <p:nvPicPr>
          <p:cNvPr id="9" name="Picture 8" descr="Picture 8"/>
          <p:cNvPicPr>
            <a:picLocks noChangeAspect="1"/>
          </p:cNvPicPr>
          <p:nvPr userDrawn="1"/>
        </p:nvPicPr>
        <p:blipFill>
          <a:blip r:embed="rId12">
            <a:extLst/>
          </a:blip>
          <a:stretch>
            <a:fillRect/>
          </a:stretch>
        </p:blipFill>
        <p:spPr>
          <a:xfrm>
            <a:off x="8515350" y="6246592"/>
            <a:ext cx="546249" cy="5202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269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F4F4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F4F4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F4F4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F4F4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mailto:deborah.riddle@alaska.gov" TargetMode="External"/><Relationship Id="rId7" Type="http://schemas.openxmlformats.org/officeDocument/2006/relationships/hyperlink" Target="mailto:Bjorn.wolter@Alaska.gov" TargetMode="Externa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felicia.swanson@alaska.gov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mailto:sheila.box@alaska.gov" TargetMode="External"/><Relationship Id="rId10" Type="http://schemas.openxmlformats.org/officeDocument/2006/relationships/image" Target="../media/image13.png"/><Relationship Id="rId4" Type="http://schemas.openxmlformats.org/officeDocument/2006/relationships/hyperlink" Target="mailto:brad.billings@alaska.gov" TargetMode="Externa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378557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0" y="1122363"/>
            <a:ext cx="702259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earning that works for Alaska C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33" y="332531"/>
            <a:ext cx="3206027" cy="1224826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64864" y="3658000"/>
            <a:ext cx="4197096" cy="2037405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Related Documents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Assurances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Contact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Grantee Checklist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 txBox="1">
            <a:spLocks noGrp="1"/>
          </p:cNvSpPr>
          <p:nvPr>
            <p:ph type="ctrTitle"/>
          </p:nvPr>
        </p:nvSpPr>
        <p:spPr>
          <a:xfrm>
            <a:off x="749506" y="1805516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Grants Management System (GMS)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Training Module 4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3" name="Group 12" descr="Green module 4 oval&#10;"/>
          <p:cNvGrpSpPr/>
          <p:nvPr/>
        </p:nvGrpSpPr>
        <p:grpSpPr>
          <a:xfrm>
            <a:off x="749506" y="2725783"/>
            <a:ext cx="1863065" cy="3206494"/>
            <a:chOff x="496958" y="2345635"/>
            <a:chExt cx="2246241" cy="3281842"/>
          </a:xfrm>
        </p:grpSpPr>
        <p:sp>
          <p:nvSpPr>
            <p:cNvPr id="14" name="Oval 13"/>
            <p:cNvSpPr/>
            <p:nvPr/>
          </p:nvSpPr>
          <p:spPr>
            <a:xfrm>
              <a:off x="496958" y="2345635"/>
              <a:ext cx="2136912" cy="328184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9082" y="2801268"/>
              <a:ext cx="327992" cy="2362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MODULE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61660" y="3197721"/>
              <a:ext cx="13815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/>
                <a:t>4</a:t>
              </a:r>
              <a:endParaRPr lang="en-US" sz="9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911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More Grant Pages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ections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676" y="792764"/>
            <a:ext cx="3448710" cy="546613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6649" y="1044119"/>
            <a:ext cx="36290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 smtClean="0"/>
              <a:t>Grantee Checklist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DEED provides instructions for Applications/Revisions sent back Not Approved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 smtClean="0"/>
              <a:t>Related Documents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Grantees upload supporting documents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 smtClean="0"/>
              <a:t>Contacts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Grantees select a user to receive GMS emails and who DEED will contact with grant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 smtClean="0"/>
              <a:t>Assurances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Federal Assurances</a:t>
            </a:r>
            <a:endParaRPr lang="en-US" sz="2000" dirty="0"/>
          </a:p>
        </p:txBody>
      </p:sp>
      <p:sp>
        <p:nvSpPr>
          <p:cNvPr id="10" name="Oval 9" descr="red oval"/>
          <p:cNvSpPr/>
          <p:nvPr/>
        </p:nvSpPr>
        <p:spPr>
          <a:xfrm>
            <a:off x="4572000" y="2442535"/>
            <a:ext cx="1257300" cy="402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 descr="red oval"/>
          <p:cNvSpPr/>
          <p:nvPr/>
        </p:nvSpPr>
        <p:spPr>
          <a:xfrm>
            <a:off x="4572000" y="4529792"/>
            <a:ext cx="1377667" cy="248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 descr="red oval"/>
          <p:cNvSpPr/>
          <p:nvPr/>
        </p:nvSpPr>
        <p:spPr>
          <a:xfrm>
            <a:off x="4572000" y="4874248"/>
            <a:ext cx="1257300" cy="2314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 descr="red oval"/>
          <p:cNvSpPr/>
          <p:nvPr/>
        </p:nvSpPr>
        <p:spPr>
          <a:xfrm>
            <a:off x="4572000" y="5543550"/>
            <a:ext cx="1257300" cy="209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Grantee Checklist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ntee checklist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18" y="962529"/>
            <a:ext cx="7811014" cy="294859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1025" y="4158566"/>
            <a:ext cx="8439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Every time a grant is sent back Not Approved –instructions will be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Each item (1. Budget, 2. Participation….etc.) corresponds to a page in the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For each page that is not approvable, there will be a text box with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Contact your DEED Program Manager with questions about what is required</a:t>
            </a:r>
          </a:p>
        </p:txBody>
      </p:sp>
    </p:spTree>
    <p:extLst>
      <p:ext uri="{BB962C8B-B14F-4D97-AF65-F5344CB8AC3E}">
        <p14:creationId xmlns:p14="http://schemas.microsoft.com/office/powerpoint/2010/main" val="20251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Related Documents</a:t>
            </a:r>
            <a:b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ted Documents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56" y="1006332"/>
            <a:ext cx="8501687" cy="30910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 descr="red oval"/>
          <p:cNvSpPr/>
          <p:nvPr/>
        </p:nvSpPr>
        <p:spPr>
          <a:xfrm>
            <a:off x="6219826" y="2114551"/>
            <a:ext cx="1338942" cy="5429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104" y="4281837"/>
            <a:ext cx="8023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page allows grantees to upload required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Note that there may be more than one type of required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Under </a:t>
            </a:r>
            <a:r>
              <a:rPr lang="en-US" sz="2000" i="1" dirty="0" smtClean="0"/>
              <a:t>Type</a:t>
            </a:r>
            <a:r>
              <a:rPr lang="en-US" sz="2000" dirty="0" smtClean="0"/>
              <a:t> header are LIMITS to number of documents allowed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There may be </a:t>
            </a:r>
            <a:r>
              <a:rPr lang="en-US" sz="2000" u="sng" dirty="0" smtClean="0"/>
              <a:t>Document Templates</a:t>
            </a:r>
            <a:r>
              <a:rPr lang="en-US" sz="2000" dirty="0" smtClean="0"/>
              <a:t> here which can be downloaded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If required documents are not uploaded, there will be an ERROR and the grantee will not be able to complete the application</a:t>
            </a:r>
            <a:endParaRPr lang="en-US" sz="2000" dirty="0"/>
          </a:p>
        </p:txBody>
      </p:sp>
      <p:sp>
        <p:nvSpPr>
          <p:cNvPr id="10" name="Oval 9" descr="red oval"/>
          <p:cNvSpPr/>
          <p:nvPr/>
        </p:nvSpPr>
        <p:spPr>
          <a:xfrm>
            <a:off x="1737632" y="2280980"/>
            <a:ext cx="2076449" cy="376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Uploading Related Documents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17023" y="1486958"/>
            <a:ext cx="7240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Upload a file from your computer – standard practice</a:t>
            </a:r>
          </a:p>
          <a:p>
            <a:endParaRPr lang="en-US" sz="2400" dirty="0" smtClean="0"/>
          </a:p>
        </p:txBody>
      </p:sp>
      <p:grpSp>
        <p:nvGrpSpPr>
          <p:cNvPr id="12" name="Group 11" descr="Picture of GMS Create Related Document page&#10;" title="Create Related Document"/>
          <p:cNvGrpSpPr/>
          <p:nvPr/>
        </p:nvGrpSpPr>
        <p:grpSpPr>
          <a:xfrm>
            <a:off x="637881" y="2587083"/>
            <a:ext cx="7877469" cy="3076697"/>
            <a:chOff x="1017022" y="2839857"/>
            <a:chExt cx="6250419" cy="2422479"/>
          </a:xfrm>
        </p:grpSpPr>
        <p:pic>
          <p:nvPicPr>
            <p:cNvPr id="6" name="Picture 5" descr="create related documents page&#10;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7022" y="2839857"/>
              <a:ext cx="6250419" cy="2422479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Oval 9" descr="red oval"/>
            <p:cNvSpPr/>
            <p:nvPr/>
          </p:nvSpPr>
          <p:spPr>
            <a:xfrm>
              <a:off x="2197587" y="3754304"/>
              <a:ext cx="3768315" cy="5823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 descr="white box masking test msg&#10;"/>
            <p:cNvSpPr/>
            <p:nvPr/>
          </p:nvSpPr>
          <p:spPr>
            <a:xfrm>
              <a:off x="1115952" y="3369141"/>
              <a:ext cx="3872593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19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Uploading Related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Documents, cont.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ted documents with uploaded doc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1" y="3256708"/>
            <a:ext cx="8945197" cy="215454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3910" y="916218"/>
            <a:ext cx="874857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Please NAME and DATE your file – i.e. “Advisory Board Minutes 1/16/2019”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File is then selectable as a link</a:t>
            </a:r>
            <a:endParaRPr lang="en-US" sz="2400" dirty="0"/>
          </a:p>
        </p:txBody>
      </p:sp>
      <p:sp>
        <p:nvSpPr>
          <p:cNvPr id="10" name="Oval 9" descr="red oval"/>
          <p:cNvSpPr/>
          <p:nvPr/>
        </p:nvSpPr>
        <p:spPr>
          <a:xfrm>
            <a:off x="6791889" y="4360127"/>
            <a:ext cx="2062179" cy="1237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Contacts Page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ontacts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91" y="753036"/>
            <a:ext cx="8842899" cy="196709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2104" y="2919214"/>
            <a:ext cx="82200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IMPORTANT Page! – This is DEED’s contact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Drop down menu:  everyone in the district who can edit the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Select district contact who has primary responsibility for entering/managing grant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DEED contact for grant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Sent automatic emails from GMS when grant status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If dropdown DOES NOT SHOW district’s primary contact name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Work with district’s User Access Administrator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Get contact added to GMS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i="1" u="sng" dirty="0" smtClean="0">
                <a:solidFill>
                  <a:srgbClr val="C00000"/>
                </a:solidFill>
              </a:rPr>
              <a:t>DO NOT temporarily select from available names to move on</a:t>
            </a:r>
            <a:endParaRPr lang="en-US" sz="2200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95880"/>
            <a:ext cx="7886700" cy="48942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Assurances Page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ssurances page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68" y="952072"/>
            <a:ext cx="5078977" cy="386156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66651" y="755488"/>
            <a:ext cx="32575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Assurances that federal requirements will be met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Superintendent must approve the original grant as the responsible party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Instructions for SAM and DUNS are given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SAM/DUNS also located in ESEA Consolidated grant, or from your finance office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Assurances Page must be completed or an error will block grant approval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36368" y="4983823"/>
            <a:ext cx="533028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SAM and DUNS:  These are numbers that identify the district as an applicant for federal funds, and connect to the federal procurement system.  Complete description at the top of the Perkins Assurances Page.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92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573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DEED/CTE Team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cxnSp>
        <p:nvCxnSpPr>
          <p:cNvPr id="3" name="Straight Connector 2" descr="&quot;&quot;"/>
          <p:cNvCxnSpPr/>
          <p:nvPr/>
        </p:nvCxnSpPr>
        <p:spPr>
          <a:xfrm>
            <a:off x="11430" y="720090"/>
            <a:ext cx="913257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BE6CEA-CA86-4BCB-B831-CD422866F4DB}"/>
              </a:ext>
            </a:extLst>
          </p:cNvPr>
          <p:cNvSpPr/>
          <p:nvPr/>
        </p:nvSpPr>
        <p:spPr>
          <a:xfrm>
            <a:off x="1804936" y="873578"/>
            <a:ext cx="71043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Deborah Riddle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Division Operations Manager, Innovation &amp; Education Excellence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907-465-2892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deborah.riddle@alaska.gov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4936" y="2340908"/>
            <a:ext cx="52410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Brad Billings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Administrator, Career and Technical Education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907-465-8720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brad.billings@alaska.gov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CD5441-6FF2-4992-AD0A-BE497C753503}"/>
              </a:ext>
            </a:extLst>
          </p:cNvPr>
          <p:cNvSpPr/>
          <p:nvPr/>
        </p:nvSpPr>
        <p:spPr>
          <a:xfrm>
            <a:off x="351288" y="4915232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Sheila Box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CTE Program Specialist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907-465-8704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sheila.box@alaska.gov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613544-24BB-4BFE-B8B6-9383D25F2B3A}"/>
              </a:ext>
            </a:extLst>
          </p:cNvPr>
          <p:cNvSpPr/>
          <p:nvPr/>
        </p:nvSpPr>
        <p:spPr>
          <a:xfrm>
            <a:off x="3386383" y="4969934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Felicia Swanson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Associate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907-465-2980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felicia.swanson@alaska.gov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FFAF9B-35FF-49C1-A283-83A2FCF09821}"/>
              </a:ext>
            </a:extLst>
          </p:cNvPr>
          <p:cNvSpPr/>
          <p:nvPr/>
        </p:nvSpPr>
        <p:spPr>
          <a:xfrm>
            <a:off x="6378136" y="4944439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Bjørn Wolter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CTE Program Specialist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907-465-6542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Bjorn.wolter@Alaska.gov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Picture 8" descr="brad billings" title="Picture of Brad Billings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8" b="21012"/>
          <a:stretch/>
        </p:blipFill>
        <p:spPr bwMode="auto">
          <a:xfrm>
            <a:off x="351288" y="2340908"/>
            <a:ext cx="1223010" cy="1252523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picture of Deb Riddle" title="Deb Riddle">
            <a:extLst>
              <a:ext uri="{FF2B5EF4-FFF2-40B4-BE49-F238E27FC236}">
                <a16:creationId xmlns:a16="http://schemas.microsoft.com/office/drawing/2014/main" id="{A274342E-4BAF-4FEA-9576-BD6AB19D9B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288" y="873578"/>
            <a:ext cx="1223010" cy="1253331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74094" y="6352344"/>
            <a:ext cx="3804042" cy="416730"/>
          </a:xfrm>
          <a:prstGeom prst="rect">
            <a:avLst/>
          </a:prstGeom>
        </p:spPr>
        <p:txBody>
          <a:bodyPr anchor="b"/>
          <a:lstStyle>
            <a:lvl1pPr>
              <a:defRPr sz="9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sz="1200" dirty="0"/>
              <a:t>· An Excellent Education for Every Student Every Day ·</a:t>
            </a:r>
          </a:p>
        </p:txBody>
      </p:sp>
      <p:pic>
        <p:nvPicPr>
          <p:cNvPr id="13" name="Picture 12" descr="Bjorn Wolter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1985" y="3727271"/>
            <a:ext cx="1087989" cy="1230264"/>
          </a:xfrm>
          <a:prstGeom prst="rect">
            <a:avLst/>
          </a:prstGeom>
        </p:spPr>
      </p:pic>
      <p:pic>
        <p:nvPicPr>
          <p:cNvPr id="15" name="Picture 14" descr="sheila box" title="picture of Sheila Box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8" b="27527"/>
          <a:stretch/>
        </p:blipFill>
        <p:spPr bwMode="auto">
          <a:xfrm>
            <a:off x="422144" y="3731004"/>
            <a:ext cx="1087989" cy="12265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Felicia Swanso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8918" y="3572014"/>
            <a:ext cx="1064016" cy="1442702"/>
          </a:xfrm>
          <a:prstGeom prst="rect">
            <a:avLst/>
          </a:prstGeom>
        </p:spPr>
      </p:pic>
      <p:sp>
        <p:nvSpPr>
          <p:cNvPr id="12" name="Rounded Rectangle 11" descr="Red circle around Sheila Box"/>
          <p:cNvSpPr/>
          <p:nvPr/>
        </p:nvSpPr>
        <p:spPr>
          <a:xfrm>
            <a:off x="115733" y="3643964"/>
            <a:ext cx="2720086" cy="25425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80757" y="4088955"/>
            <a:ext cx="118935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GMS Specialist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1099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4916</TotalTime>
  <Words>660</Words>
  <Application>Microsoft Office PowerPoint</Application>
  <PresentationFormat>On-screen Show (4:3)</PresentationFormat>
  <Paragraphs>115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Grants Management System (GMS) Training Module 4</vt:lpstr>
      <vt:lpstr>More Grant Pages </vt:lpstr>
      <vt:lpstr>Grantee Checklist </vt:lpstr>
      <vt:lpstr>Related Documents </vt:lpstr>
      <vt:lpstr>Uploading Related Documents </vt:lpstr>
      <vt:lpstr>Uploading Related Documents, cont. </vt:lpstr>
      <vt:lpstr>Contacts Page </vt:lpstr>
      <vt:lpstr>Assurances Page</vt:lpstr>
      <vt:lpstr>DEED/CTE Team </vt:lpstr>
    </vt:vector>
  </TitlesOfParts>
  <Company>State of Alaska - Department of Edication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Hardin, Erin M (EED)</dc:creator>
  <cp:lastModifiedBy>Box, Sheila A (EED)</cp:lastModifiedBy>
  <cp:revision>156</cp:revision>
  <cp:lastPrinted>2019-04-04T22:00:50Z</cp:lastPrinted>
  <dcterms:created xsi:type="dcterms:W3CDTF">2017-09-10T20:47:50Z</dcterms:created>
  <dcterms:modified xsi:type="dcterms:W3CDTF">2020-08-13T16:28:57Z</dcterms:modified>
</cp:coreProperties>
</file>