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</p:sldMasterIdLst>
  <p:notesMasterIdLst>
    <p:notesMasterId r:id="rId18"/>
  </p:notesMasterIdLst>
  <p:handoutMasterIdLst>
    <p:handoutMasterId r:id="rId19"/>
  </p:handoutMasterIdLst>
  <p:sldIdLst>
    <p:sldId id="345" r:id="rId3"/>
    <p:sldId id="334" r:id="rId4"/>
    <p:sldId id="299" r:id="rId5"/>
    <p:sldId id="300" r:id="rId6"/>
    <p:sldId id="346" r:id="rId7"/>
    <p:sldId id="320" r:id="rId8"/>
    <p:sldId id="337" r:id="rId9"/>
    <p:sldId id="339" r:id="rId10"/>
    <p:sldId id="341" r:id="rId11"/>
    <p:sldId id="342" r:id="rId12"/>
    <p:sldId id="340" r:id="rId13"/>
    <p:sldId id="298" r:id="rId14"/>
    <p:sldId id="338" r:id="rId15"/>
    <p:sldId id="344" r:id="rId16"/>
    <p:sldId id="343" r:id="rId17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FF5B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9" autoAdjust="0"/>
    <p:restoredTop sz="73976" autoAdjust="0"/>
  </p:normalViewPr>
  <p:slideViewPr>
    <p:cSldViewPr snapToGrid="0">
      <p:cViewPr varScale="1">
        <p:scale>
          <a:sx n="84" d="100"/>
          <a:sy n="84" d="100"/>
        </p:scale>
        <p:origin x="214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5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7723F-832B-43FB-814F-DA02C0784ABD}" type="datetimeFigureOut">
              <a:rPr lang="en-US" smtClean="0"/>
              <a:t>7/8/2024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007A9-5ACE-49B1-8B97-D1F7C76CA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8810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E33065-76DC-47E1-92D8-42CB6D51148F}" type="datetimeFigureOut">
              <a:rPr lang="en-US" smtClean="0"/>
              <a:t>7/8/2024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12B2B49-BAD1-4A0B-AD75-8C78F4F070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197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B2B49-BAD1-4A0B-AD75-8C78F4F070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7880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Will get one of these screens – new user, or if you’ve searched,</a:t>
            </a:r>
            <a:r>
              <a:rPr lang="en-US" baseline="0" dirty="0"/>
              <a:t> existing user</a:t>
            </a:r>
          </a:p>
          <a:p>
            <a:endParaRPr lang="en-US" baseline="0" dirty="0"/>
          </a:p>
          <a:p>
            <a:r>
              <a:rPr lang="en-US" dirty="0"/>
              <a:t>either Create a new role, or delete one</a:t>
            </a:r>
            <a:r>
              <a:rPr lang="en-US" baseline="0" dirty="0"/>
              <a:t> from this page.</a:t>
            </a:r>
          </a:p>
          <a:p>
            <a:r>
              <a:rPr lang="en-US" baseline="0" dirty="0"/>
              <a:t>A new user won’t have any roles yet – </a:t>
            </a:r>
            <a:r>
              <a:rPr lang="en-US" u="sng" baseline="0" dirty="0"/>
              <a:t>CREATE ROLE</a:t>
            </a:r>
          </a:p>
          <a:p>
            <a:r>
              <a:rPr lang="en-US" u="none" baseline="0" dirty="0"/>
              <a:t>An existing user will have roles, can delete them one at a time.</a:t>
            </a:r>
          </a:p>
          <a:p>
            <a:r>
              <a:rPr lang="en-US" dirty="0"/>
              <a:t>Garbage</a:t>
            </a:r>
            <a:r>
              <a:rPr lang="en-US" baseline="0" dirty="0"/>
              <a:t> can – again – for deleting one particular role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B2B49-BAD1-4A0B-AD75-8C78F4F070F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6859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r>
              <a:rPr lang="en-US" baseline="0" dirty="0"/>
              <a:t>Make sure If any options are given for Organization that you are selecting the right one.  This may not happen.</a:t>
            </a:r>
          </a:p>
          <a:p>
            <a:r>
              <a:rPr lang="en-US" baseline="0" dirty="0"/>
              <a:t>All Roles will show in the second drop down.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B2B49-BAD1-4A0B-AD75-8C78F4F070F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8868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You may need more than one person in a particular role, but LIMIT where possible – NOT a free-for all!  We recommend 2 people per role per district – in case someone is traveling or sick.</a:t>
            </a:r>
          </a:p>
          <a:p>
            <a:endParaRPr lang="en-US" baseline="0" dirty="0"/>
          </a:p>
          <a:p>
            <a:r>
              <a:rPr lang="en-US" baseline="0" dirty="0"/>
              <a:t>System designed to send emails automatically at certain points in the process to key selected people based on their roles and who is the “CONTACT” for each grant.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720DB-98DC-4605-BE49-602460AE56B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7682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Only one of us controls the grant at a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B2B49-BAD1-4A0B-AD75-8C78F4F070F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1764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chart also tells you who gets emails at each step of the grant – these come from the system.</a:t>
            </a:r>
          </a:p>
          <a:p>
            <a:endParaRPr lang="en-US" dirty="0"/>
          </a:p>
          <a:p>
            <a:r>
              <a:rPr lang="en-US" dirty="0"/>
              <a:t>Make sure</a:t>
            </a:r>
            <a:r>
              <a:rPr lang="en-US" baseline="0" dirty="0"/>
              <a:t> you are receiving these emails.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B2B49-BAD1-4A0B-AD75-8C78F4F070F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5173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B2B49-BAD1-4A0B-AD75-8C78F4F070F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915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Going to be EASY because you guys have already been using the budget!</a:t>
            </a:r>
          </a:p>
          <a:p>
            <a:endParaRPr lang="en-US" dirty="0"/>
          </a:p>
          <a:p>
            <a:r>
              <a:rPr lang="en-US" dirty="0"/>
              <a:t>I pinned</a:t>
            </a:r>
            <a:r>
              <a:rPr lang="en-US" baseline="0" dirty="0"/>
              <a:t> the web address to my task bar – which I recommend if you will be using GMS often.</a:t>
            </a:r>
            <a:endParaRPr lang="en-US" dirty="0"/>
          </a:p>
          <a:p>
            <a:endParaRPr lang="en-US" dirty="0"/>
          </a:p>
          <a:p>
            <a:r>
              <a:rPr lang="en-US" dirty="0"/>
              <a:t>All of the listed grants are in here - You can also view handy</a:t>
            </a:r>
            <a:r>
              <a:rPr lang="en-US" baseline="0" dirty="0"/>
              <a:t> information in other grants – i.e. student counts in Title I Building Eligibility Spreadsheet</a:t>
            </a:r>
          </a:p>
          <a:p>
            <a:endParaRPr lang="en-US" baseline="0" dirty="0"/>
          </a:p>
          <a:p>
            <a:r>
              <a:rPr lang="en-US" baseline="0" dirty="0"/>
              <a:t>Announcements, Reminders – DEED will put 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B2B49-BAD1-4A0B-AD75-8C78F4F070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207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Once signed into a grant</a:t>
            </a:r>
          </a:p>
          <a:p>
            <a:r>
              <a:rPr lang="en-US" dirty="0"/>
              <a:t>Anyone with a role can view all users for a grant and their roles.</a:t>
            </a:r>
          </a:p>
          <a:p>
            <a:r>
              <a:rPr lang="en-US" dirty="0"/>
              <a:t>Underlined things</a:t>
            </a:r>
            <a:r>
              <a:rPr lang="en-US" baseline="0" dirty="0"/>
              <a:t> are clickable.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720DB-98DC-4605-BE49-602460AE56B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936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find this list most helpful.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720DB-98DC-4605-BE49-602460AE56B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813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have the</a:t>
            </a:r>
            <a:r>
              <a:rPr lang="en-US" baseline="0" dirty="0"/>
              <a:t> power – the keys to the kingdom!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B2B49-BAD1-4A0B-AD75-8C78F4F070F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408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a good idea to ADD</a:t>
            </a:r>
            <a:r>
              <a:rPr lang="en-US" baseline="0" dirty="0"/>
              <a:t> roles/passwords to GMS to any intake/separation paperwork you may already use, so that this does not get missed.</a:t>
            </a:r>
          </a:p>
          <a:p>
            <a:endParaRPr lang="en-US" baseline="0" dirty="0"/>
          </a:p>
          <a:p>
            <a:r>
              <a:rPr lang="en-US" baseline="0" dirty="0"/>
              <a:t>Remember – People with access to GMS could change budgets, erase applications, potentially access student information if there is any in GMS.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B2B49-BAD1-4A0B-AD75-8C78F4F070F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32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 4 slides just for User Access Administrators – quick, but folks should know what they can do.  Anyone</a:t>
            </a:r>
            <a:r>
              <a:rPr lang="en-US" baseline="0" dirty="0"/>
              <a:t> who is a User Access Administrator can call me if they have questions.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B2B49-BAD1-4A0B-AD75-8C78F4F070F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126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also Search</a:t>
            </a:r>
            <a:r>
              <a:rPr lang="en-US" baseline="0" dirty="0"/>
              <a:t> users from this page – last name is easiest.  When searching, you don’t have to fill in all the fields.  Just select one, and search by it.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B2B49-BAD1-4A0B-AD75-8C78F4F070F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077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you’ve searched for users – List will appear</a:t>
            </a:r>
          </a:p>
          <a:p>
            <a:r>
              <a:rPr lang="en-US" dirty="0"/>
              <a:t>BE Careful</a:t>
            </a:r>
            <a:r>
              <a:rPr lang="en-US" baseline="0" dirty="0"/>
              <a:t> to select the right people!</a:t>
            </a:r>
            <a:endParaRPr lang="en-US" dirty="0"/>
          </a:p>
          <a:p>
            <a:r>
              <a:rPr lang="en-US" dirty="0"/>
              <a:t>Garbage can – delete all roles for that person</a:t>
            </a:r>
            <a:r>
              <a:rPr lang="en-US" baseline="0" dirty="0"/>
              <a:t> – the person stays in, but with no roles they can only view information. </a:t>
            </a:r>
          </a:p>
          <a:p>
            <a:r>
              <a:rPr lang="en-US" baseline="0" dirty="0"/>
              <a:t>Select Name to change phone, email, etc. </a:t>
            </a:r>
          </a:p>
          <a:p>
            <a:r>
              <a:rPr lang="en-US" baseline="0" dirty="0"/>
              <a:t>Select “Administer Roles” to change roles for John Smith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B2B49-BAD1-4A0B-AD75-8C78F4F070F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011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401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801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97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939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853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238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974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9463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68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2912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734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7942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473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735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32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404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56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98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5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929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109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043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26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/>
              <a:t>April 12,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6C3C07C-7A19-498F-B3DE-E635B563267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747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tateofalaska.webex.com/stateofalaska/ldr.php?RCID=710eff67ecadca1b4e9e8ed8a5c4af51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heila.box@alaska.gov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0.png"/><Relationship Id="rId4" Type="http://schemas.openxmlformats.org/officeDocument/2006/relationships/hyperlink" Target="mailto:sharol.roys@alaska.go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gms.education.alaska.gov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April 12, 2016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Alaska Department of Education &amp; Early Development – CTE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923" y="377754"/>
            <a:ext cx="1442495" cy="1335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68992" y="1834357"/>
            <a:ext cx="784635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  <a:latin typeface="Calibri" panose="020F0502020204030204" pitchFamily="34" charset="0"/>
              </a:rPr>
              <a:t>LEA User Access Administrators</a:t>
            </a:r>
          </a:p>
          <a:p>
            <a:pPr algn="ctr"/>
            <a:r>
              <a:rPr lang="en-US" sz="4000" dirty="0">
                <a:solidFill>
                  <a:schemeClr val="accent1"/>
                </a:solidFill>
                <a:latin typeface="Calibri" panose="020F0502020204030204" pitchFamily="34" charset="0"/>
              </a:rPr>
              <a:t>Biannual (2x Per Year) Review </a:t>
            </a:r>
          </a:p>
          <a:p>
            <a:pPr algn="ctr"/>
            <a:r>
              <a:rPr lang="en-US" sz="4000" dirty="0">
                <a:solidFill>
                  <a:schemeClr val="accent1"/>
                </a:solidFill>
                <a:latin typeface="Calibri" panose="020F0502020204030204" pitchFamily="34" charset="0"/>
              </a:rPr>
              <a:t>Grantee Users/Roles</a:t>
            </a:r>
          </a:p>
          <a:p>
            <a:pPr algn="ctr"/>
            <a:endParaRPr lang="en-US" sz="400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r>
              <a:rPr lang="en-US" sz="3200" dirty="0">
                <a:solidFill>
                  <a:schemeClr val="accent1"/>
                </a:solidFill>
                <a:latin typeface="Calibri" panose="020F0502020204030204" pitchFamily="34" charset="0"/>
              </a:rPr>
              <a:t>Recording Link:</a:t>
            </a:r>
          </a:p>
          <a:p>
            <a:r>
              <a:rPr lang="en-US" sz="2000" dirty="0">
                <a:solidFill>
                  <a:schemeClr val="accent1"/>
                </a:solidFill>
                <a:latin typeface="Calibri" panose="020F0502020204030204" pitchFamily="34" charset="0"/>
                <a:hlinkClick r:id="rId4"/>
              </a:rPr>
              <a:t>https://stateofalaska.webex.com/stateofalaska/ldr.php?RCID=710eff67ecadca1b4e9e8ed8a5c4af51</a:t>
            </a:r>
            <a:endParaRPr lang="en-US" sz="200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ctr"/>
            <a:endParaRPr lang="en-US" sz="40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29050" y="5673839"/>
            <a:ext cx="502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LEA User Access Administrator Technical Assistance</a:t>
            </a:r>
          </a:p>
          <a:p>
            <a:r>
              <a:rPr lang="en-US" dirty="0"/>
              <a:t>Sheila Box - August 24, 2017</a:t>
            </a:r>
          </a:p>
        </p:txBody>
      </p:sp>
    </p:spTree>
    <p:extLst>
      <p:ext uri="{BB962C8B-B14F-4D97-AF65-F5344CB8AC3E}">
        <p14:creationId xmlns:p14="http://schemas.microsoft.com/office/powerpoint/2010/main" val="2524179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4951"/>
            <a:ext cx="8663940" cy="777874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accent1"/>
                </a:solidFill>
                <a:latin typeface="+mn-lt"/>
              </a:rPr>
              <a:t>Managing Roles – LEA User Access Admin ONLY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11939"/>
            <a:ext cx="8305800" cy="1284694"/>
          </a:xfrm>
        </p:spPr>
        <p:txBody>
          <a:bodyPr>
            <a:normAutofit/>
          </a:bodyPr>
          <a:lstStyle/>
          <a:p>
            <a:r>
              <a:rPr lang="en-US" sz="1800" dirty="0"/>
              <a:t>Lists all roles assigned to this user and the organizations those assignments apply to</a:t>
            </a:r>
          </a:p>
          <a:p>
            <a:r>
              <a:rPr lang="en-US" sz="1800" dirty="0"/>
              <a:t>Can add new or delete existing roles for this user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429000" cy="365125"/>
          </a:xfrm>
        </p:spPr>
        <p:txBody>
          <a:bodyPr/>
          <a:lstStyle/>
          <a:p>
            <a:r>
              <a:rPr lang="en-US" dirty="0"/>
              <a:t>Alaska Department of Education &amp; Early Development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69" y="4188606"/>
            <a:ext cx="6906317" cy="160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6083" y="2296634"/>
            <a:ext cx="7497918" cy="153817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9610" y="2524243"/>
            <a:ext cx="11888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New user, no roles yet.</a:t>
            </a:r>
          </a:p>
        </p:txBody>
      </p:sp>
      <p:pic>
        <p:nvPicPr>
          <p:cNvPr id="10" name="Picture 7" descr="C:\Users\cline\AppData\Local\Temp\SNAGHTML6b1bdb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284624">
            <a:off x="1119461" y="3077671"/>
            <a:ext cx="259082" cy="63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2369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12652"/>
            <a:ext cx="7886700" cy="960512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chemeClr val="accent1"/>
                </a:solidFill>
                <a:latin typeface="+mn-lt"/>
              </a:rPr>
              <a:t>Managing Roles - Create Role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LEA User Access Admin ONLY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950" y="1433513"/>
            <a:ext cx="8153400" cy="5105400"/>
          </a:xfrm>
        </p:spPr>
        <p:txBody>
          <a:bodyPr>
            <a:normAutofit fontScale="92500" lnSpcReduction="20000"/>
          </a:bodyPr>
          <a:lstStyle/>
          <a:p>
            <a:r>
              <a:rPr lang="de-DE" sz="2400" dirty="0"/>
              <a:t>User has now been created but has no roles in the </a:t>
            </a:r>
            <a:r>
              <a:rPr lang="en-US" sz="2400" dirty="0"/>
              <a:t>system</a:t>
            </a:r>
            <a:endParaRPr lang="de-DE" sz="2400" dirty="0"/>
          </a:p>
          <a:p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r>
              <a:rPr lang="en-US" sz="2400" dirty="0"/>
              <a:t>Click “Create Role”</a:t>
            </a:r>
          </a:p>
          <a:p>
            <a:r>
              <a:rPr lang="en-US" sz="2400" dirty="0"/>
              <a:t>Select </a:t>
            </a:r>
            <a:r>
              <a:rPr lang="en-US" sz="2400" b="1" u="sng" dirty="0">
                <a:solidFill>
                  <a:srgbClr val="C00000"/>
                </a:solidFill>
              </a:rPr>
              <a:t>Role</a:t>
            </a:r>
            <a:r>
              <a:rPr lang="en-US" sz="2400" dirty="0"/>
              <a:t> you wish to assign to user – make sure Organization is selected IF it shows up.</a:t>
            </a:r>
          </a:p>
          <a:p>
            <a:r>
              <a:rPr lang="en-US" sz="2400" dirty="0"/>
              <a:t>CONTRACTORS – If you are working with a contractor – </a:t>
            </a:r>
            <a:r>
              <a:rPr lang="en-US" sz="2400" dirty="0">
                <a:solidFill>
                  <a:srgbClr val="FF0000"/>
                </a:solidFill>
              </a:rPr>
              <a:t>CONTACT DEED to set up their roles</a:t>
            </a:r>
            <a:r>
              <a:rPr lang="en-US" sz="2400" dirty="0"/>
              <a:t> – this allows a contractor to use one (1) login for multiple grantees – you cannot do this at the grantee level!</a:t>
            </a:r>
            <a:endParaRPr lang="en-US" sz="2000" dirty="0"/>
          </a:p>
          <a:p>
            <a:r>
              <a:rPr lang="en-US" sz="2400" dirty="0"/>
              <a:t>Click “Create”</a:t>
            </a:r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429000" cy="365125"/>
          </a:xfrm>
        </p:spPr>
        <p:txBody>
          <a:bodyPr/>
          <a:lstStyle/>
          <a:p>
            <a:r>
              <a:rPr lang="en-US" dirty="0"/>
              <a:t>Alaska Department of Education &amp; Early Development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1828800"/>
            <a:ext cx="4900613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445" y="3200400"/>
            <a:ext cx="3810000" cy="111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C:\Users\cline\AppData\Local\Temp\SNAGHTML77aa06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156" y="2514600"/>
            <a:ext cx="1924050" cy="828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6059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429000" cy="365125"/>
          </a:xfrm>
        </p:spPr>
        <p:txBody>
          <a:bodyPr/>
          <a:lstStyle/>
          <a:p>
            <a:r>
              <a:rPr lang="en-US" dirty="0"/>
              <a:t>Alaska Department of Education &amp; Early Development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7544" y="943003"/>
            <a:ext cx="3687527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Do you have a </a:t>
            </a:r>
            <a:r>
              <a:rPr lang="en-US" sz="2000" dirty="0">
                <a:solidFill>
                  <a:srgbClr val="C00000"/>
                </a:solidFill>
              </a:rPr>
              <a:t>new employee </a:t>
            </a:r>
            <a:r>
              <a:rPr lang="en-US" sz="2000" dirty="0"/>
              <a:t>who needs access to GMS?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Complete Grantee User Agreement Form.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Add user to GMS.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Create appropriate roles.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r>
              <a:rPr lang="en-US" sz="2000" dirty="0">
                <a:solidFill>
                  <a:srgbClr val="C00000"/>
                </a:solidFill>
              </a:rPr>
              <a:t>Contractor</a:t>
            </a:r>
            <a:r>
              <a:rPr lang="en-US" sz="2000" dirty="0"/>
              <a:t>?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District - </a:t>
            </a:r>
            <a:r>
              <a:rPr lang="en-US" sz="2000" dirty="0">
                <a:solidFill>
                  <a:srgbClr val="FF0000"/>
                </a:solidFill>
              </a:rPr>
              <a:t>contact DEED to setup a User/Role account</a:t>
            </a:r>
            <a:r>
              <a:rPr lang="en-US" sz="2000" dirty="0"/>
              <a:t>, so contractors working with multiple districts have only one sign in.</a:t>
            </a:r>
          </a:p>
          <a:p>
            <a:endParaRPr lang="en-US" sz="1200" dirty="0"/>
          </a:p>
          <a:p>
            <a:r>
              <a:rPr lang="en-US" sz="2000" dirty="0"/>
              <a:t>A copy of the GMS roles is located in the </a:t>
            </a:r>
            <a:r>
              <a:rPr lang="en-US" sz="2000" i="1" u="sng" dirty="0"/>
              <a:t>Document Library</a:t>
            </a:r>
            <a:r>
              <a:rPr lang="en-US" sz="2000" dirty="0"/>
              <a:t> under </a:t>
            </a:r>
            <a:r>
              <a:rPr lang="en-US" sz="2000" i="1" u="sng" dirty="0"/>
              <a:t>All Users &amp; Applications</a:t>
            </a:r>
            <a:r>
              <a:rPr lang="en-US" sz="2000" dirty="0"/>
              <a:t>, </a:t>
            </a:r>
            <a:r>
              <a:rPr lang="en-US" sz="2000" i="1" u="sng" dirty="0"/>
              <a:t>User Access Policy and Forms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96561" y="300899"/>
            <a:ext cx="8237871" cy="642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1"/>
                </a:solidFill>
                <a:latin typeface="+mn-lt"/>
              </a:rPr>
              <a:t>Users &amp; Roles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385550"/>
              </p:ext>
            </p:extLst>
          </p:nvPr>
        </p:nvGraphicFramePr>
        <p:xfrm>
          <a:off x="199292" y="943003"/>
          <a:ext cx="4911970" cy="5336954"/>
        </p:xfrm>
        <a:graphic>
          <a:graphicData uri="http://schemas.openxmlformats.org/drawingml/2006/table">
            <a:tbl>
              <a:tblPr/>
              <a:tblGrid>
                <a:gridCol w="2274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7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2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DISTRICT/GRANTEE ROLES</a:t>
                      </a:r>
                    </a:p>
                  </a:txBody>
                  <a:tcPr marL="7607" marR="7607" marT="76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ROLE</a:t>
                      </a:r>
                    </a:p>
                  </a:txBody>
                  <a:tcPr marL="7607" marR="7607" marT="76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7607" marR="7607" marT="76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547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User Access Administrator</a:t>
                      </a:r>
                      <a:b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Maintains the Users in the system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Allows a District/Grantee user to administer other users for the District/Grantee.  Add new users, assign roles, delete roles, reset passwords.  EED must add this user to the system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34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Grantee (Funding Application) Update</a:t>
                      </a:r>
                      <a:b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Updates the Application, Budget Revisions and Reimbursement Requests for appropriate funding application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Allows a District/Grantee to enter and edit information in the appropriate funding application.  More than one user can be assigned this role.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2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Grantee Date View</a:t>
                      </a:r>
                      <a:b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Allows user to view without making any changes in the system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Allows a District/Grantee user to view unapproved items for the District/Grantee.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8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Grantee Planning Tool Data Entry</a:t>
                      </a:r>
                      <a:b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Updates Planning Tool within Consolidated Application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Allows a District/Grantee to enter and edit the district plan. The district plan includes goals, strategies, and fiscal resources that can be used for any funding application.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547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Grantee Fiscal Representative </a:t>
                      </a:r>
                      <a:b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Approves the application, budget revisions and reimbursement requests (most likely the Business Manager)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Allows a District/Grantee to take actions associated with the district business manager.  This user must provide approval before submission to the district superintendent or designee.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8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Grantee Authorized Representative</a:t>
                      </a:r>
                      <a:b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Approval of application and revisions (most likely the Superintendent or designee)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Allows a District/Grantee to take actions associated with the district superintendent or designee.  This user provides the final approval step for the application or revision to be submitted to EED.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Grantee Superintendent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Allows superintendent or designee name to be printed on Grant Awards.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414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429000" cy="365125"/>
          </a:xfrm>
        </p:spPr>
        <p:txBody>
          <a:bodyPr/>
          <a:lstStyle/>
          <a:p>
            <a:r>
              <a:rPr lang="en-US" dirty="0"/>
              <a:t>Alaska Department of Education &amp; Early Development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72095" y="332509"/>
            <a:ext cx="6616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Workflow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703" y="1953762"/>
            <a:ext cx="3866284" cy="2919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3528" y="1128439"/>
            <a:ext cx="422847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Only one person can control/enter data on a particular page in GMS at a time.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Application is like a volleyball, in control of either the Grantee or DEED for entry depending on status.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Once an application is moved to </a:t>
            </a:r>
            <a:r>
              <a:rPr lang="en-US" u="sng" dirty="0"/>
              <a:t>Draft Completed</a:t>
            </a:r>
            <a:r>
              <a:rPr lang="en-US" dirty="0"/>
              <a:t>, others may approve/not approve, but no one can make changes.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Original Grant – must be approved through Authorized Representative (Superintendent).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Revisions (Budget) – only need to be approved through Fiscal Rep at organization.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505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1847" y="6459786"/>
            <a:ext cx="1854203" cy="365125"/>
          </a:xfrm>
        </p:spPr>
        <p:txBody>
          <a:bodyPr/>
          <a:lstStyle/>
          <a:p>
            <a:r>
              <a:rPr lang="en-US" dirty="0"/>
              <a:t>August, 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429000" cy="365125"/>
          </a:xfrm>
        </p:spPr>
        <p:txBody>
          <a:bodyPr/>
          <a:lstStyle/>
          <a:p>
            <a:r>
              <a:rPr lang="en-US" dirty="0"/>
              <a:t>Alaska Department of Education &amp; Early Development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t>14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7076" y="232756"/>
            <a:ext cx="8113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Workflow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08363" y="2369679"/>
            <a:ext cx="22776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Workflow Chart is available in </a:t>
            </a:r>
            <a:r>
              <a:rPr lang="en-US" u="sng" dirty="0"/>
              <a:t>Document Library</a:t>
            </a:r>
            <a:r>
              <a:rPr lang="en-US" dirty="0"/>
              <a:t>, </a:t>
            </a:r>
            <a:r>
              <a:rPr lang="en-US" i="1" u="sng" dirty="0"/>
              <a:t>System Instructions and Resources</a:t>
            </a:r>
            <a:r>
              <a:rPr lang="en-US" dirty="0"/>
              <a:t>, </a:t>
            </a:r>
            <a:r>
              <a:rPr lang="en-US" i="1" u="sng" dirty="0"/>
              <a:t>GMS Workflow Process.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i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u="sng" dirty="0"/>
              <a:t>Check </a:t>
            </a:r>
            <a:r>
              <a:rPr lang="en-US" i="1" u="sng" dirty="0" err="1"/>
              <a:t>Junkmail</a:t>
            </a:r>
            <a:r>
              <a:rPr lang="en-US" i="1" u="sng" dirty="0"/>
              <a:t> and approve “noreply@egrantsmanagement.com”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6193" y="92756"/>
            <a:ext cx="5543299" cy="616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212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18097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accent1"/>
                </a:solidFill>
                <a:latin typeface="+mn-lt"/>
              </a:rPr>
              <a:t>FOR ASSISTANCE WITH ADDING USERS 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&amp; 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ADMINISTERING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82405"/>
            <a:ext cx="7886700" cy="11778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Sheila Box	(907) 465-8704  </a:t>
            </a:r>
            <a:r>
              <a:rPr lang="en-US" dirty="0">
                <a:hlinkClick r:id="rId3"/>
              </a:rPr>
              <a:t>sheila.box@alaska.gov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Sharol</a:t>
            </a:r>
            <a:r>
              <a:rPr lang="en-US" dirty="0"/>
              <a:t> </a:t>
            </a:r>
            <a:r>
              <a:rPr lang="en-US" dirty="0" err="1"/>
              <a:t>Roys</a:t>
            </a:r>
            <a:r>
              <a:rPr lang="en-US" dirty="0"/>
              <a:t>	(907) </a:t>
            </a:r>
            <a:r>
              <a:rPr lang="en-US"/>
              <a:t>465-8694   </a:t>
            </a:r>
            <a:r>
              <a:rPr lang="en-US">
                <a:hlinkClick r:id="rId4"/>
              </a:rPr>
              <a:t>sharol.roys@alaska.gov</a:t>
            </a:r>
            <a:endParaRPr lang="en-US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429000" cy="365125"/>
          </a:xfrm>
        </p:spPr>
        <p:txBody>
          <a:bodyPr/>
          <a:lstStyle/>
          <a:p>
            <a:r>
              <a:rPr lang="en-US" dirty="0"/>
              <a:t>Alaska Department of Education &amp; Early Development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2450" y="3344260"/>
            <a:ext cx="475297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859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429000" cy="365125"/>
          </a:xfrm>
        </p:spPr>
        <p:txBody>
          <a:bodyPr/>
          <a:lstStyle/>
          <a:p>
            <a:r>
              <a:rPr lang="en-US" dirty="0"/>
              <a:t>Alaska Department of Education &amp; Early Development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590" y="3944145"/>
            <a:ext cx="7567377" cy="21249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9445" y="246513"/>
            <a:ext cx="84030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Accessing the System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43132" y="897157"/>
            <a:ext cx="65742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GMS = Grants Management System</a:t>
            </a:r>
          </a:p>
          <a:p>
            <a:r>
              <a:rPr lang="en-US" sz="2400" dirty="0">
                <a:hlinkClick r:id="rId4"/>
              </a:rPr>
              <a:t>https://gms.education.alaska.gov/</a:t>
            </a:r>
            <a:endParaRPr lang="en-US" sz="2400" dirty="0"/>
          </a:p>
          <a:p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1734206" y="5565229"/>
            <a:ext cx="796160" cy="50384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457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5116" y="4439269"/>
            <a:ext cx="18772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View all of the Users in a district and their roles in the system, click on </a:t>
            </a:r>
            <a:r>
              <a:rPr lang="en-US" u="sng" dirty="0"/>
              <a:t>View All District Contacts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429000" cy="365125"/>
          </a:xfrm>
        </p:spPr>
        <p:txBody>
          <a:bodyPr/>
          <a:lstStyle/>
          <a:p>
            <a:r>
              <a:rPr lang="en-US" dirty="0"/>
              <a:t>Alaska Department of Education &amp; Early Development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9351" y="2731737"/>
            <a:ext cx="5143637" cy="3640048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296561" y="300898"/>
            <a:ext cx="8237871" cy="663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1"/>
                </a:solidFill>
                <a:latin typeface="+mn-lt"/>
              </a:rPr>
              <a:t>Viewing Users in GMS – Available to All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641" y="1046765"/>
            <a:ext cx="1621718" cy="2952750"/>
          </a:xfrm>
          <a:prstGeom prst="rect">
            <a:avLst/>
          </a:prstGeom>
        </p:spPr>
      </p:pic>
      <p:sp>
        <p:nvSpPr>
          <p:cNvPr id="12" name="Right Arrow 11"/>
          <p:cNvSpPr/>
          <p:nvPr/>
        </p:nvSpPr>
        <p:spPr>
          <a:xfrm rot="297720">
            <a:off x="1884425" y="2801763"/>
            <a:ext cx="1603249" cy="17046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 rot="8690001">
            <a:off x="2124039" y="3826046"/>
            <a:ext cx="1603249" cy="1371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609665" y="1144638"/>
            <a:ext cx="46781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Address Book – gives a list of the </a:t>
            </a:r>
            <a:r>
              <a:rPr lang="en-US" u="sng" dirty="0"/>
              <a:t>users</a:t>
            </a:r>
            <a:r>
              <a:rPr lang="en-US" dirty="0"/>
              <a:t> associated with key roles for each grant.  These are the people who will get automatic emails from the system. Underlined things are clickable, click on the name for phone, email</a:t>
            </a:r>
          </a:p>
        </p:txBody>
      </p:sp>
    </p:spTree>
    <p:extLst>
      <p:ext uri="{BB962C8B-B14F-4D97-AF65-F5344CB8AC3E}">
        <p14:creationId xmlns:p14="http://schemas.microsoft.com/office/powerpoint/2010/main" val="2827443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95" y="943003"/>
            <a:ext cx="4969560" cy="54616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0068" y="772381"/>
            <a:ext cx="317292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Click on a </a:t>
            </a:r>
            <a:r>
              <a:rPr lang="en-US" sz="2000" u="sng" dirty="0"/>
              <a:t>person’s name</a:t>
            </a:r>
            <a:r>
              <a:rPr lang="en-US" sz="2000" dirty="0"/>
              <a:t>, for: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their phone number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fax number 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email address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/>
              <a:t>Click on the </a:t>
            </a:r>
            <a:r>
              <a:rPr lang="en-US" sz="2000" u="sng" dirty="0"/>
              <a:t>email address </a:t>
            </a:r>
            <a:r>
              <a:rPr lang="en-US" sz="2000" dirty="0"/>
              <a:t>to send an email. 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/>
              <a:t>The email will be sent through your computer’s  email program, the system does not keep the content of this email.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000" dirty="0"/>
          </a:p>
          <a:p>
            <a:r>
              <a:rPr lang="en-US" sz="2000" dirty="0">
                <a:solidFill>
                  <a:srgbClr val="FF0000"/>
                </a:solidFill>
              </a:rPr>
              <a:t>DEED USES THIS INFORMATION SO PLEASE KEEP IT CURRENT.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6050" y="6404692"/>
            <a:ext cx="3429000" cy="316784"/>
          </a:xfrm>
        </p:spPr>
        <p:txBody>
          <a:bodyPr/>
          <a:lstStyle/>
          <a:p>
            <a:r>
              <a:rPr lang="en-US" dirty="0"/>
              <a:t>Alaska Department of Education &amp; Early Development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96561" y="300899"/>
            <a:ext cx="8237871" cy="642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</a:rPr>
              <a:t>Viewing all Users &amp; Roles</a:t>
            </a:r>
          </a:p>
        </p:txBody>
      </p:sp>
    </p:spTree>
    <p:extLst>
      <p:ext uri="{BB962C8B-B14F-4D97-AF65-F5344CB8AC3E}">
        <p14:creationId xmlns:p14="http://schemas.microsoft.com/office/powerpoint/2010/main" val="1592898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Department of Education &amp; Early Development – CTE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6734" y="2638987"/>
            <a:ext cx="76129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3CCFF"/>
                </a:solidFill>
              </a:rPr>
              <a:t>User Access Administrator- Responsibilities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3615069"/>
            <a:ext cx="72466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Adds / Removes users in the GMS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Assigns GMS roles for all users in your organization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Maintains records for all GMS users in their organization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Can reset passwords for GMS users who forget them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Makes sure GMS is up to date and correct!  (DEED uses this information!)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367" y="275010"/>
            <a:ext cx="3821671" cy="216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166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429000" cy="365125"/>
          </a:xfrm>
        </p:spPr>
        <p:txBody>
          <a:bodyPr/>
          <a:lstStyle/>
          <a:p>
            <a:r>
              <a:rPr lang="en-US" dirty="0"/>
              <a:t>Alaska Department of Education &amp; Early Development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4827" y="1097349"/>
            <a:ext cx="821055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Grantee </a:t>
            </a:r>
            <a:r>
              <a:rPr lang="en-US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LEA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User Access Administrators </a:t>
            </a:r>
            <a:r>
              <a:rPr lang="en-US" sz="2200" dirty="0">
                <a:latin typeface="Calibri" panose="020F0502020204030204" pitchFamily="34" charset="0"/>
              </a:rPr>
              <a:t>are responsible for reviewing all of their users at least 2x annually in GMS.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</a:rPr>
              <a:t>REMEMBER – There is sensitive information in GMS!  Access is just like giving someone keys to your school buildings!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For current employees: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Is there a User Agreement Form signed and dated on file at the Grantees office?  See forms in  </a:t>
            </a:r>
            <a:r>
              <a:rPr lang="en-US" sz="2200" i="1" u="sng" dirty="0">
                <a:latin typeface="Calibri" panose="020F0502020204030204" pitchFamily="34" charset="0"/>
              </a:rPr>
              <a:t>GMS Document Library </a:t>
            </a:r>
            <a:r>
              <a:rPr lang="en-US" sz="2200" dirty="0">
                <a:latin typeface="Calibri" panose="020F0502020204030204" pitchFamily="34" charset="0"/>
              </a:rPr>
              <a:t>under </a:t>
            </a:r>
            <a:r>
              <a:rPr lang="en-US" sz="2200" i="1" u="sng" dirty="0">
                <a:latin typeface="Calibri" panose="020F0502020204030204" pitchFamily="34" charset="0"/>
              </a:rPr>
              <a:t>All Users &amp; Applications.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Are the roles correct for each employee?  Either delete or add roles as necessary.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Is the user no longer employed? If so, make this part of separation protocol: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Delete </a:t>
            </a:r>
            <a:r>
              <a:rPr lang="en-US" sz="2200" i="1" u="sng" dirty="0">
                <a:latin typeface="Calibri" panose="020F0502020204030204" pitchFamily="34" charset="0"/>
              </a:rPr>
              <a:t>all</a:t>
            </a:r>
            <a:r>
              <a:rPr lang="en-US" sz="2200" i="1" dirty="0">
                <a:latin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</a:rPr>
              <a:t>roles in the system for the user.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Write “no longer employed,” date and initial on the User Agreement Form when you delete the roles.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96561" y="300899"/>
            <a:ext cx="8237871" cy="7080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1"/>
                </a:solidFill>
              </a:rPr>
              <a:t>Managing Users - Maintenance Process</a:t>
            </a:r>
          </a:p>
        </p:txBody>
      </p:sp>
    </p:spTree>
    <p:extLst>
      <p:ext uri="{BB962C8B-B14F-4D97-AF65-F5344CB8AC3E}">
        <p14:creationId xmlns:p14="http://schemas.microsoft.com/office/powerpoint/2010/main" val="324105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86050" y="6400907"/>
            <a:ext cx="3429000" cy="320569"/>
          </a:xfrm>
        </p:spPr>
        <p:txBody>
          <a:bodyPr/>
          <a:lstStyle/>
          <a:p>
            <a:r>
              <a:rPr lang="en-US" dirty="0"/>
              <a:t>Alaska Department of Education &amp; Early Development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3C07C-7A19-498F-B3DE-E635B563267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73435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1"/>
                </a:solidFill>
                <a:latin typeface="+mn-lt"/>
              </a:rPr>
              <a:t>Managing Users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23230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u="sng" dirty="0">
                <a:solidFill>
                  <a:srgbClr val="C00000"/>
                </a:solidFill>
              </a:rPr>
              <a:t>LEA User Access Administrators Only:</a:t>
            </a:r>
          </a:p>
          <a:p>
            <a:r>
              <a:rPr lang="en-US" dirty="0"/>
              <a:t>Hover on Administer, then User Access from the left hand menu.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80468"/>
            <a:ext cx="7924800" cy="3606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083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841" y="239740"/>
            <a:ext cx="7886700" cy="900111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chemeClr val="accent1"/>
                </a:solidFill>
                <a:latin typeface="+mn-lt"/>
              </a:rPr>
              <a:t>Managing Users – Create User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 – LEA User Access Admin ONLY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419600" cy="4830763"/>
          </a:xfrm>
        </p:spPr>
        <p:txBody>
          <a:bodyPr>
            <a:normAutofit/>
          </a:bodyPr>
          <a:lstStyle/>
          <a:p>
            <a:r>
              <a:rPr lang="en-US" dirty="0"/>
              <a:t>Click “Create User” </a:t>
            </a:r>
            <a:br>
              <a:rPr lang="en-US" dirty="0"/>
            </a:br>
            <a:r>
              <a:rPr lang="en-US" dirty="0"/>
              <a:t>link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Enter new user’s information</a:t>
            </a:r>
          </a:p>
          <a:p>
            <a:pPr lvl="1"/>
            <a:r>
              <a:rPr lang="en-US" dirty="0"/>
              <a:t>Phone + Extension </a:t>
            </a:r>
          </a:p>
          <a:p>
            <a:pPr lvl="1"/>
            <a:r>
              <a:rPr lang="en-US" dirty="0"/>
              <a:t>Fax Number optional</a:t>
            </a:r>
          </a:p>
          <a:p>
            <a:r>
              <a:rPr lang="en-US" dirty="0"/>
              <a:t>Click “Create”</a:t>
            </a:r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429000" cy="365125"/>
          </a:xfrm>
        </p:spPr>
        <p:txBody>
          <a:bodyPr/>
          <a:lstStyle/>
          <a:p>
            <a:r>
              <a:rPr lang="en-US" dirty="0"/>
              <a:t>Alaska Department of Education &amp; Early Development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191000"/>
            <a:ext cx="37258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257" y="1300764"/>
            <a:ext cx="4661585" cy="2254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C:\Users\cline\AppData\Local\Temp\SNAGHTML6b1bdb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059" y="1798150"/>
            <a:ext cx="969307" cy="2362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39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0219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chemeClr val="accent1"/>
                </a:solidFill>
                <a:latin typeface="+mn-lt"/>
              </a:rPr>
              <a:t>Managing Roles - Existing User 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–  LEA User Access Admin ONLY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5512" y="1389496"/>
            <a:ext cx="8305800" cy="9588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Can search for existing user by Last Name, Email, Role, and/or Organization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August, 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429000" cy="365125"/>
          </a:xfrm>
        </p:spPr>
        <p:txBody>
          <a:bodyPr/>
          <a:lstStyle/>
          <a:p>
            <a:r>
              <a:rPr lang="en-US" dirty="0"/>
              <a:t>Alaska Department of Education &amp; Early Development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271" y="2348345"/>
            <a:ext cx="5974079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5512" y="4393456"/>
            <a:ext cx="17437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Make SURE it’s the RIGHT PERSON!!!</a:t>
            </a:r>
          </a:p>
        </p:txBody>
      </p:sp>
    </p:spTree>
    <p:extLst>
      <p:ext uri="{BB962C8B-B14F-4D97-AF65-F5344CB8AC3E}">
        <p14:creationId xmlns:p14="http://schemas.microsoft.com/office/powerpoint/2010/main" val="87638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5770</TotalTime>
  <Words>1852</Words>
  <Application>Microsoft Office PowerPoint</Application>
  <PresentationFormat>Letter Paper (8.5x11 in)</PresentationFormat>
  <Paragraphs>213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Managing Users – Create User  – LEA User Access Admin ONLY</vt:lpstr>
      <vt:lpstr>Managing Roles - Existing User  –  LEA User Access Admin ONLY</vt:lpstr>
      <vt:lpstr>Managing Roles – LEA User Access Admin ONLY</vt:lpstr>
      <vt:lpstr>Managing Roles - Create Role - LEA User Access Admin ONLY</vt:lpstr>
      <vt:lpstr>PowerPoint Presentation</vt:lpstr>
      <vt:lpstr>PowerPoint Presentation</vt:lpstr>
      <vt:lpstr>PowerPoint Presentation</vt:lpstr>
      <vt:lpstr>FOR ASSISTANCE WITH ADDING USERS  &amp;  ADMINISTERING ROLES</vt:lpstr>
    </vt:vector>
  </TitlesOfParts>
  <Company>Dept. of Education and Early Development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GMS Reimbursement Request Process</dc:title>
  <dc:creator>Stephens, Karla M (EED)</dc:creator>
  <cp:lastModifiedBy>Bennett, Machelle L (EED)</cp:lastModifiedBy>
  <cp:revision>270</cp:revision>
  <cp:lastPrinted>2016-11-07T23:10:17Z</cp:lastPrinted>
  <dcterms:created xsi:type="dcterms:W3CDTF">2013-09-23T21:08:37Z</dcterms:created>
  <dcterms:modified xsi:type="dcterms:W3CDTF">2024-07-08T18:27:23Z</dcterms:modified>
  <cp:contentStatus/>
</cp:coreProperties>
</file>