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4"/>
  </p:notesMasterIdLst>
  <p:handoutMasterIdLst>
    <p:handoutMasterId r:id="rId15"/>
  </p:handoutMasterIdLst>
  <p:sldIdLst>
    <p:sldId id="260" r:id="rId2"/>
    <p:sldId id="319" r:id="rId3"/>
    <p:sldId id="318" r:id="rId4"/>
    <p:sldId id="317" r:id="rId5"/>
    <p:sldId id="314" r:id="rId6"/>
    <p:sldId id="313" r:id="rId7"/>
    <p:sldId id="315" r:id="rId8"/>
    <p:sldId id="326" r:id="rId9"/>
    <p:sldId id="325" r:id="rId10"/>
    <p:sldId id="324" r:id="rId11"/>
    <p:sldId id="327" r:id="rId12"/>
    <p:sldId id="311" r:id="rId1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B4A61"/>
    <a:srgbClr val="4F4F4F"/>
    <a:srgbClr val="FFFFFF"/>
    <a:srgbClr val="1774E6"/>
    <a:srgbClr val="6B6B6B"/>
    <a:srgbClr val="5A9CDE"/>
    <a:srgbClr val="2129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969" autoAdjust="0"/>
    <p:restoredTop sz="71253" autoAdjust="0"/>
  </p:normalViewPr>
  <p:slideViewPr>
    <p:cSldViewPr snapToGrid="0">
      <p:cViewPr varScale="1">
        <p:scale>
          <a:sx n="80" d="100"/>
          <a:sy n="80" d="100"/>
        </p:scale>
        <p:origin x="1099" y="77"/>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2984C370-440A-4FFA-A4C1-C1591F4C0BB5}" type="datetime1">
              <a:rPr lang="en-US" smtClean="0"/>
              <a:t>8/13/2020</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r>
              <a:rPr lang="en-US" smtClean="0"/>
              <a:t>An Excellent Education for Every Student Every Day</a:t>
            </a:r>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3015956B-FAAC-4502-B9AF-FDF5329DB4A1}" type="slidenum">
              <a:rPr lang="en-US" smtClean="0"/>
              <a:t>‹#›</a:t>
            </a:fld>
            <a:endParaRPr lang="en-US"/>
          </a:p>
        </p:txBody>
      </p:sp>
    </p:spTree>
    <p:extLst>
      <p:ext uri="{BB962C8B-B14F-4D97-AF65-F5344CB8AC3E}">
        <p14:creationId xmlns:p14="http://schemas.microsoft.com/office/powerpoint/2010/main" val="373371838"/>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AF3E5DA2-502F-4928-8080-C120016A9E03}" type="datetime1">
              <a:rPr lang="en-US" smtClean="0"/>
              <a:t>8/13/2020</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r>
              <a:rPr lang="en-US" smtClean="0"/>
              <a:t>An Excellent Education for Every Student Every Day</a:t>
            </a:r>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AB7AB3E-3E92-4553-BAA2-302AC4B5F5B1}" type="slidenum">
              <a:rPr lang="en-US" smtClean="0"/>
              <a:t>‹#›</a:t>
            </a:fld>
            <a:endParaRPr lang="en-US"/>
          </a:p>
        </p:txBody>
      </p:sp>
    </p:spTree>
    <p:extLst>
      <p:ext uri="{BB962C8B-B14F-4D97-AF65-F5344CB8AC3E}">
        <p14:creationId xmlns:p14="http://schemas.microsoft.com/office/powerpoint/2010/main" val="619058647"/>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Module 6 explores</a:t>
            </a:r>
            <a:r>
              <a:rPr lang="en-US" baseline="0" dirty="0" smtClean="0"/>
              <a:t> more of the extra functions GMS provides, including the ability to review old applications, all of the supports stored in the document library, and the ability to review the history of applications.  The ability to email from GMS is covered.</a:t>
            </a:r>
          </a:p>
          <a:p>
            <a:r>
              <a:rPr lang="en-US" baseline="0" dirty="0" smtClean="0"/>
              <a:t>Finally some troubleshooting is covered.</a:t>
            </a:r>
            <a:endParaRPr lang="en-US" dirty="0"/>
          </a:p>
        </p:txBody>
      </p:sp>
      <p:sp>
        <p:nvSpPr>
          <p:cNvPr id="4" name="Footer Placeholder 3"/>
          <p:cNvSpPr>
            <a:spLocks noGrp="1"/>
          </p:cNvSpPr>
          <p:nvPr>
            <p:ph type="ftr" sz="quarter" idx="10"/>
          </p:nvPr>
        </p:nvSpPr>
        <p:spPr/>
        <p:txBody>
          <a:bodyPr/>
          <a:lstStyle/>
          <a:p>
            <a:r>
              <a:rPr lang="en-US" smtClean="0"/>
              <a:t>An Excellent Education for Every Student Every Day</a:t>
            </a:r>
            <a:endParaRPr lang="en-US"/>
          </a:p>
        </p:txBody>
      </p:sp>
      <p:sp>
        <p:nvSpPr>
          <p:cNvPr id="5" name="Slide Number Placeholder 4"/>
          <p:cNvSpPr>
            <a:spLocks noGrp="1"/>
          </p:cNvSpPr>
          <p:nvPr>
            <p:ph type="sldNum" sz="quarter" idx="11"/>
          </p:nvPr>
        </p:nvSpPr>
        <p:spPr/>
        <p:txBody>
          <a:bodyPr/>
          <a:lstStyle/>
          <a:p>
            <a:fld id="{BAB7AB3E-3E92-4553-BAA2-302AC4B5F5B1}" type="slidenum">
              <a:rPr lang="en-US" smtClean="0"/>
              <a:t>1</a:t>
            </a:fld>
            <a:endParaRPr lang="en-US"/>
          </a:p>
        </p:txBody>
      </p:sp>
    </p:spTree>
    <p:extLst>
      <p:ext uri="{BB962C8B-B14F-4D97-AF65-F5344CB8AC3E}">
        <p14:creationId xmlns:p14="http://schemas.microsoft.com/office/powerpoint/2010/main" val="1092228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smtClean="0"/>
              <a:t>An Excellent Education for Every Student Every Day</a:t>
            </a:r>
            <a:endParaRPr lang="en-US"/>
          </a:p>
        </p:txBody>
      </p:sp>
      <p:sp>
        <p:nvSpPr>
          <p:cNvPr id="5" name="Slide Number Placeholder 4"/>
          <p:cNvSpPr>
            <a:spLocks noGrp="1"/>
          </p:cNvSpPr>
          <p:nvPr>
            <p:ph type="sldNum" sz="quarter" idx="11"/>
          </p:nvPr>
        </p:nvSpPr>
        <p:spPr/>
        <p:txBody>
          <a:bodyPr/>
          <a:lstStyle/>
          <a:p>
            <a:fld id="{BAB7AB3E-3E92-4553-BAA2-302AC4B5F5B1}" type="slidenum">
              <a:rPr lang="en-US" smtClean="0"/>
              <a:t>10</a:t>
            </a:fld>
            <a:endParaRPr lang="en-US"/>
          </a:p>
        </p:txBody>
      </p:sp>
    </p:spTree>
    <p:extLst>
      <p:ext uri="{BB962C8B-B14F-4D97-AF65-F5344CB8AC3E}">
        <p14:creationId xmlns:p14="http://schemas.microsoft.com/office/powerpoint/2010/main" val="39606269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smtClean="0"/>
              <a:t>An Excellent Education for Every Student Every Day</a:t>
            </a:r>
            <a:endParaRPr lang="en-US"/>
          </a:p>
        </p:txBody>
      </p:sp>
      <p:sp>
        <p:nvSpPr>
          <p:cNvPr id="5" name="Slide Number Placeholder 4"/>
          <p:cNvSpPr>
            <a:spLocks noGrp="1"/>
          </p:cNvSpPr>
          <p:nvPr>
            <p:ph type="sldNum" sz="quarter" idx="11"/>
          </p:nvPr>
        </p:nvSpPr>
        <p:spPr/>
        <p:txBody>
          <a:bodyPr/>
          <a:lstStyle/>
          <a:p>
            <a:fld id="{BAB7AB3E-3E92-4553-BAA2-302AC4B5F5B1}" type="slidenum">
              <a:rPr lang="en-US" smtClean="0"/>
              <a:t>11</a:t>
            </a:fld>
            <a:endParaRPr lang="en-US"/>
          </a:p>
        </p:txBody>
      </p:sp>
    </p:spTree>
    <p:extLst>
      <p:ext uri="{BB962C8B-B14F-4D97-AF65-F5344CB8AC3E}">
        <p14:creationId xmlns:p14="http://schemas.microsoft.com/office/powerpoint/2010/main" val="6835040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a:t>
            </a:r>
            <a:r>
              <a:rPr lang="en-US" smtClean="0"/>
              <a:t>CTE team.</a:t>
            </a:r>
            <a:endParaRPr lang="en-US" dirty="0" smtClean="0"/>
          </a:p>
          <a:p>
            <a:r>
              <a:rPr lang="en-US" dirty="0" smtClean="0"/>
              <a:t>Contact</a:t>
            </a:r>
            <a:r>
              <a:rPr lang="en-US" baseline="0" dirty="0" smtClean="0"/>
              <a:t> any of us with CTE questions</a:t>
            </a:r>
          </a:p>
          <a:p>
            <a:r>
              <a:rPr lang="en-US" baseline="0" dirty="0" smtClean="0"/>
              <a:t>Sheila is the GMS specialist on the team – call her with questions specific to GMS</a:t>
            </a:r>
            <a:endParaRPr lang="en-US" dirty="0"/>
          </a:p>
        </p:txBody>
      </p:sp>
      <p:sp>
        <p:nvSpPr>
          <p:cNvPr id="4" name="Slide Number Placeholder 3"/>
          <p:cNvSpPr>
            <a:spLocks noGrp="1"/>
          </p:cNvSpPr>
          <p:nvPr>
            <p:ph type="sldNum" sz="quarter" idx="10"/>
          </p:nvPr>
        </p:nvSpPr>
        <p:spPr/>
        <p:txBody>
          <a:bodyPr/>
          <a:lstStyle/>
          <a:p>
            <a:fld id="{CDB3B49B-E71C-4374-AD94-ED5A9EC5B06B}" type="slidenum">
              <a:rPr lang="en-US" smtClean="0"/>
              <a:t>12</a:t>
            </a:fld>
            <a:endParaRPr lang="en-US"/>
          </a:p>
        </p:txBody>
      </p:sp>
    </p:spTree>
    <p:extLst>
      <p:ext uri="{BB962C8B-B14F-4D97-AF65-F5344CB8AC3E}">
        <p14:creationId xmlns:p14="http://schemas.microsoft.com/office/powerpoint/2010/main" val="20442013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smtClean="0"/>
              <a:t>An Excellent Education for Every Student Every Day</a:t>
            </a:r>
            <a:endParaRPr lang="en-US"/>
          </a:p>
        </p:txBody>
      </p:sp>
      <p:sp>
        <p:nvSpPr>
          <p:cNvPr id="5" name="Slide Number Placeholder 4"/>
          <p:cNvSpPr>
            <a:spLocks noGrp="1"/>
          </p:cNvSpPr>
          <p:nvPr>
            <p:ph type="sldNum" sz="quarter" idx="11"/>
          </p:nvPr>
        </p:nvSpPr>
        <p:spPr/>
        <p:txBody>
          <a:bodyPr/>
          <a:lstStyle/>
          <a:p>
            <a:fld id="{BAB7AB3E-3E92-4553-BAA2-302AC4B5F5B1}" type="slidenum">
              <a:rPr lang="en-US" smtClean="0"/>
              <a:t>2</a:t>
            </a:fld>
            <a:endParaRPr lang="en-US"/>
          </a:p>
        </p:txBody>
      </p:sp>
    </p:spTree>
    <p:extLst>
      <p:ext uri="{BB962C8B-B14F-4D97-AF65-F5344CB8AC3E}">
        <p14:creationId xmlns:p14="http://schemas.microsoft.com/office/powerpoint/2010/main" val="2009762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smtClean="0"/>
              <a:t>An Excellent Education for Every Student Every Day</a:t>
            </a:r>
            <a:endParaRPr lang="en-US"/>
          </a:p>
        </p:txBody>
      </p:sp>
      <p:sp>
        <p:nvSpPr>
          <p:cNvPr id="5" name="Slide Number Placeholder 4"/>
          <p:cNvSpPr>
            <a:spLocks noGrp="1"/>
          </p:cNvSpPr>
          <p:nvPr>
            <p:ph type="sldNum" sz="quarter" idx="11"/>
          </p:nvPr>
        </p:nvSpPr>
        <p:spPr/>
        <p:txBody>
          <a:bodyPr/>
          <a:lstStyle/>
          <a:p>
            <a:fld id="{BAB7AB3E-3E92-4553-BAA2-302AC4B5F5B1}" type="slidenum">
              <a:rPr lang="en-US" smtClean="0"/>
              <a:t>3</a:t>
            </a:fld>
            <a:endParaRPr lang="en-US"/>
          </a:p>
        </p:txBody>
      </p:sp>
    </p:spTree>
    <p:extLst>
      <p:ext uri="{BB962C8B-B14F-4D97-AF65-F5344CB8AC3E}">
        <p14:creationId xmlns:p14="http://schemas.microsoft.com/office/powerpoint/2010/main" val="10389759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D7EA31BE-80BD-4897-A408-BE9B1579E94E}" type="slidenum">
              <a:rPr lang="en-US" smtClean="0"/>
              <a:t>4</a:t>
            </a:fld>
            <a:endParaRPr lang="en-US"/>
          </a:p>
        </p:txBody>
      </p:sp>
    </p:spTree>
    <p:extLst>
      <p:ext uri="{BB962C8B-B14F-4D97-AF65-F5344CB8AC3E}">
        <p14:creationId xmlns:p14="http://schemas.microsoft.com/office/powerpoint/2010/main" val="14741828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smtClean="0"/>
              <a:t>An Excellent Education for Every Student Every Day</a:t>
            </a:r>
            <a:endParaRPr lang="en-US"/>
          </a:p>
        </p:txBody>
      </p:sp>
      <p:sp>
        <p:nvSpPr>
          <p:cNvPr id="5" name="Slide Number Placeholder 4"/>
          <p:cNvSpPr>
            <a:spLocks noGrp="1"/>
          </p:cNvSpPr>
          <p:nvPr>
            <p:ph type="sldNum" sz="quarter" idx="11"/>
          </p:nvPr>
        </p:nvSpPr>
        <p:spPr/>
        <p:txBody>
          <a:bodyPr/>
          <a:lstStyle/>
          <a:p>
            <a:fld id="{BAB7AB3E-3E92-4553-BAA2-302AC4B5F5B1}" type="slidenum">
              <a:rPr lang="en-US" smtClean="0"/>
              <a:t>5</a:t>
            </a:fld>
            <a:endParaRPr lang="en-US"/>
          </a:p>
        </p:txBody>
      </p:sp>
    </p:spTree>
    <p:extLst>
      <p:ext uri="{BB962C8B-B14F-4D97-AF65-F5344CB8AC3E}">
        <p14:creationId xmlns:p14="http://schemas.microsoft.com/office/powerpoint/2010/main" val="20405507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smtClean="0"/>
              <a:t>An Excellent Education for Every Student Every Day</a:t>
            </a:r>
            <a:endParaRPr lang="en-US"/>
          </a:p>
        </p:txBody>
      </p:sp>
      <p:sp>
        <p:nvSpPr>
          <p:cNvPr id="5" name="Slide Number Placeholder 4"/>
          <p:cNvSpPr>
            <a:spLocks noGrp="1"/>
          </p:cNvSpPr>
          <p:nvPr>
            <p:ph type="sldNum" sz="quarter" idx="11"/>
          </p:nvPr>
        </p:nvSpPr>
        <p:spPr/>
        <p:txBody>
          <a:bodyPr/>
          <a:lstStyle/>
          <a:p>
            <a:fld id="{BAB7AB3E-3E92-4553-BAA2-302AC4B5F5B1}" type="slidenum">
              <a:rPr lang="en-US" smtClean="0"/>
              <a:t>6</a:t>
            </a:fld>
            <a:endParaRPr lang="en-US"/>
          </a:p>
        </p:txBody>
      </p:sp>
    </p:spTree>
    <p:extLst>
      <p:ext uri="{BB962C8B-B14F-4D97-AF65-F5344CB8AC3E}">
        <p14:creationId xmlns:p14="http://schemas.microsoft.com/office/powerpoint/2010/main" val="36782169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History Log – is about the process</a:t>
            </a:r>
            <a:r>
              <a:rPr lang="en-US" baseline="0" dirty="0" smtClean="0"/>
              <a:t> (when the status changed, who approved an application) and saves comments forever.</a:t>
            </a:r>
          </a:p>
          <a:p>
            <a:endParaRPr lang="en-US" baseline="0" dirty="0" smtClean="0"/>
          </a:p>
          <a:p>
            <a:r>
              <a:rPr lang="en-US" baseline="0" dirty="0" smtClean="0"/>
              <a:t>Grantee Checklist – is a one-time back and forth for DEED to help communicate with districts the changes needed in each section to approve an application/revision.</a:t>
            </a:r>
            <a:endParaRPr lang="en-US" dirty="0"/>
          </a:p>
        </p:txBody>
      </p:sp>
      <p:sp>
        <p:nvSpPr>
          <p:cNvPr id="4" name="Footer Placeholder 3"/>
          <p:cNvSpPr>
            <a:spLocks noGrp="1"/>
          </p:cNvSpPr>
          <p:nvPr>
            <p:ph type="ftr" sz="quarter" idx="10"/>
          </p:nvPr>
        </p:nvSpPr>
        <p:spPr/>
        <p:txBody>
          <a:bodyPr/>
          <a:lstStyle/>
          <a:p>
            <a:r>
              <a:rPr lang="en-US" smtClean="0"/>
              <a:t>An Excellent Education for Every Student Every Day</a:t>
            </a:r>
            <a:endParaRPr lang="en-US"/>
          </a:p>
        </p:txBody>
      </p:sp>
      <p:sp>
        <p:nvSpPr>
          <p:cNvPr id="5" name="Slide Number Placeholder 4"/>
          <p:cNvSpPr>
            <a:spLocks noGrp="1"/>
          </p:cNvSpPr>
          <p:nvPr>
            <p:ph type="sldNum" sz="quarter" idx="11"/>
          </p:nvPr>
        </p:nvSpPr>
        <p:spPr/>
        <p:txBody>
          <a:bodyPr/>
          <a:lstStyle/>
          <a:p>
            <a:fld id="{BAB7AB3E-3E92-4553-BAA2-302AC4B5F5B1}" type="slidenum">
              <a:rPr lang="en-US" smtClean="0"/>
              <a:t>7</a:t>
            </a:fld>
            <a:endParaRPr lang="en-US"/>
          </a:p>
        </p:txBody>
      </p:sp>
    </p:spTree>
    <p:extLst>
      <p:ext uri="{BB962C8B-B14F-4D97-AF65-F5344CB8AC3E}">
        <p14:creationId xmlns:p14="http://schemas.microsoft.com/office/powerpoint/2010/main" val="16244933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smtClean="0"/>
              <a:t>An Excellent Education for Every Student Every Day</a:t>
            </a:r>
            <a:endParaRPr lang="en-US"/>
          </a:p>
        </p:txBody>
      </p:sp>
      <p:sp>
        <p:nvSpPr>
          <p:cNvPr id="5" name="Slide Number Placeholder 4"/>
          <p:cNvSpPr>
            <a:spLocks noGrp="1"/>
          </p:cNvSpPr>
          <p:nvPr>
            <p:ph type="sldNum" sz="quarter" idx="11"/>
          </p:nvPr>
        </p:nvSpPr>
        <p:spPr/>
        <p:txBody>
          <a:bodyPr/>
          <a:lstStyle/>
          <a:p>
            <a:fld id="{BAB7AB3E-3E92-4553-BAA2-302AC4B5F5B1}" type="slidenum">
              <a:rPr lang="en-US" smtClean="0"/>
              <a:t>8</a:t>
            </a:fld>
            <a:endParaRPr lang="en-US"/>
          </a:p>
        </p:txBody>
      </p:sp>
    </p:spTree>
    <p:extLst>
      <p:ext uri="{BB962C8B-B14F-4D97-AF65-F5344CB8AC3E}">
        <p14:creationId xmlns:p14="http://schemas.microsoft.com/office/powerpoint/2010/main" val="27156930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smtClean="0"/>
              <a:t>An Excellent Education for Every Student Every Day</a:t>
            </a:r>
            <a:endParaRPr lang="en-US"/>
          </a:p>
        </p:txBody>
      </p:sp>
      <p:sp>
        <p:nvSpPr>
          <p:cNvPr id="5" name="Slide Number Placeholder 4"/>
          <p:cNvSpPr>
            <a:spLocks noGrp="1"/>
          </p:cNvSpPr>
          <p:nvPr>
            <p:ph type="sldNum" sz="quarter" idx="11"/>
          </p:nvPr>
        </p:nvSpPr>
        <p:spPr/>
        <p:txBody>
          <a:bodyPr/>
          <a:lstStyle/>
          <a:p>
            <a:fld id="{BAB7AB3E-3E92-4553-BAA2-302AC4B5F5B1}" type="slidenum">
              <a:rPr lang="en-US" smtClean="0"/>
              <a:t>9</a:t>
            </a:fld>
            <a:endParaRPr lang="en-US"/>
          </a:p>
        </p:txBody>
      </p:sp>
    </p:spTree>
    <p:extLst>
      <p:ext uri="{BB962C8B-B14F-4D97-AF65-F5344CB8AC3E}">
        <p14:creationId xmlns:p14="http://schemas.microsoft.com/office/powerpoint/2010/main" val="33408842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dirty="0"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18" name="Slide Number Placeholder 5"/>
          <p:cNvSpPr>
            <a:spLocks noGrp="1"/>
          </p:cNvSpPr>
          <p:nvPr>
            <p:ph type="sldNum" sz="quarter" idx="4"/>
          </p:nvPr>
        </p:nvSpPr>
        <p:spPr>
          <a:xfrm>
            <a:off x="6457950" y="6405335"/>
            <a:ext cx="2057400" cy="365125"/>
          </a:xfrm>
          <a:prstGeom prst="rect">
            <a:avLst/>
          </a:prstGeom>
        </p:spPr>
        <p:txBody>
          <a:bodyPr vert="horz" lIns="91440" tIns="45720" rIns="91440" bIns="45720" rtlCol="0" anchor="b"/>
          <a:lstStyle>
            <a:lvl1pPr algn="r">
              <a:defRPr sz="1200">
                <a:solidFill>
                  <a:srgbClr val="4F4F4F"/>
                </a:solidFill>
              </a:defRPr>
            </a:lvl1pPr>
          </a:lstStyle>
          <a:p>
            <a:fld id="{8F70FDB2-A6A2-4330-993F-395761078E77}" type="slidenum">
              <a:rPr lang="en-US" smtClean="0"/>
              <a:pPr/>
              <a:t>‹#›</a:t>
            </a:fld>
            <a:endParaRPr lang="en-US" dirty="0"/>
          </a:p>
        </p:txBody>
      </p:sp>
      <p:sp>
        <p:nvSpPr>
          <p:cNvPr id="19" name="Footer Placeholder 4"/>
          <p:cNvSpPr>
            <a:spLocks noGrp="1"/>
          </p:cNvSpPr>
          <p:nvPr>
            <p:ph type="ftr" sz="quarter" idx="3"/>
          </p:nvPr>
        </p:nvSpPr>
        <p:spPr>
          <a:xfrm>
            <a:off x="2775857" y="6405334"/>
            <a:ext cx="3592286" cy="365125"/>
          </a:xfrm>
          <a:prstGeom prst="rect">
            <a:avLst/>
          </a:prstGeom>
        </p:spPr>
        <p:txBody>
          <a:bodyPr anchor="b"/>
          <a:lstStyle>
            <a:lvl1pPr>
              <a:defRPr sz="1200" b="1" i="1">
                <a:solidFill>
                  <a:srgbClr val="4F4F4F"/>
                </a:solidFill>
                <a:latin typeface="+mn-lt"/>
              </a:defRPr>
            </a:lvl1pPr>
          </a:lstStyle>
          <a:p>
            <a:pPr algn="ctr"/>
            <a:r>
              <a:rPr lang="en-US" dirty="0" smtClean="0"/>
              <a:t>· An Excellent Education for Every Student Every Day ·</a:t>
            </a:r>
            <a:endParaRPr lang="en-US" dirty="0"/>
          </a:p>
        </p:txBody>
      </p:sp>
    </p:spTree>
    <p:extLst>
      <p:ext uri="{BB962C8B-B14F-4D97-AF65-F5344CB8AC3E}">
        <p14:creationId xmlns:p14="http://schemas.microsoft.com/office/powerpoint/2010/main" val="80596833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Slide Number Placeholder 5"/>
          <p:cNvSpPr>
            <a:spLocks noGrp="1"/>
          </p:cNvSpPr>
          <p:nvPr>
            <p:ph type="sldNum" sz="quarter" idx="4"/>
          </p:nvPr>
        </p:nvSpPr>
        <p:spPr>
          <a:xfrm>
            <a:off x="6457950" y="6405335"/>
            <a:ext cx="2057400" cy="365125"/>
          </a:xfrm>
          <a:prstGeom prst="rect">
            <a:avLst/>
          </a:prstGeom>
        </p:spPr>
        <p:txBody>
          <a:bodyPr vert="horz" lIns="91440" tIns="45720" rIns="91440" bIns="45720" rtlCol="0" anchor="b"/>
          <a:lstStyle>
            <a:lvl1pPr algn="r">
              <a:defRPr sz="1200">
                <a:solidFill>
                  <a:srgbClr val="4F4F4F"/>
                </a:solidFill>
              </a:defRPr>
            </a:lvl1pPr>
          </a:lstStyle>
          <a:p>
            <a:fld id="{8F70FDB2-A6A2-4330-993F-395761078E77}" type="slidenum">
              <a:rPr lang="en-US" smtClean="0"/>
              <a:pPr/>
              <a:t>‹#›</a:t>
            </a:fld>
            <a:endParaRPr lang="en-US" dirty="0"/>
          </a:p>
        </p:txBody>
      </p:sp>
      <p:sp>
        <p:nvSpPr>
          <p:cNvPr id="15" name="Footer Placeholder 4"/>
          <p:cNvSpPr>
            <a:spLocks noGrp="1"/>
          </p:cNvSpPr>
          <p:nvPr>
            <p:ph type="ftr" sz="quarter" idx="3"/>
          </p:nvPr>
        </p:nvSpPr>
        <p:spPr>
          <a:xfrm>
            <a:off x="2775857" y="6405334"/>
            <a:ext cx="3592286" cy="365125"/>
          </a:xfrm>
          <a:prstGeom prst="rect">
            <a:avLst/>
          </a:prstGeom>
        </p:spPr>
        <p:txBody>
          <a:bodyPr anchor="b"/>
          <a:lstStyle>
            <a:lvl1pPr>
              <a:defRPr sz="1200" b="1" i="1">
                <a:solidFill>
                  <a:srgbClr val="4F4F4F"/>
                </a:solidFill>
                <a:latin typeface="+mn-lt"/>
              </a:defRPr>
            </a:lvl1pPr>
          </a:lstStyle>
          <a:p>
            <a:pPr algn="ctr"/>
            <a:r>
              <a:rPr lang="en-US" dirty="0" smtClean="0"/>
              <a:t>· An Excellent Education for Every Student Every Day ·</a:t>
            </a:r>
            <a:endParaRPr lang="en-US" dirty="0"/>
          </a:p>
        </p:txBody>
      </p:sp>
    </p:spTree>
    <p:extLst>
      <p:ext uri="{BB962C8B-B14F-4D97-AF65-F5344CB8AC3E}">
        <p14:creationId xmlns:p14="http://schemas.microsoft.com/office/powerpoint/2010/main" val="233237402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dirty="0"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rgbClr val="4F4F4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
        <p:nvSpPr>
          <p:cNvPr id="14" name="Slide Number Placeholder 5"/>
          <p:cNvSpPr>
            <a:spLocks noGrp="1"/>
          </p:cNvSpPr>
          <p:nvPr>
            <p:ph type="sldNum" sz="quarter" idx="4"/>
          </p:nvPr>
        </p:nvSpPr>
        <p:spPr>
          <a:xfrm>
            <a:off x="6457950" y="6405335"/>
            <a:ext cx="2057400" cy="365125"/>
          </a:xfrm>
          <a:prstGeom prst="rect">
            <a:avLst/>
          </a:prstGeom>
        </p:spPr>
        <p:txBody>
          <a:bodyPr vert="horz" lIns="91440" tIns="45720" rIns="91440" bIns="45720" rtlCol="0" anchor="b"/>
          <a:lstStyle>
            <a:lvl1pPr algn="r">
              <a:defRPr sz="1200">
                <a:solidFill>
                  <a:srgbClr val="4F4F4F"/>
                </a:solidFill>
              </a:defRPr>
            </a:lvl1pPr>
          </a:lstStyle>
          <a:p>
            <a:fld id="{8F70FDB2-A6A2-4330-993F-395761078E77}" type="slidenum">
              <a:rPr lang="en-US" smtClean="0"/>
              <a:pPr/>
              <a:t>‹#›</a:t>
            </a:fld>
            <a:endParaRPr lang="en-US" dirty="0"/>
          </a:p>
        </p:txBody>
      </p:sp>
      <p:sp>
        <p:nvSpPr>
          <p:cNvPr id="15" name="Footer Placeholder 4"/>
          <p:cNvSpPr>
            <a:spLocks noGrp="1"/>
          </p:cNvSpPr>
          <p:nvPr>
            <p:ph type="ftr" sz="quarter" idx="3"/>
          </p:nvPr>
        </p:nvSpPr>
        <p:spPr>
          <a:xfrm>
            <a:off x="2771095" y="6405335"/>
            <a:ext cx="3592286" cy="365125"/>
          </a:xfrm>
          <a:prstGeom prst="rect">
            <a:avLst/>
          </a:prstGeom>
        </p:spPr>
        <p:txBody>
          <a:bodyPr anchor="b"/>
          <a:lstStyle>
            <a:lvl1pPr>
              <a:defRPr sz="1200" b="1" i="1">
                <a:solidFill>
                  <a:srgbClr val="4F4F4F"/>
                </a:solidFill>
                <a:latin typeface="+mn-lt"/>
              </a:defRPr>
            </a:lvl1pPr>
          </a:lstStyle>
          <a:p>
            <a:pPr algn="ctr"/>
            <a:r>
              <a:rPr lang="en-US" dirty="0" smtClean="0"/>
              <a:t>· An Excellent Education for Every Student Every Day ·</a:t>
            </a:r>
            <a:endParaRPr lang="en-US" dirty="0"/>
          </a:p>
        </p:txBody>
      </p:sp>
    </p:spTree>
    <p:extLst>
      <p:ext uri="{BB962C8B-B14F-4D97-AF65-F5344CB8AC3E}">
        <p14:creationId xmlns:p14="http://schemas.microsoft.com/office/powerpoint/2010/main" val="294467434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Slide Number Placeholder 5"/>
          <p:cNvSpPr>
            <a:spLocks noGrp="1"/>
          </p:cNvSpPr>
          <p:nvPr>
            <p:ph type="sldNum" sz="quarter" idx="4"/>
          </p:nvPr>
        </p:nvSpPr>
        <p:spPr>
          <a:xfrm>
            <a:off x="6457950" y="6405335"/>
            <a:ext cx="2057400" cy="365125"/>
          </a:xfrm>
          <a:prstGeom prst="rect">
            <a:avLst/>
          </a:prstGeom>
        </p:spPr>
        <p:txBody>
          <a:bodyPr vert="horz" lIns="91440" tIns="45720" rIns="91440" bIns="45720" rtlCol="0" anchor="b"/>
          <a:lstStyle>
            <a:lvl1pPr algn="r">
              <a:defRPr sz="1200">
                <a:solidFill>
                  <a:srgbClr val="4F4F4F"/>
                </a:solidFill>
              </a:defRPr>
            </a:lvl1pPr>
          </a:lstStyle>
          <a:p>
            <a:fld id="{8F70FDB2-A6A2-4330-993F-395761078E77}" type="slidenum">
              <a:rPr lang="en-US" smtClean="0"/>
              <a:pPr/>
              <a:t>‹#›</a:t>
            </a:fld>
            <a:endParaRPr lang="en-US" dirty="0"/>
          </a:p>
        </p:txBody>
      </p:sp>
      <p:sp>
        <p:nvSpPr>
          <p:cNvPr id="16" name="Footer Placeholder 4"/>
          <p:cNvSpPr>
            <a:spLocks noGrp="1"/>
          </p:cNvSpPr>
          <p:nvPr>
            <p:ph type="ftr" sz="quarter" idx="3"/>
          </p:nvPr>
        </p:nvSpPr>
        <p:spPr>
          <a:xfrm>
            <a:off x="2775857" y="6405335"/>
            <a:ext cx="3592286" cy="365125"/>
          </a:xfrm>
          <a:prstGeom prst="rect">
            <a:avLst/>
          </a:prstGeom>
        </p:spPr>
        <p:txBody>
          <a:bodyPr anchor="b"/>
          <a:lstStyle>
            <a:lvl1pPr>
              <a:defRPr sz="1200" b="1" i="1">
                <a:solidFill>
                  <a:srgbClr val="4F4F4F"/>
                </a:solidFill>
                <a:latin typeface="+mn-lt"/>
              </a:defRPr>
            </a:lvl1pPr>
          </a:lstStyle>
          <a:p>
            <a:pPr algn="ctr"/>
            <a:r>
              <a:rPr lang="en-US" dirty="0" smtClean="0"/>
              <a:t>· An Excellent Education for Every Student Every Day ·</a:t>
            </a:r>
            <a:endParaRPr lang="en-US" dirty="0"/>
          </a:p>
        </p:txBody>
      </p:sp>
    </p:spTree>
    <p:extLst>
      <p:ext uri="{BB962C8B-B14F-4D97-AF65-F5344CB8AC3E}">
        <p14:creationId xmlns:p14="http://schemas.microsoft.com/office/powerpoint/2010/main" val="182756498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dirty="0"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Slide Number Placeholder 5"/>
          <p:cNvSpPr>
            <a:spLocks noGrp="1"/>
          </p:cNvSpPr>
          <p:nvPr>
            <p:ph type="sldNum" sz="quarter" idx="10"/>
          </p:nvPr>
        </p:nvSpPr>
        <p:spPr>
          <a:xfrm>
            <a:off x="6457950" y="6405335"/>
            <a:ext cx="2057400" cy="365125"/>
          </a:xfrm>
          <a:prstGeom prst="rect">
            <a:avLst/>
          </a:prstGeom>
        </p:spPr>
        <p:txBody>
          <a:bodyPr vert="horz" lIns="91440" tIns="45720" rIns="91440" bIns="45720" rtlCol="0" anchor="b"/>
          <a:lstStyle>
            <a:lvl1pPr algn="r">
              <a:defRPr sz="1200">
                <a:solidFill>
                  <a:srgbClr val="4F4F4F"/>
                </a:solidFill>
              </a:defRPr>
            </a:lvl1pPr>
          </a:lstStyle>
          <a:p>
            <a:fld id="{8F70FDB2-A6A2-4330-993F-395761078E77}" type="slidenum">
              <a:rPr lang="en-US" smtClean="0"/>
              <a:pPr/>
              <a:t>‹#›</a:t>
            </a:fld>
            <a:endParaRPr lang="en-US" dirty="0"/>
          </a:p>
        </p:txBody>
      </p:sp>
      <p:sp>
        <p:nvSpPr>
          <p:cNvPr id="18" name="Footer Placeholder 4"/>
          <p:cNvSpPr>
            <a:spLocks noGrp="1"/>
          </p:cNvSpPr>
          <p:nvPr>
            <p:ph type="ftr" sz="quarter" idx="11"/>
          </p:nvPr>
        </p:nvSpPr>
        <p:spPr>
          <a:xfrm>
            <a:off x="2777048" y="6405335"/>
            <a:ext cx="3592286" cy="365125"/>
          </a:xfrm>
          <a:prstGeom prst="rect">
            <a:avLst/>
          </a:prstGeom>
        </p:spPr>
        <p:txBody>
          <a:bodyPr anchor="b"/>
          <a:lstStyle>
            <a:lvl1pPr>
              <a:defRPr sz="1200" b="1" i="1">
                <a:solidFill>
                  <a:srgbClr val="4F4F4F"/>
                </a:solidFill>
                <a:latin typeface="+mn-lt"/>
              </a:defRPr>
            </a:lvl1pPr>
          </a:lstStyle>
          <a:p>
            <a:pPr algn="ctr"/>
            <a:r>
              <a:rPr lang="en-US" dirty="0" smtClean="0"/>
              <a:t>· An Excellent Education for Every Student Every Day ·</a:t>
            </a:r>
            <a:endParaRPr lang="en-US" dirty="0"/>
          </a:p>
        </p:txBody>
      </p:sp>
    </p:spTree>
    <p:extLst>
      <p:ext uri="{BB962C8B-B14F-4D97-AF65-F5344CB8AC3E}">
        <p14:creationId xmlns:p14="http://schemas.microsoft.com/office/powerpoint/2010/main" val="410121302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13" name="Slide Number Placeholder 5"/>
          <p:cNvSpPr>
            <a:spLocks noGrp="1"/>
          </p:cNvSpPr>
          <p:nvPr>
            <p:ph type="sldNum" sz="quarter" idx="4"/>
          </p:nvPr>
        </p:nvSpPr>
        <p:spPr>
          <a:xfrm>
            <a:off x="6457950" y="6405335"/>
            <a:ext cx="2057400" cy="365125"/>
          </a:xfrm>
          <a:prstGeom prst="rect">
            <a:avLst/>
          </a:prstGeom>
        </p:spPr>
        <p:txBody>
          <a:bodyPr vert="horz" lIns="91440" tIns="45720" rIns="91440" bIns="45720" rtlCol="0" anchor="b"/>
          <a:lstStyle>
            <a:lvl1pPr algn="r">
              <a:defRPr sz="1200">
                <a:solidFill>
                  <a:srgbClr val="4F4F4F"/>
                </a:solidFill>
              </a:defRPr>
            </a:lvl1pPr>
          </a:lstStyle>
          <a:p>
            <a:fld id="{8F70FDB2-A6A2-4330-993F-395761078E77}" type="slidenum">
              <a:rPr lang="en-US" smtClean="0"/>
              <a:pPr/>
              <a:t>‹#›</a:t>
            </a:fld>
            <a:endParaRPr lang="en-US" dirty="0"/>
          </a:p>
        </p:txBody>
      </p:sp>
      <p:sp>
        <p:nvSpPr>
          <p:cNvPr id="14" name="Footer Placeholder 4"/>
          <p:cNvSpPr>
            <a:spLocks noGrp="1"/>
          </p:cNvSpPr>
          <p:nvPr>
            <p:ph type="ftr" sz="quarter" idx="3"/>
          </p:nvPr>
        </p:nvSpPr>
        <p:spPr>
          <a:xfrm>
            <a:off x="2775857" y="6405335"/>
            <a:ext cx="3592286" cy="365125"/>
          </a:xfrm>
          <a:prstGeom prst="rect">
            <a:avLst/>
          </a:prstGeom>
        </p:spPr>
        <p:txBody>
          <a:bodyPr anchor="b"/>
          <a:lstStyle>
            <a:lvl1pPr>
              <a:defRPr sz="1200" b="1" i="1">
                <a:solidFill>
                  <a:srgbClr val="4F4F4F"/>
                </a:solidFill>
                <a:latin typeface="+mn-lt"/>
              </a:defRPr>
            </a:lvl1pPr>
          </a:lstStyle>
          <a:p>
            <a:pPr algn="ctr"/>
            <a:r>
              <a:rPr lang="en-US" dirty="0" smtClean="0"/>
              <a:t>· An Excellent Education for Every Student Every Day ·</a:t>
            </a:r>
            <a:endParaRPr lang="en-US" dirty="0"/>
          </a:p>
        </p:txBody>
      </p:sp>
    </p:spTree>
    <p:extLst>
      <p:ext uri="{BB962C8B-B14F-4D97-AF65-F5344CB8AC3E}">
        <p14:creationId xmlns:p14="http://schemas.microsoft.com/office/powerpoint/2010/main" val="29481192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2" name="Slide Number Placeholder 5"/>
          <p:cNvSpPr>
            <a:spLocks noGrp="1"/>
          </p:cNvSpPr>
          <p:nvPr>
            <p:ph type="sldNum" sz="quarter" idx="4"/>
          </p:nvPr>
        </p:nvSpPr>
        <p:spPr>
          <a:xfrm>
            <a:off x="6457950" y="6405335"/>
            <a:ext cx="2057400" cy="365125"/>
          </a:xfrm>
          <a:prstGeom prst="rect">
            <a:avLst/>
          </a:prstGeom>
        </p:spPr>
        <p:txBody>
          <a:bodyPr vert="horz" lIns="91440" tIns="45720" rIns="91440" bIns="45720" rtlCol="0" anchor="b"/>
          <a:lstStyle>
            <a:lvl1pPr algn="r">
              <a:defRPr sz="1200">
                <a:solidFill>
                  <a:srgbClr val="4F4F4F"/>
                </a:solidFill>
              </a:defRPr>
            </a:lvl1pPr>
          </a:lstStyle>
          <a:p>
            <a:fld id="{8F70FDB2-A6A2-4330-993F-395761078E77}" type="slidenum">
              <a:rPr lang="en-US" smtClean="0"/>
              <a:pPr/>
              <a:t>‹#›</a:t>
            </a:fld>
            <a:endParaRPr lang="en-US" dirty="0"/>
          </a:p>
        </p:txBody>
      </p:sp>
      <p:sp>
        <p:nvSpPr>
          <p:cNvPr id="13" name="Footer Placeholder 4"/>
          <p:cNvSpPr>
            <a:spLocks noGrp="1"/>
          </p:cNvSpPr>
          <p:nvPr>
            <p:ph type="ftr" sz="quarter" idx="3"/>
          </p:nvPr>
        </p:nvSpPr>
        <p:spPr>
          <a:xfrm>
            <a:off x="2775048" y="6405334"/>
            <a:ext cx="3592286" cy="365125"/>
          </a:xfrm>
          <a:prstGeom prst="rect">
            <a:avLst/>
          </a:prstGeom>
        </p:spPr>
        <p:txBody>
          <a:bodyPr anchor="b"/>
          <a:lstStyle>
            <a:lvl1pPr>
              <a:defRPr sz="1200" b="1" i="1">
                <a:solidFill>
                  <a:srgbClr val="4F4F4F"/>
                </a:solidFill>
                <a:latin typeface="+mn-lt"/>
              </a:defRPr>
            </a:lvl1pPr>
          </a:lstStyle>
          <a:p>
            <a:pPr algn="ctr"/>
            <a:r>
              <a:rPr lang="en-US" dirty="0" smtClean="0"/>
              <a:t>· An Excellent Education for Every Student Every Day ·</a:t>
            </a:r>
            <a:endParaRPr lang="en-US" dirty="0"/>
          </a:p>
        </p:txBody>
      </p:sp>
    </p:spTree>
    <p:extLst>
      <p:ext uri="{BB962C8B-B14F-4D97-AF65-F5344CB8AC3E}">
        <p14:creationId xmlns:p14="http://schemas.microsoft.com/office/powerpoint/2010/main" val="184800008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15" name="Slide Number Placeholder 5"/>
          <p:cNvSpPr>
            <a:spLocks noGrp="1"/>
          </p:cNvSpPr>
          <p:nvPr>
            <p:ph type="sldNum" sz="quarter" idx="4"/>
          </p:nvPr>
        </p:nvSpPr>
        <p:spPr>
          <a:xfrm>
            <a:off x="6457950" y="6405335"/>
            <a:ext cx="2057400" cy="365125"/>
          </a:xfrm>
          <a:prstGeom prst="rect">
            <a:avLst/>
          </a:prstGeom>
        </p:spPr>
        <p:txBody>
          <a:bodyPr vert="horz" lIns="91440" tIns="45720" rIns="91440" bIns="45720" rtlCol="0" anchor="b"/>
          <a:lstStyle>
            <a:lvl1pPr algn="r">
              <a:defRPr sz="1200">
                <a:solidFill>
                  <a:srgbClr val="4F4F4F"/>
                </a:solidFill>
              </a:defRPr>
            </a:lvl1pPr>
          </a:lstStyle>
          <a:p>
            <a:fld id="{8F70FDB2-A6A2-4330-993F-395761078E77}" type="slidenum">
              <a:rPr lang="en-US" smtClean="0"/>
              <a:pPr/>
              <a:t>‹#›</a:t>
            </a:fld>
            <a:endParaRPr lang="en-US" dirty="0"/>
          </a:p>
        </p:txBody>
      </p:sp>
      <p:sp>
        <p:nvSpPr>
          <p:cNvPr id="16" name="Footer Placeholder 4"/>
          <p:cNvSpPr>
            <a:spLocks noGrp="1"/>
          </p:cNvSpPr>
          <p:nvPr>
            <p:ph type="ftr" sz="quarter" idx="3"/>
          </p:nvPr>
        </p:nvSpPr>
        <p:spPr>
          <a:xfrm>
            <a:off x="2777622" y="6405335"/>
            <a:ext cx="3592286" cy="365125"/>
          </a:xfrm>
          <a:prstGeom prst="rect">
            <a:avLst/>
          </a:prstGeom>
        </p:spPr>
        <p:txBody>
          <a:bodyPr anchor="b"/>
          <a:lstStyle>
            <a:lvl1pPr>
              <a:defRPr sz="1200" b="1" i="1">
                <a:solidFill>
                  <a:srgbClr val="4F4F4F"/>
                </a:solidFill>
                <a:latin typeface="+mn-lt"/>
              </a:defRPr>
            </a:lvl1pPr>
          </a:lstStyle>
          <a:p>
            <a:pPr algn="ctr"/>
            <a:r>
              <a:rPr lang="en-US" dirty="0" smtClean="0"/>
              <a:t>· An Excellent Education for Every Student Every Day ·</a:t>
            </a:r>
            <a:endParaRPr lang="en-US" dirty="0"/>
          </a:p>
        </p:txBody>
      </p:sp>
    </p:spTree>
    <p:extLst>
      <p:ext uri="{BB962C8B-B14F-4D97-AF65-F5344CB8AC3E}">
        <p14:creationId xmlns:p14="http://schemas.microsoft.com/office/powerpoint/2010/main" val="282317470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Click to edit Master text styles</a:t>
            </a:r>
          </a:p>
        </p:txBody>
      </p:sp>
      <p:sp>
        <p:nvSpPr>
          <p:cNvPr id="15" name="Slide Number Placeholder 5"/>
          <p:cNvSpPr>
            <a:spLocks noGrp="1"/>
          </p:cNvSpPr>
          <p:nvPr>
            <p:ph type="sldNum" sz="quarter" idx="4"/>
          </p:nvPr>
        </p:nvSpPr>
        <p:spPr>
          <a:xfrm>
            <a:off x="6457950" y="6405335"/>
            <a:ext cx="2057400" cy="365125"/>
          </a:xfrm>
          <a:prstGeom prst="rect">
            <a:avLst/>
          </a:prstGeom>
        </p:spPr>
        <p:txBody>
          <a:bodyPr vert="horz" lIns="91440" tIns="45720" rIns="91440" bIns="45720" rtlCol="0" anchor="b"/>
          <a:lstStyle>
            <a:lvl1pPr algn="r">
              <a:defRPr sz="1200">
                <a:solidFill>
                  <a:srgbClr val="4F4F4F"/>
                </a:solidFill>
              </a:defRPr>
            </a:lvl1pPr>
          </a:lstStyle>
          <a:p>
            <a:fld id="{8F70FDB2-A6A2-4330-993F-395761078E77}" type="slidenum">
              <a:rPr lang="en-US" smtClean="0"/>
              <a:pPr/>
              <a:t>‹#›</a:t>
            </a:fld>
            <a:endParaRPr lang="en-US" dirty="0"/>
          </a:p>
        </p:txBody>
      </p:sp>
      <p:sp>
        <p:nvSpPr>
          <p:cNvPr id="16" name="Footer Placeholder 4"/>
          <p:cNvSpPr>
            <a:spLocks noGrp="1"/>
          </p:cNvSpPr>
          <p:nvPr>
            <p:ph type="ftr" sz="quarter" idx="3"/>
          </p:nvPr>
        </p:nvSpPr>
        <p:spPr>
          <a:xfrm>
            <a:off x="2777622" y="6405334"/>
            <a:ext cx="3592286" cy="365125"/>
          </a:xfrm>
          <a:prstGeom prst="rect">
            <a:avLst/>
          </a:prstGeom>
        </p:spPr>
        <p:txBody>
          <a:bodyPr anchor="b"/>
          <a:lstStyle>
            <a:lvl1pPr>
              <a:defRPr sz="1200" b="1" i="1">
                <a:solidFill>
                  <a:srgbClr val="4F4F4F"/>
                </a:solidFill>
                <a:latin typeface="+mn-lt"/>
              </a:defRPr>
            </a:lvl1pPr>
          </a:lstStyle>
          <a:p>
            <a:pPr algn="ctr"/>
            <a:r>
              <a:rPr lang="en-US" dirty="0" smtClean="0"/>
              <a:t>· An Excellent Education for Every Student Every Day ·</a:t>
            </a:r>
            <a:endParaRPr lang="en-US" dirty="0"/>
          </a:p>
        </p:txBody>
      </p:sp>
    </p:spTree>
    <p:extLst>
      <p:ext uri="{BB962C8B-B14F-4D97-AF65-F5344CB8AC3E}">
        <p14:creationId xmlns:p14="http://schemas.microsoft.com/office/powerpoint/2010/main" val="181103695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6441474" y="6405335"/>
            <a:ext cx="2057400" cy="365125"/>
          </a:xfrm>
          <a:prstGeom prst="rect">
            <a:avLst/>
          </a:prstGeom>
        </p:spPr>
        <p:txBody>
          <a:bodyPr vert="horz" lIns="91440" tIns="45720" rIns="91440" bIns="45720" rtlCol="0" anchor="b"/>
          <a:lstStyle>
            <a:lvl1pPr algn="r">
              <a:defRPr sz="1200">
                <a:solidFill>
                  <a:srgbClr val="4F4F4F"/>
                </a:solidFill>
              </a:defRPr>
            </a:lvl1pPr>
          </a:lstStyle>
          <a:p>
            <a:fld id="{8F70FDB2-A6A2-4330-993F-395761078E77}" type="slidenum">
              <a:rPr lang="en-US" smtClean="0"/>
              <a:pPr/>
              <a:t>‹#›</a:t>
            </a:fld>
            <a:endParaRPr lang="en-US" dirty="0"/>
          </a:p>
        </p:txBody>
      </p:sp>
      <p:pic>
        <p:nvPicPr>
          <p:cNvPr id="7" name="Picture 6"/>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80427" y="6147471"/>
            <a:ext cx="670687" cy="627524"/>
          </a:xfrm>
          <a:prstGeom prst="rect">
            <a:avLst/>
          </a:prstGeom>
          <a:effectLst/>
        </p:spPr>
      </p:pic>
      <p:sp>
        <p:nvSpPr>
          <p:cNvPr id="8" name="Footer Placeholder 4"/>
          <p:cNvSpPr>
            <a:spLocks noGrp="1"/>
          </p:cNvSpPr>
          <p:nvPr>
            <p:ph type="ftr" sz="quarter" idx="3"/>
          </p:nvPr>
        </p:nvSpPr>
        <p:spPr>
          <a:xfrm>
            <a:off x="2775857" y="6401706"/>
            <a:ext cx="3592286" cy="365125"/>
          </a:xfrm>
          <a:prstGeom prst="rect">
            <a:avLst/>
          </a:prstGeom>
        </p:spPr>
        <p:txBody>
          <a:bodyPr anchor="b"/>
          <a:lstStyle>
            <a:lvl1pPr>
              <a:defRPr sz="1200" b="1" i="1">
                <a:solidFill>
                  <a:srgbClr val="4F4F4F"/>
                </a:solidFill>
                <a:latin typeface="+mn-lt"/>
              </a:defRPr>
            </a:lvl1pPr>
          </a:lstStyle>
          <a:p>
            <a:pPr algn="ctr"/>
            <a:r>
              <a:rPr lang="en-US" dirty="0" smtClean="0"/>
              <a:t>· An Excellent Education for Every Student Every Day ·</a:t>
            </a:r>
            <a:endParaRPr lang="en-US" dirty="0"/>
          </a:p>
        </p:txBody>
      </p:sp>
      <p:pic>
        <p:nvPicPr>
          <p:cNvPr id="9" name="Picture 8" descr="Picture 8"/>
          <p:cNvPicPr>
            <a:picLocks noChangeAspect="1"/>
          </p:cNvPicPr>
          <p:nvPr userDrawn="1"/>
        </p:nvPicPr>
        <p:blipFill>
          <a:blip r:embed="rId12">
            <a:extLst/>
          </a:blip>
          <a:stretch>
            <a:fillRect/>
          </a:stretch>
        </p:blipFill>
        <p:spPr>
          <a:xfrm>
            <a:off x="8515350" y="6246592"/>
            <a:ext cx="546249" cy="520239"/>
          </a:xfrm>
          <a:prstGeom prst="rect">
            <a:avLst/>
          </a:prstGeom>
          <a:ln w="12700">
            <a:miter lim="400000"/>
          </a:ln>
        </p:spPr>
      </p:pic>
    </p:spTree>
    <p:extLst>
      <p:ext uri="{BB962C8B-B14F-4D97-AF65-F5344CB8AC3E}">
        <p14:creationId xmlns:p14="http://schemas.microsoft.com/office/powerpoint/2010/main" val="5826955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4400" kern="1200">
          <a:solidFill>
            <a:srgbClr val="4F4F4F"/>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F4F4F"/>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F4F4F"/>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F4F4F"/>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F4F4F"/>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F4F4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hyperlink" Target="mailto:deborah.riddle@alaska.gov" TargetMode="External"/><Relationship Id="rId7" Type="http://schemas.openxmlformats.org/officeDocument/2006/relationships/hyperlink" Target="mailto:Bjorn.wolter@Alaska.gov" TargetMode="External"/><Relationship Id="rId12"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hyperlink" Target="mailto:felicia.swanson@alaska.gov" TargetMode="External"/><Relationship Id="rId11" Type="http://schemas.openxmlformats.org/officeDocument/2006/relationships/image" Target="../media/image20.jpeg"/><Relationship Id="rId5" Type="http://schemas.openxmlformats.org/officeDocument/2006/relationships/hyperlink" Target="mailto:sheila.box@alaska.gov" TargetMode="External"/><Relationship Id="rId10" Type="http://schemas.openxmlformats.org/officeDocument/2006/relationships/image" Target="../media/image19.png"/><Relationship Id="rId4" Type="http://schemas.openxmlformats.org/officeDocument/2006/relationships/hyperlink" Target="mailto:brad.billings@alaska.gov" TargetMode="External"/><Relationship Id="rId9"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3"/>
          </p:nvPr>
        </p:nvSpPr>
        <p:spPr>
          <a:xfrm>
            <a:off x="2775857" y="6378557"/>
            <a:ext cx="3592286" cy="365125"/>
          </a:xfrm>
          <a:prstGeom prst="rect">
            <a:avLst/>
          </a:prstGeom>
        </p:spPr>
        <p:txBody>
          <a:bodyPr anchor="b"/>
          <a:lstStyle>
            <a:lvl1pPr>
              <a:defRPr sz="1200" b="1" i="1">
                <a:solidFill>
                  <a:srgbClr val="4F4F4F"/>
                </a:solidFill>
                <a:latin typeface="+mn-lt"/>
              </a:defRPr>
            </a:lvl1pPr>
          </a:lstStyle>
          <a:p>
            <a:pPr algn="ctr"/>
            <a:r>
              <a:rPr lang="en-US" dirty="0" smtClean="0"/>
              <a:t>· An Excellent Education for Every Student Every Day ·</a:t>
            </a:r>
            <a:endParaRPr lang="en-US" dirty="0"/>
          </a:p>
        </p:txBody>
      </p:sp>
      <p:cxnSp>
        <p:nvCxnSpPr>
          <p:cNvPr id="6" name="Straight Connector 5" descr="&quot;&quot;"/>
          <p:cNvCxnSpPr/>
          <p:nvPr/>
        </p:nvCxnSpPr>
        <p:spPr>
          <a:xfrm>
            <a:off x="0" y="1122363"/>
            <a:ext cx="7022592"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7" name="Picture 6" descr="Learning that works for Alaska CT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94133" y="332531"/>
            <a:ext cx="3206027" cy="1224826"/>
          </a:xfrm>
          <a:prstGeom prst="rect">
            <a:avLst/>
          </a:prstGeom>
        </p:spPr>
      </p:pic>
      <p:sp>
        <p:nvSpPr>
          <p:cNvPr id="5" name="Subtitle 4"/>
          <p:cNvSpPr>
            <a:spLocks noGrp="1"/>
          </p:cNvSpPr>
          <p:nvPr>
            <p:ph type="subTitle" idx="1"/>
          </p:nvPr>
        </p:nvSpPr>
        <p:spPr>
          <a:xfrm>
            <a:off x="3785351" y="3681443"/>
            <a:ext cx="4197096" cy="2128807"/>
          </a:xfrm>
        </p:spPr>
        <p:txBody>
          <a:bodyPr>
            <a:noAutofit/>
          </a:bodyPr>
          <a:lstStyle/>
          <a:p>
            <a:pPr marL="285750" indent="-285750" algn="l">
              <a:buFont typeface="Wingdings" panose="05000000000000000000" pitchFamily="2" charset="2"/>
              <a:buChar char="Ø"/>
            </a:pPr>
            <a:r>
              <a:rPr lang="en-US" dirty="0" smtClean="0">
                <a:solidFill>
                  <a:schemeClr val="tx1"/>
                </a:solidFill>
                <a:latin typeface="Calibri" panose="020F0502020204030204" pitchFamily="34" charset="0"/>
              </a:rPr>
              <a:t>Reviewing Old Applications</a:t>
            </a:r>
            <a:endParaRPr lang="en-US" dirty="0">
              <a:solidFill>
                <a:schemeClr val="tx1"/>
              </a:solidFill>
              <a:latin typeface="Calibri" panose="020F0502020204030204" pitchFamily="34" charset="0"/>
            </a:endParaRPr>
          </a:p>
          <a:p>
            <a:pPr marL="285750" indent="-285750" algn="l">
              <a:buFont typeface="Wingdings" panose="05000000000000000000" pitchFamily="2" charset="2"/>
              <a:buChar char="Ø"/>
            </a:pPr>
            <a:r>
              <a:rPr lang="en-US" dirty="0" smtClean="0">
                <a:solidFill>
                  <a:schemeClr val="tx1"/>
                </a:solidFill>
                <a:latin typeface="Calibri" panose="020F0502020204030204" pitchFamily="34" charset="0"/>
              </a:rPr>
              <a:t>Document Library</a:t>
            </a:r>
          </a:p>
          <a:p>
            <a:pPr marL="285750" indent="-285750" algn="l">
              <a:buFont typeface="Wingdings" panose="05000000000000000000" pitchFamily="2" charset="2"/>
              <a:buChar char="Ø"/>
            </a:pPr>
            <a:r>
              <a:rPr lang="en-US" dirty="0" smtClean="0">
                <a:solidFill>
                  <a:schemeClr val="tx1"/>
                </a:solidFill>
                <a:latin typeface="Calibri" panose="020F0502020204030204" pitchFamily="34" charset="0"/>
              </a:rPr>
              <a:t>History Log/Comments</a:t>
            </a:r>
          </a:p>
          <a:p>
            <a:pPr marL="285750" indent="-285750" algn="l">
              <a:buFont typeface="Wingdings" panose="05000000000000000000" pitchFamily="2" charset="2"/>
              <a:buChar char="Ø"/>
            </a:pPr>
            <a:r>
              <a:rPr lang="en-US" dirty="0" smtClean="0">
                <a:solidFill>
                  <a:schemeClr val="tx1"/>
                </a:solidFill>
                <a:latin typeface="Calibri" panose="020F0502020204030204" pitchFamily="34" charset="0"/>
              </a:rPr>
              <a:t>Email</a:t>
            </a:r>
          </a:p>
          <a:p>
            <a:pPr marL="285750" indent="-285750" algn="l">
              <a:buFont typeface="Wingdings" panose="05000000000000000000" pitchFamily="2" charset="2"/>
              <a:buChar char="Ø"/>
            </a:pPr>
            <a:r>
              <a:rPr lang="en-US" dirty="0" smtClean="0">
                <a:solidFill>
                  <a:schemeClr val="tx1"/>
                </a:solidFill>
                <a:latin typeface="Calibri" panose="020F0502020204030204" pitchFamily="34" charset="0"/>
              </a:rPr>
              <a:t>Troubleshooting</a:t>
            </a:r>
          </a:p>
          <a:p>
            <a:pPr algn="l"/>
            <a:endParaRPr lang="en-US" dirty="0">
              <a:solidFill>
                <a:schemeClr val="tx1"/>
              </a:solidFill>
              <a:latin typeface="Calibri" panose="020F0502020204030204" pitchFamily="34" charset="0"/>
            </a:endParaRPr>
          </a:p>
          <a:p>
            <a:pPr algn="l"/>
            <a:endParaRPr lang="en-US" dirty="0">
              <a:solidFill>
                <a:schemeClr val="tx1"/>
              </a:solidFill>
            </a:endParaRPr>
          </a:p>
        </p:txBody>
      </p:sp>
      <p:sp>
        <p:nvSpPr>
          <p:cNvPr id="9" name="Title 8"/>
          <p:cNvSpPr txBox="1">
            <a:spLocks noGrp="1"/>
          </p:cNvSpPr>
          <p:nvPr>
            <p:ph type="ctrTitle"/>
          </p:nvPr>
        </p:nvSpPr>
        <p:spPr>
          <a:xfrm>
            <a:off x="857349" y="1839650"/>
            <a:ext cx="7772400" cy="1200329"/>
          </a:xfrm>
          <a:prstGeom prst="rect">
            <a:avLst/>
          </a:prstGeom>
          <a:noFill/>
        </p:spPr>
        <p:txBody>
          <a:bodyPr wrap="square" rtlCol="0">
            <a:spAutoFit/>
          </a:bodyPr>
          <a:lstStyle/>
          <a:p>
            <a:pPr algn="ctr"/>
            <a:r>
              <a:rPr lang="en-US" sz="4000" dirty="0" smtClean="0">
                <a:solidFill>
                  <a:schemeClr val="accent5">
                    <a:lumMod val="75000"/>
                  </a:schemeClr>
                </a:solidFill>
                <a:latin typeface="Calibri" panose="020F0502020204030204" pitchFamily="34" charset="0"/>
              </a:rPr>
              <a:t>Grants Management System (GMS)</a:t>
            </a:r>
            <a:endParaRPr lang="en-US" sz="4000" dirty="0">
              <a:solidFill>
                <a:schemeClr val="accent5">
                  <a:lumMod val="75000"/>
                </a:schemeClr>
              </a:solidFill>
              <a:latin typeface="Calibri" panose="020F0502020204030204" pitchFamily="34" charset="0"/>
            </a:endParaRPr>
          </a:p>
          <a:p>
            <a:pPr algn="ctr"/>
            <a:r>
              <a:rPr lang="en-US" sz="4000" dirty="0" smtClean="0">
                <a:solidFill>
                  <a:schemeClr val="accent5">
                    <a:lumMod val="75000"/>
                  </a:schemeClr>
                </a:solidFill>
                <a:latin typeface="Calibri" panose="020F0502020204030204" pitchFamily="34" charset="0"/>
              </a:rPr>
              <a:t>Training Module 6</a:t>
            </a:r>
            <a:endParaRPr lang="en-US" sz="4000" dirty="0">
              <a:solidFill>
                <a:schemeClr val="accent5">
                  <a:lumMod val="75000"/>
                </a:schemeClr>
              </a:solidFill>
              <a:latin typeface="Calibri" panose="020F0502020204030204" pitchFamily="34" charset="0"/>
            </a:endParaRPr>
          </a:p>
        </p:txBody>
      </p:sp>
      <p:grpSp>
        <p:nvGrpSpPr>
          <p:cNvPr id="11" name="Group 10" descr="purple oval module 6&#10;"/>
          <p:cNvGrpSpPr/>
          <p:nvPr/>
        </p:nvGrpSpPr>
        <p:grpSpPr>
          <a:xfrm>
            <a:off x="720636" y="2952205"/>
            <a:ext cx="2050741" cy="3149657"/>
            <a:chOff x="496958" y="2256043"/>
            <a:chExt cx="2241344" cy="3281842"/>
          </a:xfrm>
        </p:grpSpPr>
        <p:sp>
          <p:nvSpPr>
            <p:cNvPr id="12" name="Oval 11" descr="purple oval module 6"/>
            <p:cNvSpPr/>
            <p:nvPr/>
          </p:nvSpPr>
          <p:spPr>
            <a:xfrm>
              <a:off x="496958" y="2256043"/>
              <a:ext cx="2136912" cy="3281842"/>
            </a:xfrm>
            <a:prstGeom prst="ellipse">
              <a:avLst/>
            </a:prstGeom>
            <a:solidFill>
              <a:srgbClr val="99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descr="Module "/>
            <p:cNvSpPr txBox="1"/>
            <p:nvPr/>
          </p:nvSpPr>
          <p:spPr>
            <a:xfrm>
              <a:off x="1197664" y="2694364"/>
              <a:ext cx="327991" cy="2405200"/>
            </a:xfrm>
            <a:prstGeom prst="rect">
              <a:avLst/>
            </a:prstGeom>
            <a:noFill/>
          </p:spPr>
          <p:txBody>
            <a:bodyPr wrap="square" rtlCol="0">
              <a:spAutoFit/>
            </a:bodyPr>
            <a:lstStyle/>
            <a:p>
              <a:pPr algn="ctr"/>
              <a:r>
                <a:rPr lang="en-US" sz="2400" b="1" dirty="0" smtClean="0"/>
                <a:t>MODULE</a:t>
              </a:r>
              <a:endParaRPr lang="en-US" sz="2400" b="1" dirty="0"/>
            </a:p>
          </p:txBody>
        </p:sp>
        <p:sp>
          <p:nvSpPr>
            <p:cNvPr id="17" name="TextBox 16" descr="purple oval module 6&#10;"/>
            <p:cNvSpPr txBox="1"/>
            <p:nvPr/>
          </p:nvSpPr>
          <p:spPr>
            <a:xfrm>
              <a:off x="1356763" y="3094890"/>
              <a:ext cx="1381539" cy="1569660"/>
            </a:xfrm>
            <a:prstGeom prst="rect">
              <a:avLst/>
            </a:prstGeom>
            <a:noFill/>
          </p:spPr>
          <p:txBody>
            <a:bodyPr wrap="square" rtlCol="0">
              <a:spAutoFit/>
            </a:bodyPr>
            <a:lstStyle/>
            <a:p>
              <a:pPr algn="ctr"/>
              <a:r>
                <a:rPr lang="en-US" sz="9600" b="1" dirty="0" smtClean="0"/>
                <a:t>6</a:t>
              </a:r>
              <a:endParaRPr lang="en-US" sz="9600" b="1" dirty="0"/>
            </a:p>
          </p:txBody>
        </p:sp>
      </p:grpSp>
    </p:spTree>
    <p:extLst>
      <p:ext uri="{BB962C8B-B14F-4D97-AF65-F5344CB8AC3E}">
        <p14:creationId xmlns:p14="http://schemas.microsoft.com/office/powerpoint/2010/main" val="4911883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2104" y="156909"/>
            <a:ext cx="7886700" cy="861838"/>
          </a:xfrm>
        </p:spPr>
        <p:txBody>
          <a:bodyPr>
            <a:noAutofit/>
          </a:bodyPr>
          <a:lstStyle/>
          <a:p>
            <a:pPr algn="ctr"/>
            <a:r>
              <a:rPr lang="en-US" sz="3600" dirty="0" smtClean="0">
                <a:solidFill>
                  <a:schemeClr val="accent5">
                    <a:lumMod val="75000"/>
                  </a:schemeClr>
                </a:solidFill>
              </a:rPr>
              <a:t>Email Inbox</a:t>
            </a:r>
            <a:r>
              <a:rPr lang="en-US" sz="3600" dirty="0">
                <a:solidFill>
                  <a:schemeClr val="accent5">
                    <a:lumMod val="75000"/>
                  </a:schemeClr>
                </a:solidFill>
              </a:rPr>
              <a:t/>
            </a:r>
            <a:br>
              <a:rPr lang="en-US" sz="3600" dirty="0">
                <a:solidFill>
                  <a:schemeClr val="accent5">
                    <a:lumMod val="75000"/>
                  </a:schemeClr>
                </a:solidFill>
              </a:rPr>
            </a:br>
            <a:endParaRPr lang="en-US" sz="3600" dirty="0"/>
          </a:p>
        </p:txBody>
      </p:sp>
      <p:sp>
        <p:nvSpPr>
          <p:cNvPr id="2" name="Slide Number Placeholder 1"/>
          <p:cNvSpPr>
            <a:spLocks noGrp="1"/>
          </p:cNvSpPr>
          <p:nvPr>
            <p:ph type="sldNum" sz="quarter" idx="4"/>
          </p:nvPr>
        </p:nvSpPr>
        <p:spPr/>
        <p:txBody>
          <a:bodyPr/>
          <a:lstStyle/>
          <a:p>
            <a:fld id="{8F70FDB2-A6A2-4330-993F-395761078E77}" type="slidenum">
              <a:rPr lang="en-US" smtClean="0"/>
              <a:pPr/>
              <a:t>10</a:t>
            </a:fld>
            <a:endParaRPr lang="en-US" dirty="0"/>
          </a:p>
        </p:txBody>
      </p:sp>
      <p:sp>
        <p:nvSpPr>
          <p:cNvPr id="3" name="Footer Placeholder 2"/>
          <p:cNvSpPr>
            <a:spLocks noGrp="1"/>
          </p:cNvSpPr>
          <p:nvPr>
            <p:ph type="ftr" sz="quarter" idx="3"/>
          </p:nvPr>
        </p:nvSpPr>
        <p:spPr/>
        <p:txBody>
          <a:bodyPr/>
          <a:lstStyle/>
          <a:p>
            <a:r>
              <a:rPr lang="en-US" smtClean="0"/>
              <a:t>· An Excellent Education for Every Student Every Day ·</a:t>
            </a:r>
            <a:endParaRPr lang="en-US" dirty="0"/>
          </a:p>
        </p:txBody>
      </p:sp>
      <p:sp>
        <p:nvSpPr>
          <p:cNvPr id="9" name="Title 1" title="GMS System Goals"/>
          <p:cNvSpPr txBox="1">
            <a:spLocks/>
          </p:cNvSpPr>
          <p:nvPr/>
        </p:nvSpPr>
        <p:spPr>
          <a:xfrm>
            <a:off x="27432" y="74831"/>
            <a:ext cx="8229600"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3600" dirty="0">
              <a:solidFill>
                <a:schemeClr val="accent5">
                  <a:lumMod val="75000"/>
                </a:schemeClr>
              </a:solidFill>
            </a:endParaRPr>
          </a:p>
        </p:txBody>
      </p:sp>
      <p:cxnSp>
        <p:nvCxnSpPr>
          <p:cNvPr id="7" name="Straight Connector 6" descr="Orange line"/>
          <p:cNvCxnSpPr/>
          <p:nvPr/>
        </p:nvCxnSpPr>
        <p:spPr>
          <a:xfrm>
            <a:off x="0" y="646331"/>
            <a:ext cx="91440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6" name="Picture 5" descr="Email Message Archive"/>
          <p:cNvPicPr>
            <a:picLocks noChangeAspect="1"/>
          </p:cNvPicPr>
          <p:nvPr/>
        </p:nvPicPr>
        <p:blipFill>
          <a:blip r:embed="rId3"/>
          <a:stretch>
            <a:fillRect/>
          </a:stretch>
        </p:blipFill>
        <p:spPr>
          <a:xfrm>
            <a:off x="135203" y="4200526"/>
            <a:ext cx="8878812" cy="1547586"/>
          </a:xfrm>
          <a:prstGeom prst="rect">
            <a:avLst/>
          </a:prstGeom>
          <a:ln>
            <a:solidFill>
              <a:schemeClr val="accent5">
                <a:lumMod val="75000"/>
              </a:schemeClr>
            </a:solidFill>
          </a:ln>
          <a:effectLst>
            <a:outerShdw blurRad="50800" dist="38100" dir="2700000" algn="tl" rotWithShape="0">
              <a:prstClr val="black">
                <a:alpha val="40000"/>
              </a:prstClr>
            </a:outerShdw>
          </a:effectLst>
        </p:spPr>
      </p:pic>
      <p:pic>
        <p:nvPicPr>
          <p:cNvPr id="8" name="Picture 7" descr="static menu bar"/>
          <p:cNvPicPr>
            <a:picLocks noChangeAspect="1"/>
          </p:cNvPicPr>
          <p:nvPr/>
        </p:nvPicPr>
        <p:blipFill>
          <a:blip r:embed="rId4"/>
          <a:stretch>
            <a:fillRect/>
          </a:stretch>
        </p:blipFill>
        <p:spPr>
          <a:xfrm>
            <a:off x="230452" y="815418"/>
            <a:ext cx="1464997" cy="2668720"/>
          </a:xfrm>
          <a:prstGeom prst="rect">
            <a:avLst/>
          </a:prstGeom>
          <a:ln>
            <a:solidFill>
              <a:schemeClr val="accent5">
                <a:lumMod val="75000"/>
              </a:schemeClr>
            </a:solidFill>
          </a:ln>
          <a:effectLst>
            <a:outerShdw blurRad="50800" dist="38100" dir="2700000" algn="tl" rotWithShape="0">
              <a:prstClr val="black">
                <a:alpha val="40000"/>
              </a:prstClr>
            </a:outerShdw>
          </a:effectLst>
        </p:spPr>
      </p:pic>
      <p:sp>
        <p:nvSpPr>
          <p:cNvPr id="10" name="TextBox 9"/>
          <p:cNvSpPr txBox="1"/>
          <p:nvPr/>
        </p:nvSpPr>
        <p:spPr>
          <a:xfrm>
            <a:off x="2028825" y="1018747"/>
            <a:ext cx="6814651" cy="2862322"/>
          </a:xfrm>
          <a:prstGeom prst="rect">
            <a:avLst/>
          </a:prstGeom>
          <a:noFill/>
        </p:spPr>
        <p:txBody>
          <a:bodyPr wrap="square" rtlCol="0">
            <a:spAutoFit/>
          </a:bodyPr>
          <a:lstStyle/>
          <a:p>
            <a:pPr marL="342900" indent="-342900">
              <a:buFont typeface="Arial" panose="020B0604020202020204" pitchFamily="34" charset="0"/>
              <a:buChar char="•"/>
            </a:pPr>
            <a:r>
              <a:rPr lang="en-US" sz="2000" dirty="0" smtClean="0"/>
              <a:t>Select </a:t>
            </a:r>
            <a:r>
              <a:rPr lang="en-US" sz="2000" u="sng" dirty="0" smtClean="0"/>
              <a:t>Inbox</a:t>
            </a:r>
            <a:r>
              <a:rPr lang="en-US" sz="2000" dirty="0" smtClean="0"/>
              <a:t> to view the Email Message Archive page</a:t>
            </a:r>
          </a:p>
          <a:p>
            <a:pPr marL="342900" indent="-342900">
              <a:buFont typeface="Arial" panose="020B0604020202020204" pitchFamily="34" charset="0"/>
              <a:buChar char="•"/>
            </a:pPr>
            <a:endParaRPr lang="en-US" sz="2000" dirty="0" smtClean="0"/>
          </a:p>
          <a:p>
            <a:pPr marL="342900" indent="-342900">
              <a:buFont typeface="Arial" panose="020B0604020202020204" pitchFamily="34" charset="0"/>
              <a:buChar char="•"/>
            </a:pPr>
            <a:r>
              <a:rPr lang="en-US" sz="2000" dirty="0" smtClean="0"/>
              <a:t>This page shows emails received by others and GMS</a:t>
            </a:r>
          </a:p>
          <a:p>
            <a:endParaRPr lang="en-US" sz="2000" dirty="0" smtClean="0"/>
          </a:p>
          <a:p>
            <a:pPr marL="342900" indent="-342900">
              <a:buFont typeface="Arial" panose="020B0604020202020204" pitchFamily="34" charset="0"/>
              <a:buChar char="•"/>
            </a:pPr>
            <a:r>
              <a:rPr lang="en-US" sz="2000" dirty="0" smtClean="0"/>
              <a:t>The Drop down box allows for several date ranges</a:t>
            </a:r>
          </a:p>
          <a:p>
            <a:endParaRPr lang="en-US" sz="2000" dirty="0" smtClean="0"/>
          </a:p>
          <a:p>
            <a:pPr marL="342900" indent="-342900">
              <a:buFont typeface="Arial" panose="020B0604020202020204" pitchFamily="34" charset="0"/>
              <a:buChar char="•"/>
            </a:pPr>
            <a:r>
              <a:rPr lang="en-US" sz="2000" dirty="0" smtClean="0"/>
              <a:t>Each message under From or To that is underlined may be selected to expand details</a:t>
            </a:r>
          </a:p>
          <a:p>
            <a:pPr marL="342900" indent="-342900">
              <a:buFont typeface="Arial" panose="020B0604020202020204" pitchFamily="34" charset="0"/>
              <a:buChar char="•"/>
            </a:pPr>
            <a:endParaRPr lang="en-US" sz="2000" dirty="0"/>
          </a:p>
        </p:txBody>
      </p:sp>
      <p:sp>
        <p:nvSpPr>
          <p:cNvPr id="11" name="Oval 10" descr="red oval"/>
          <p:cNvSpPr/>
          <p:nvPr/>
        </p:nvSpPr>
        <p:spPr>
          <a:xfrm>
            <a:off x="135203" y="1135753"/>
            <a:ext cx="1771850" cy="35613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259337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82579" y="208144"/>
            <a:ext cx="7886700" cy="861838"/>
          </a:xfrm>
        </p:spPr>
        <p:txBody>
          <a:bodyPr>
            <a:noAutofit/>
          </a:bodyPr>
          <a:lstStyle/>
          <a:p>
            <a:pPr algn="ctr"/>
            <a:r>
              <a:rPr lang="en-US" sz="3600" dirty="0" smtClean="0">
                <a:solidFill>
                  <a:schemeClr val="accent5">
                    <a:lumMod val="75000"/>
                  </a:schemeClr>
                </a:solidFill>
              </a:rPr>
              <a:t>Troubleshooting in GMS</a:t>
            </a:r>
            <a:r>
              <a:rPr lang="en-US" sz="3600" dirty="0">
                <a:solidFill>
                  <a:schemeClr val="accent5">
                    <a:lumMod val="75000"/>
                  </a:schemeClr>
                </a:solidFill>
              </a:rPr>
              <a:t/>
            </a:r>
            <a:br>
              <a:rPr lang="en-US" sz="3600" dirty="0">
                <a:solidFill>
                  <a:schemeClr val="accent5">
                    <a:lumMod val="75000"/>
                  </a:schemeClr>
                </a:solidFill>
              </a:rPr>
            </a:br>
            <a:endParaRPr lang="en-US" sz="3600" dirty="0"/>
          </a:p>
        </p:txBody>
      </p:sp>
      <p:sp>
        <p:nvSpPr>
          <p:cNvPr id="2" name="Slide Number Placeholder 1"/>
          <p:cNvSpPr>
            <a:spLocks noGrp="1"/>
          </p:cNvSpPr>
          <p:nvPr>
            <p:ph type="sldNum" sz="quarter" idx="4"/>
          </p:nvPr>
        </p:nvSpPr>
        <p:spPr/>
        <p:txBody>
          <a:bodyPr/>
          <a:lstStyle/>
          <a:p>
            <a:fld id="{8F70FDB2-A6A2-4330-993F-395761078E77}" type="slidenum">
              <a:rPr lang="en-US" smtClean="0"/>
              <a:pPr/>
              <a:t>11</a:t>
            </a:fld>
            <a:endParaRPr lang="en-US" dirty="0"/>
          </a:p>
        </p:txBody>
      </p:sp>
      <p:sp>
        <p:nvSpPr>
          <p:cNvPr id="3" name="Footer Placeholder 2"/>
          <p:cNvSpPr>
            <a:spLocks noGrp="1"/>
          </p:cNvSpPr>
          <p:nvPr>
            <p:ph type="ftr" sz="quarter" idx="3"/>
          </p:nvPr>
        </p:nvSpPr>
        <p:spPr/>
        <p:txBody>
          <a:bodyPr/>
          <a:lstStyle/>
          <a:p>
            <a:r>
              <a:rPr lang="en-US" smtClean="0"/>
              <a:t>· An Excellent Education for Every Student Every Day ·</a:t>
            </a:r>
            <a:endParaRPr lang="en-US" dirty="0"/>
          </a:p>
        </p:txBody>
      </p:sp>
      <p:sp>
        <p:nvSpPr>
          <p:cNvPr id="9" name="Title 1" title="GMS System Goals"/>
          <p:cNvSpPr txBox="1">
            <a:spLocks/>
          </p:cNvSpPr>
          <p:nvPr/>
        </p:nvSpPr>
        <p:spPr>
          <a:xfrm>
            <a:off x="27432" y="74831"/>
            <a:ext cx="8229600"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3600" dirty="0">
              <a:solidFill>
                <a:schemeClr val="accent5">
                  <a:lumMod val="75000"/>
                </a:schemeClr>
              </a:solidFill>
            </a:endParaRPr>
          </a:p>
        </p:txBody>
      </p:sp>
      <p:cxnSp>
        <p:nvCxnSpPr>
          <p:cNvPr id="7" name="Straight Connector 6" descr="Orange line"/>
          <p:cNvCxnSpPr/>
          <p:nvPr/>
        </p:nvCxnSpPr>
        <p:spPr>
          <a:xfrm>
            <a:off x="0" y="646331"/>
            <a:ext cx="91440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167270" y="964927"/>
            <a:ext cx="5938630" cy="5016758"/>
          </a:xfrm>
          <a:prstGeom prst="rect">
            <a:avLst/>
          </a:prstGeom>
          <a:noFill/>
        </p:spPr>
        <p:txBody>
          <a:bodyPr wrap="square" rtlCol="0">
            <a:spAutoFit/>
          </a:bodyPr>
          <a:lstStyle/>
          <a:p>
            <a:pPr marL="257175" indent="-257175">
              <a:buAutoNum type="arabicPeriod"/>
            </a:pPr>
            <a:r>
              <a:rPr lang="en-US" sz="2000" dirty="0"/>
              <a:t>Stop Clicking!  (No, really - - - stop clicking…...)</a:t>
            </a:r>
          </a:p>
          <a:p>
            <a:pPr marL="257175" indent="-257175">
              <a:buAutoNum type="arabicPeriod"/>
            </a:pPr>
            <a:endParaRPr lang="en-US" sz="2000" dirty="0"/>
          </a:p>
          <a:p>
            <a:pPr marL="257175" indent="-257175">
              <a:buAutoNum type="arabicPeriod"/>
            </a:pPr>
            <a:r>
              <a:rPr lang="en-US" sz="2000" dirty="0"/>
              <a:t>Can’t </a:t>
            </a:r>
            <a:r>
              <a:rPr lang="en-US" sz="2000" dirty="0" smtClean="0"/>
              <a:t>sign </a:t>
            </a:r>
            <a:r>
              <a:rPr lang="en-US" sz="2000" dirty="0"/>
              <a:t>in?  Check with your </a:t>
            </a:r>
            <a:r>
              <a:rPr lang="en-US" sz="2000" u="sng" dirty="0"/>
              <a:t>User Access Administrator</a:t>
            </a:r>
            <a:r>
              <a:rPr lang="en-US" sz="2000" dirty="0"/>
              <a:t> for a new password, or to make sure you have the </a:t>
            </a:r>
            <a:r>
              <a:rPr lang="en-US" sz="2000" dirty="0" smtClean="0"/>
              <a:t>access </a:t>
            </a:r>
            <a:r>
              <a:rPr lang="en-US" sz="2000" dirty="0"/>
              <a:t>you need.</a:t>
            </a:r>
          </a:p>
          <a:p>
            <a:pPr marL="257175" indent="-257175">
              <a:buAutoNum type="arabicPeriod"/>
            </a:pPr>
            <a:endParaRPr lang="en-US" sz="2000" dirty="0"/>
          </a:p>
          <a:p>
            <a:pPr marL="257175" indent="-257175">
              <a:buAutoNum type="arabicPeriod"/>
            </a:pPr>
            <a:r>
              <a:rPr lang="en-US" sz="2000" dirty="0" smtClean="0"/>
              <a:t>Check the </a:t>
            </a:r>
            <a:r>
              <a:rPr lang="en-US" sz="2000" dirty="0"/>
              <a:t>STATUS of the </a:t>
            </a:r>
            <a:r>
              <a:rPr lang="en-US" sz="2000" dirty="0" smtClean="0"/>
              <a:t>application.  Does status </a:t>
            </a:r>
            <a:r>
              <a:rPr lang="en-US" sz="2000" dirty="0"/>
              <a:t>match your role?  If entries cannot be made, it is usually a status/role problem.  Look on the </a:t>
            </a:r>
            <a:r>
              <a:rPr lang="en-US" sz="2000" u="sng" dirty="0" smtClean="0"/>
              <a:t>Sections Page</a:t>
            </a:r>
            <a:r>
              <a:rPr lang="en-US" sz="2000" dirty="0" smtClean="0"/>
              <a:t>, </a:t>
            </a:r>
            <a:r>
              <a:rPr lang="en-US" sz="2000" dirty="0"/>
              <a:t>at the </a:t>
            </a:r>
            <a:r>
              <a:rPr lang="en-US" sz="2000" dirty="0" smtClean="0"/>
              <a:t>top for the status.</a:t>
            </a:r>
            <a:endParaRPr lang="en-US" sz="2000" dirty="0"/>
          </a:p>
          <a:p>
            <a:pPr marL="257175" indent="-257175">
              <a:buAutoNum type="arabicPeriod"/>
            </a:pPr>
            <a:endParaRPr lang="en-US" sz="2000" dirty="0"/>
          </a:p>
          <a:p>
            <a:pPr marL="257175" indent="-257175">
              <a:buAutoNum type="arabicPeriod"/>
            </a:pPr>
            <a:r>
              <a:rPr lang="en-US" sz="2000" dirty="0"/>
              <a:t>Are there </a:t>
            </a:r>
            <a:r>
              <a:rPr lang="en-US" sz="2000" dirty="0" smtClean="0">
                <a:solidFill>
                  <a:srgbClr val="FF0000"/>
                </a:solidFill>
              </a:rPr>
              <a:t>ERRORS</a:t>
            </a:r>
            <a:r>
              <a:rPr lang="en-US" sz="2000" dirty="0" smtClean="0"/>
              <a:t> preventing a status change?  Go </a:t>
            </a:r>
            <a:r>
              <a:rPr lang="en-US" sz="2000" dirty="0"/>
              <a:t>to the </a:t>
            </a:r>
            <a:r>
              <a:rPr lang="en-US" sz="2000" u="sng" dirty="0" smtClean="0"/>
              <a:t>Sections Page</a:t>
            </a:r>
            <a:r>
              <a:rPr lang="en-US" sz="2000" dirty="0" smtClean="0"/>
              <a:t> </a:t>
            </a:r>
            <a:r>
              <a:rPr lang="en-US" sz="2000" dirty="0"/>
              <a:t>– look in the </a:t>
            </a:r>
            <a:r>
              <a:rPr lang="en-US" sz="2000" u="sng" dirty="0" smtClean="0"/>
              <a:t>Validations</a:t>
            </a:r>
            <a:r>
              <a:rPr lang="en-US" sz="2000" dirty="0" smtClean="0"/>
              <a:t>  column (far right) </a:t>
            </a:r>
            <a:r>
              <a:rPr lang="en-US" sz="2000" dirty="0"/>
              <a:t>for </a:t>
            </a:r>
            <a:r>
              <a:rPr lang="en-US" sz="2000" u="sng" dirty="0" smtClean="0"/>
              <a:t>Messages</a:t>
            </a:r>
          </a:p>
          <a:p>
            <a:pPr marL="257175" indent="-257175">
              <a:buAutoNum type="arabicPeriod"/>
            </a:pPr>
            <a:endParaRPr lang="en-US" sz="2000" u="sng" dirty="0" smtClean="0"/>
          </a:p>
          <a:p>
            <a:pPr marL="257175" indent="-257175">
              <a:buAutoNum type="arabicPeriod"/>
            </a:pPr>
            <a:r>
              <a:rPr lang="en-US" sz="2000" dirty="0" smtClean="0"/>
              <a:t>Still </a:t>
            </a:r>
            <a:r>
              <a:rPr lang="en-US" sz="2000" dirty="0"/>
              <a:t>Stuck?  Call Me!  Sheila Box 465-8704</a:t>
            </a:r>
          </a:p>
        </p:txBody>
      </p:sp>
      <p:grpSp>
        <p:nvGrpSpPr>
          <p:cNvPr id="12" name="Group 11" descr="sections page showing status"/>
          <p:cNvGrpSpPr/>
          <p:nvPr/>
        </p:nvGrpSpPr>
        <p:grpSpPr>
          <a:xfrm>
            <a:off x="249305" y="4219576"/>
            <a:ext cx="2846320" cy="1472024"/>
            <a:chOff x="0" y="4010985"/>
            <a:chExt cx="3138280" cy="1438839"/>
          </a:xfrm>
        </p:grpSpPr>
        <p:pic>
          <p:nvPicPr>
            <p:cNvPr id="13" name="Picture 12" descr="top of sections page showing status&#10;"/>
            <p:cNvPicPr/>
            <p:nvPr/>
          </p:nvPicPr>
          <p:blipFill>
            <a:blip r:embed="rId3"/>
            <a:stretch>
              <a:fillRect/>
            </a:stretch>
          </p:blipFill>
          <p:spPr>
            <a:xfrm>
              <a:off x="96905" y="4010985"/>
              <a:ext cx="3041375" cy="1386640"/>
            </a:xfrm>
            <a:prstGeom prst="rect">
              <a:avLst/>
            </a:prstGeom>
            <a:ln>
              <a:solidFill>
                <a:schemeClr val="accent5">
                  <a:lumMod val="75000"/>
                </a:schemeClr>
              </a:solidFill>
            </a:ln>
            <a:effectLst>
              <a:outerShdw blurRad="50800" dist="38100" dir="2700000" algn="tl" rotWithShape="0">
                <a:prstClr val="black">
                  <a:alpha val="40000"/>
                </a:prstClr>
              </a:outerShdw>
            </a:effectLst>
          </p:spPr>
        </p:pic>
        <p:sp>
          <p:nvSpPr>
            <p:cNvPr id="14" name="Oval 13" descr="red oval"/>
            <p:cNvSpPr/>
            <p:nvPr/>
          </p:nvSpPr>
          <p:spPr>
            <a:xfrm>
              <a:off x="0" y="4864608"/>
              <a:ext cx="1914144" cy="58521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descr="frustrated man at computer"/>
          <p:cNvGrpSpPr/>
          <p:nvPr/>
        </p:nvGrpSpPr>
        <p:grpSpPr>
          <a:xfrm>
            <a:off x="216176" y="994542"/>
            <a:ext cx="2989194" cy="2315499"/>
            <a:chOff x="216176" y="994542"/>
            <a:chExt cx="2989194" cy="2315499"/>
          </a:xfrm>
        </p:grpSpPr>
        <p:pic>
          <p:nvPicPr>
            <p:cNvPr id="16" name="Picture 15" descr="frustrated man at computer with error showing&#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0172" y="1774135"/>
              <a:ext cx="2143125" cy="1535906"/>
            </a:xfrm>
            <a:prstGeom prst="rect">
              <a:avLst/>
            </a:prstGeom>
          </p:spPr>
        </p:pic>
        <p:sp>
          <p:nvSpPr>
            <p:cNvPr id="17" name="Oval Callout 16" descr="green oval for word bubble"/>
            <p:cNvSpPr/>
            <p:nvPr/>
          </p:nvSpPr>
          <p:spPr>
            <a:xfrm>
              <a:off x="216176" y="994542"/>
              <a:ext cx="2922105" cy="849796"/>
            </a:xfrm>
            <a:prstGeom prst="wedgeEllipseCallout">
              <a:avLst>
                <a:gd name="adj1" fmla="val 6208"/>
                <a:gd name="adj2" fmla="val 66886"/>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350"/>
            </a:p>
          </p:txBody>
        </p:sp>
        <p:sp>
          <p:nvSpPr>
            <p:cNvPr id="18" name="TextBox 17"/>
            <p:cNvSpPr txBox="1"/>
            <p:nvPr/>
          </p:nvSpPr>
          <p:spPr>
            <a:xfrm>
              <a:off x="790161" y="1073191"/>
              <a:ext cx="2415209" cy="715581"/>
            </a:xfrm>
            <a:prstGeom prst="rect">
              <a:avLst/>
            </a:prstGeom>
            <a:noFill/>
          </p:spPr>
          <p:txBody>
            <a:bodyPr wrap="square" rtlCol="0">
              <a:spAutoFit/>
            </a:bodyPr>
            <a:lstStyle/>
            <a:p>
              <a:r>
                <a:rPr lang="en-US" sz="1350" dirty="0"/>
                <a:t>I can’t enter….</a:t>
              </a:r>
            </a:p>
            <a:p>
              <a:r>
                <a:rPr lang="en-US" sz="1350" dirty="0"/>
                <a:t>It won’t let me…</a:t>
              </a:r>
            </a:p>
            <a:p>
              <a:r>
                <a:rPr lang="en-US" sz="1350" dirty="0"/>
                <a:t>All my boxes are gray……!!</a:t>
              </a:r>
            </a:p>
          </p:txBody>
        </p:sp>
      </p:grpSp>
    </p:spTree>
    <p:extLst>
      <p:ext uri="{BB962C8B-B14F-4D97-AF65-F5344CB8AC3E}">
        <p14:creationId xmlns:p14="http://schemas.microsoft.com/office/powerpoint/2010/main" val="21762311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650" y="57308"/>
            <a:ext cx="7886700" cy="1325563"/>
          </a:xfrm>
        </p:spPr>
        <p:txBody>
          <a:bodyPr>
            <a:normAutofit/>
          </a:bodyPr>
          <a:lstStyle/>
          <a:p>
            <a:pPr algn="ctr"/>
            <a:r>
              <a:rPr lang="en-US" sz="3600" dirty="0" smtClean="0">
                <a:solidFill>
                  <a:schemeClr val="accent1">
                    <a:lumMod val="75000"/>
                  </a:schemeClr>
                </a:solidFill>
              </a:rPr>
              <a:t>DEED/CTE Team</a:t>
            </a:r>
            <a:r>
              <a:rPr lang="en-US" sz="3600" dirty="0"/>
              <a:t/>
            </a:r>
            <a:br>
              <a:rPr lang="en-US" sz="3600" dirty="0"/>
            </a:br>
            <a:endParaRPr lang="en-US" sz="3600" dirty="0"/>
          </a:p>
        </p:txBody>
      </p:sp>
      <p:cxnSp>
        <p:nvCxnSpPr>
          <p:cNvPr id="3" name="Straight Connector 2" descr="&quot;&quot;"/>
          <p:cNvCxnSpPr/>
          <p:nvPr/>
        </p:nvCxnSpPr>
        <p:spPr>
          <a:xfrm>
            <a:off x="11430" y="720090"/>
            <a:ext cx="913257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6EBE6CEA-CA86-4BCB-B831-CD422866F4DB}"/>
              </a:ext>
            </a:extLst>
          </p:cNvPr>
          <p:cNvSpPr/>
          <p:nvPr/>
        </p:nvSpPr>
        <p:spPr>
          <a:xfrm>
            <a:off x="1804936" y="873578"/>
            <a:ext cx="7104376" cy="1231106"/>
          </a:xfrm>
          <a:prstGeom prst="rect">
            <a:avLst/>
          </a:prstGeom>
        </p:spPr>
        <p:txBody>
          <a:bodyPr wrap="square">
            <a:spAutoFit/>
          </a:bodyPr>
          <a:lstStyle/>
          <a:p>
            <a:r>
              <a:rPr lang="en-US" sz="2000" b="1" dirty="0">
                <a:solidFill>
                  <a:srgbClr val="2F5496"/>
                </a:solidFill>
                <a:latin typeface="Calibri Light" panose="020F0302020204030204" pitchFamily="34" charset="0"/>
                <a:ea typeface="Calibri" panose="020F0502020204030204" pitchFamily="34" charset="0"/>
                <a:cs typeface="Calibri" panose="020F0502020204030204" pitchFamily="34" charset="0"/>
              </a:rPr>
              <a:t>Deborah Riddle</a:t>
            </a:r>
            <a:endParaRPr lang="en-US" sz="2000" dirty="0">
              <a:latin typeface="Calibri" panose="020F0502020204030204" pitchFamily="34" charset="0"/>
              <a:ea typeface="Calibri" panose="020F0502020204030204" pitchFamily="34" charset="0"/>
              <a:cs typeface="Calibri" panose="020F0502020204030204" pitchFamily="34" charset="0"/>
            </a:endParaRPr>
          </a:p>
          <a:p>
            <a:r>
              <a:rPr lang="en-US" dirty="0">
                <a:solidFill>
                  <a:srgbClr val="1F497D"/>
                </a:solidFill>
                <a:latin typeface="Calibri" panose="020F0502020204030204" pitchFamily="34" charset="0"/>
                <a:ea typeface="Calibri" panose="020F0502020204030204" pitchFamily="34" charset="0"/>
                <a:cs typeface="Calibri" panose="020F0502020204030204" pitchFamily="34" charset="0"/>
              </a:rPr>
              <a:t>Division Operations Manager, Innovation &amp; Education Excellence</a:t>
            </a:r>
          </a:p>
          <a:p>
            <a:r>
              <a:rPr lang="en-US" dirty="0">
                <a:solidFill>
                  <a:srgbClr val="1F497D"/>
                </a:solidFill>
                <a:latin typeface="Calibri" panose="020F0502020204030204" pitchFamily="34" charset="0"/>
                <a:ea typeface="Calibri" panose="020F0502020204030204" pitchFamily="34" charset="0"/>
                <a:cs typeface="Calibri" panose="020F0502020204030204" pitchFamily="34" charset="0"/>
              </a:rPr>
              <a:t>907-465-2892</a:t>
            </a:r>
          </a:p>
          <a:p>
            <a:r>
              <a:rPr lang="en-US" dirty="0">
                <a:latin typeface="Calibri" panose="020F0502020204030204" pitchFamily="34" charset="0"/>
                <a:ea typeface="Calibri" panose="020F0502020204030204" pitchFamily="34" charset="0"/>
                <a:cs typeface="Calibri" panose="020F0502020204030204" pitchFamily="34" charset="0"/>
                <a:hlinkClick r:id="rId3"/>
              </a:rPr>
              <a:t>deborah.riddle@alaska.gov</a:t>
            </a:r>
            <a:r>
              <a:rPr lang="en-US" dirty="0">
                <a:latin typeface="Calibri" panose="020F0502020204030204" pitchFamily="34" charset="0"/>
                <a:ea typeface="Calibri" panose="020F0502020204030204" pitchFamily="34" charset="0"/>
                <a:cs typeface="Calibri" panose="020F0502020204030204" pitchFamily="34" charset="0"/>
              </a:rPr>
              <a:t> </a:t>
            </a:r>
          </a:p>
        </p:txBody>
      </p:sp>
      <p:sp>
        <p:nvSpPr>
          <p:cNvPr id="5" name="TextBox 4"/>
          <p:cNvSpPr txBox="1"/>
          <p:nvPr/>
        </p:nvSpPr>
        <p:spPr>
          <a:xfrm>
            <a:off x="1804936" y="2340908"/>
            <a:ext cx="5241044" cy="1231106"/>
          </a:xfrm>
          <a:prstGeom prst="rect">
            <a:avLst/>
          </a:prstGeom>
          <a:noFill/>
        </p:spPr>
        <p:txBody>
          <a:bodyPr wrap="square" rtlCol="0">
            <a:spAutoFit/>
          </a:bodyPr>
          <a:lstStyle/>
          <a:p>
            <a:r>
              <a:rPr lang="en-US" sz="2000" b="1" dirty="0">
                <a:solidFill>
                  <a:schemeClr val="accent5">
                    <a:lumMod val="75000"/>
                  </a:schemeClr>
                </a:solidFill>
                <a:latin typeface="+mj-lt"/>
              </a:rPr>
              <a:t>Brad Billings</a:t>
            </a:r>
          </a:p>
          <a:p>
            <a:r>
              <a:rPr lang="en-US" dirty="0">
                <a:solidFill>
                  <a:schemeClr val="accent5">
                    <a:lumMod val="75000"/>
                  </a:schemeClr>
                </a:solidFill>
              </a:rPr>
              <a:t>Administrator, Career and Technical Education</a:t>
            </a:r>
          </a:p>
          <a:p>
            <a:r>
              <a:rPr lang="en-US" dirty="0">
                <a:solidFill>
                  <a:schemeClr val="accent5">
                    <a:lumMod val="75000"/>
                  </a:schemeClr>
                </a:solidFill>
              </a:rPr>
              <a:t>907-465-8720</a:t>
            </a:r>
          </a:p>
          <a:p>
            <a:r>
              <a:rPr lang="en-US" dirty="0">
                <a:solidFill>
                  <a:schemeClr val="accent5">
                    <a:lumMod val="75000"/>
                  </a:schemeClr>
                </a:solidFill>
                <a:hlinkClick r:id="rId4"/>
              </a:rPr>
              <a:t>brad.billings@alaska.gov</a:t>
            </a:r>
            <a:endParaRPr lang="en-US" dirty="0">
              <a:solidFill>
                <a:schemeClr val="accent5">
                  <a:lumMod val="75000"/>
                </a:schemeClr>
              </a:solidFill>
            </a:endParaRPr>
          </a:p>
        </p:txBody>
      </p:sp>
      <p:sp>
        <p:nvSpPr>
          <p:cNvPr id="6" name="Rectangle 5">
            <a:extLst>
              <a:ext uri="{FF2B5EF4-FFF2-40B4-BE49-F238E27FC236}">
                <a16:creationId xmlns:a16="http://schemas.microsoft.com/office/drawing/2014/main" id="{73CD5441-6FF2-4992-AD0A-BE497C753503}"/>
              </a:ext>
            </a:extLst>
          </p:cNvPr>
          <p:cNvSpPr/>
          <p:nvPr/>
        </p:nvSpPr>
        <p:spPr>
          <a:xfrm>
            <a:off x="351288" y="4915232"/>
            <a:ext cx="3429000" cy="1200329"/>
          </a:xfrm>
          <a:prstGeom prst="rect">
            <a:avLst/>
          </a:prstGeom>
        </p:spPr>
        <p:txBody>
          <a:bodyPr>
            <a:spAutoFit/>
          </a:bodyPr>
          <a:lstStyle/>
          <a:p>
            <a:r>
              <a:rPr lang="en-US" b="1" dirty="0">
                <a:solidFill>
                  <a:srgbClr val="2F5496"/>
                </a:solidFill>
                <a:latin typeface="Calibri Light" panose="020F0302020204030204" pitchFamily="34" charset="0"/>
                <a:ea typeface="Calibri" panose="020F0502020204030204" pitchFamily="34" charset="0"/>
                <a:cs typeface="Calibri" panose="020F0502020204030204" pitchFamily="34" charset="0"/>
              </a:rPr>
              <a:t>Sheila Box</a:t>
            </a:r>
            <a:endParaRPr lang="en-US" dirty="0">
              <a:latin typeface="Calibri" panose="020F0502020204030204" pitchFamily="34" charset="0"/>
              <a:ea typeface="Calibri" panose="020F0502020204030204" pitchFamily="34" charset="0"/>
              <a:cs typeface="Calibri" panose="020F0502020204030204" pitchFamily="34" charset="0"/>
            </a:endParaRPr>
          </a:p>
          <a:p>
            <a:r>
              <a:rPr lang="en-US" dirty="0">
                <a:solidFill>
                  <a:srgbClr val="1F497D"/>
                </a:solidFill>
                <a:latin typeface="Calibri" panose="020F0502020204030204" pitchFamily="34" charset="0"/>
                <a:ea typeface="Calibri" panose="020F0502020204030204" pitchFamily="34" charset="0"/>
                <a:cs typeface="Calibri" panose="020F0502020204030204" pitchFamily="34" charset="0"/>
              </a:rPr>
              <a:t>CTE Program Specialist</a:t>
            </a:r>
          </a:p>
          <a:p>
            <a:r>
              <a:rPr lang="en-US" dirty="0">
                <a:solidFill>
                  <a:srgbClr val="1F497D"/>
                </a:solidFill>
                <a:latin typeface="Calibri" panose="020F0502020204030204" pitchFamily="34" charset="0"/>
                <a:ea typeface="Calibri" panose="020F0502020204030204" pitchFamily="34" charset="0"/>
                <a:cs typeface="Calibri" panose="020F0502020204030204" pitchFamily="34" charset="0"/>
              </a:rPr>
              <a:t>907-465-8704</a:t>
            </a:r>
          </a:p>
          <a:p>
            <a:r>
              <a:rPr lang="en-US" dirty="0">
                <a:solidFill>
                  <a:srgbClr val="1F497D"/>
                </a:solidFill>
                <a:latin typeface="Calibri" panose="020F0502020204030204" pitchFamily="34" charset="0"/>
                <a:ea typeface="Calibri" panose="020F0502020204030204" pitchFamily="34" charset="0"/>
                <a:cs typeface="Calibri" panose="020F0502020204030204" pitchFamily="34" charset="0"/>
                <a:hlinkClick r:id="rId5"/>
              </a:rPr>
              <a:t>sheila.box@alaska.gov</a:t>
            </a:r>
            <a:r>
              <a:rPr lang="en-US" dirty="0">
                <a:solidFill>
                  <a:srgbClr val="1F497D"/>
                </a:solidFill>
                <a:latin typeface="Calibri" panose="020F0502020204030204" pitchFamily="34" charset="0"/>
                <a:ea typeface="Calibri" panose="020F0502020204030204" pitchFamily="34" charset="0"/>
                <a:cs typeface="Calibri" panose="020F0502020204030204" pitchFamily="34" charset="0"/>
              </a:rPr>
              <a:t> </a:t>
            </a:r>
          </a:p>
        </p:txBody>
      </p:sp>
      <p:sp>
        <p:nvSpPr>
          <p:cNvPr id="7" name="Rectangle 6">
            <a:extLst>
              <a:ext uri="{FF2B5EF4-FFF2-40B4-BE49-F238E27FC236}">
                <a16:creationId xmlns:a16="http://schemas.microsoft.com/office/drawing/2014/main" id="{80613544-24BB-4BFE-B8B6-9383D25F2B3A}"/>
              </a:ext>
            </a:extLst>
          </p:cNvPr>
          <p:cNvSpPr/>
          <p:nvPr/>
        </p:nvSpPr>
        <p:spPr>
          <a:xfrm>
            <a:off x="3386383" y="4969934"/>
            <a:ext cx="3429000" cy="1200329"/>
          </a:xfrm>
          <a:prstGeom prst="rect">
            <a:avLst/>
          </a:prstGeom>
        </p:spPr>
        <p:txBody>
          <a:bodyPr>
            <a:spAutoFit/>
          </a:bodyPr>
          <a:lstStyle/>
          <a:p>
            <a:r>
              <a:rPr lang="en-US" b="1" dirty="0">
                <a:solidFill>
                  <a:srgbClr val="2F5496"/>
                </a:solidFill>
                <a:latin typeface="Calibri Light" panose="020F0302020204030204" pitchFamily="34" charset="0"/>
                <a:ea typeface="Calibri" panose="020F0502020204030204" pitchFamily="34" charset="0"/>
                <a:cs typeface="Calibri" panose="020F0502020204030204" pitchFamily="34" charset="0"/>
              </a:rPr>
              <a:t>Felicia Swanson</a:t>
            </a:r>
            <a:endParaRPr lang="en-US" dirty="0">
              <a:latin typeface="Calibri" panose="020F0502020204030204" pitchFamily="34" charset="0"/>
              <a:ea typeface="Calibri" panose="020F0502020204030204" pitchFamily="34" charset="0"/>
              <a:cs typeface="Calibri" panose="020F0502020204030204" pitchFamily="34" charset="0"/>
            </a:endParaRPr>
          </a:p>
          <a:p>
            <a:r>
              <a:rPr lang="en-US" dirty="0">
                <a:solidFill>
                  <a:srgbClr val="1F497D"/>
                </a:solidFill>
                <a:latin typeface="Calibri" panose="020F0502020204030204" pitchFamily="34" charset="0"/>
                <a:ea typeface="Calibri" panose="020F0502020204030204" pitchFamily="34" charset="0"/>
                <a:cs typeface="Calibri" panose="020F0502020204030204" pitchFamily="34" charset="0"/>
              </a:rPr>
              <a:t>Education Associate</a:t>
            </a:r>
          </a:p>
          <a:p>
            <a:r>
              <a:rPr lang="en-US" dirty="0">
                <a:solidFill>
                  <a:srgbClr val="1F497D"/>
                </a:solidFill>
                <a:latin typeface="Calibri" panose="020F0502020204030204" pitchFamily="34" charset="0"/>
                <a:ea typeface="Calibri" panose="020F0502020204030204" pitchFamily="34" charset="0"/>
                <a:cs typeface="Calibri" panose="020F0502020204030204" pitchFamily="34" charset="0"/>
              </a:rPr>
              <a:t>907-465-2980</a:t>
            </a:r>
          </a:p>
          <a:p>
            <a:r>
              <a:rPr lang="en-US" dirty="0">
                <a:solidFill>
                  <a:srgbClr val="1F497D"/>
                </a:solidFill>
                <a:latin typeface="Calibri" panose="020F0502020204030204" pitchFamily="34" charset="0"/>
                <a:ea typeface="Calibri" panose="020F0502020204030204" pitchFamily="34" charset="0"/>
                <a:cs typeface="Calibri" panose="020F0502020204030204" pitchFamily="34" charset="0"/>
                <a:hlinkClick r:id="rId6"/>
              </a:rPr>
              <a:t>felicia.swanson@alaska.gov</a:t>
            </a:r>
            <a:r>
              <a:rPr lang="en-US" dirty="0">
                <a:solidFill>
                  <a:srgbClr val="1F497D"/>
                </a:solidFill>
                <a:latin typeface="Calibri" panose="020F0502020204030204" pitchFamily="34" charset="0"/>
                <a:ea typeface="Calibri" panose="020F0502020204030204" pitchFamily="34" charset="0"/>
                <a:cs typeface="Calibri" panose="020F0502020204030204" pitchFamily="34" charset="0"/>
              </a:rPr>
              <a:t> </a:t>
            </a:r>
          </a:p>
        </p:txBody>
      </p:sp>
      <p:sp>
        <p:nvSpPr>
          <p:cNvPr id="8" name="Rectangle 7">
            <a:extLst>
              <a:ext uri="{FF2B5EF4-FFF2-40B4-BE49-F238E27FC236}">
                <a16:creationId xmlns:a16="http://schemas.microsoft.com/office/drawing/2014/main" id="{0FFFAF9B-35FF-49C1-A283-83A2FCF09821}"/>
              </a:ext>
            </a:extLst>
          </p:cNvPr>
          <p:cNvSpPr/>
          <p:nvPr/>
        </p:nvSpPr>
        <p:spPr>
          <a:xfrm>
            <a:off x="6378136" y="4944439"/>
            <a:ext cx="3429000" cy="1200329"/>
          </a:xfrm>
          <a:prstGeom prst="rect">
            <a:avLst/>
          </a:prstGeom>
        </p:spPr>
        <p:txBody>
          <a:bodyPr>
            <a:spAutoFit/>
          </a:bodyPr>
          <a:lstStyle/>
          <a:p>
            <a:r>
              <a:rPr lang="en-US" b="1" dirty="0">
                <a:solidFill>
                  <a:srgbClr val="2F5496"/>
                </a:solidFill>
                <a:latin typeface="Calibri Light" panose="020F0302020204030204" pitchFamily="34" charset="0"/>
                <a:ea typeface="Calibri" panose="020F0502020204030204" pitchFamily="34" charset="0"/>
                <a:cs typeface="Calibri" panose="020F0502020204030204" pitchFamily="34" charset="0"/>
              </a:rPr>
              <a:t>Bjørn Wolter</a:t>
            </a:r>
            <a:endParaRPr lang="en-US" dirty="0">
              <a:latin typeface="Calibri" panose="020F0502020204030204" pitchFamily="34" charset="0"/>
              <a:ea typeface="Calibri" panose="020F0502020204030204" pitchFamily="34" charset="0"/>
              <a:cs typeface="Calibri" panose="020F0502020204030204" pitchFamily="34" charset="0"/>
            </a:endParaRPr>
          </a:p>
          <a:p>
            <a:r>
              <a:rPr lang="en-US" dirty="0">
                <a:solidFill>
                  <a:srgbClr val="1F497D"/>
                </a:solidFill>
                <a:latin typeface="Calibri" panose="020F0502020204030204" pitchFamily="34" charset="0"/>
                <a:ea typeface="Calibri" panose="020F0502020204030204" pitchFamily="34" charset="0"/>
                <a:cs typeface="Calibri" panose="020F0502020204030204" pitchFamily="34" charset="0"/>
              </a:rPr>
              <a:t>CTE Program Specialist</a:t>
            </a:r>
          </a:p>
          <a:p>
            <a:r>
              <a:rPr lang="en-US" dirty="0">
                <a:solidFill>
                  <a:srgbClr val="1F497D"/>
                </a:solidFill>
                <a:latin typeface="Calibri" panose="020F0502020204030204" pitchFamily="34" charset="0"/>
                <a:ea typeface="Calibri" panose="020F0502020204030204" pitchFamily="34" charset="0"/>
                <a:cs typeface="Calibri" panose="020F0502020204030204" pitchFamily="34" charset="0"/>
              </a:rPr>
              <a:t>907-465-6542</a:t>
            </a:r>
          </a:p>
          <a:p>
            <a:r>
              <a:rPr lang="en-US" dirty="0">
                <a:solidFill>
                  <a:srgbClr val="1F497D"/>
                </a:solidFill>
                <a:latin typeface="Calibri" panose="020F0502020204030204" pitchFamily="34" charset="0"/>
                <a:ea typeface="Calibri" panose="020F0502020204030204" pitchFamily="34" charset="0"/>
                <a:cs typeface="Calibri" panose="020F0502020204030204" pitchFamily="34" charset="0"/>
                <a:hlinkClick r:id="rId7"/>
              </a:rPr>
              <a:t>Bjorn.wolter@Alaska.gov</a:t>
            </a:r>
            <a:r>
              <a:rPr lang="en-US" dirty="0">
                <a:solidFill>
                  <a:srgbClr val="1F497D"/>
                </a:solidFill>
                <a:latin typeface="Calibri" panose="020F0502020204030204" pitchFamily="34" charset="0"/>
                <a:ea typeface="Calibri" panose="020F0502020204030204" pitchFamily="34" charset="0"/>
                <a:cs typeface="Calibri" panose="020F0502020204030204" pitchFamily="34" charset="0"/>
              </a:rPr>
              <a:t> </a:t>
            </a:r>
          </a:p>
        </p:txBody>
      </p:sp>
      <p:pic>
        <p:nvPicPr>
          <p:cNvPr id="9" name="Picture 8" descr="brad billings" title="Picture of Brad Billings"/>
          <p:cNvPicPr/>
          <p:nvPr/>
        </p:nvPicPr>
        <p:blipFill rotWithShape="1">
          <a:blip r:embed="rId8" cstate="print">
            <a:extLst>
              <a:ext uri="{28A0092B-C50C-407E-A947-70E740481C1C}">
                <a14:useLocalDpi xmlns:a14="http://schemas.microsoft.com/office/drawing/2010/main" val="0"/>
              </a:ext>
            </a:extLst>
          </a:blip>
          <a:srcRect t="5208" b="21012"/>
          <a:stretch/>
        </p:blipFill>
        <p:spPr bwMode="auto">
          <a:xfrm>
            <a:off x="351288" y="2340908"/>
            <a:ext cx="1223010" cy="1252523"/>
          </a:xfrm>
          <a:prstGeom prst="rect">
            <a:avLst/>
          </a:prstGeom>
          <a:ln w="9525" cap="flat" cmpd="sng" algn="ctr">
            <a:noFill/>
            <a:prstDash val="solid"/>
            <a:round/>
            <a:headEnd type="none" w="med" len="med"/>
            <a:tailEnd type="none" w="med" len="med"/>
          </a:ln>
          <a:extLst>
            <a:ext uri="{53640926-AAD7-44D8-BBD7-CCE9431645EC}">
              <a14:shadowObscured xmlns:a14="http://schemas.microsoft.com/office/drawing/2010/main"/>
            </a:ext>
          </a:extLst>
        </p:spPr>
      </p:pic>
      <p:pic>
        <p:nvPicPr>
          <p:cNvPr id="10" name="Picture 9" descr="A picture of Deb Riddle" title="Deb Riddle">
            <a:extLst>
              <a:ext uri="{FF2B5EF4-FFF2-40B4-BE49-F238E27FC236}">
                <a16:creationId xmlns:a16="http://schemas.microsoft.com/office/drawing/2014/main" id="{A274342E-4BAF-4FEA-9576-BD6AB19D9B46}"/>
              </a:ext>
            </a:extLst>
          </p:cNvPr>
          <p:cNvPicPr>
            <a:picLocks noChangeAspect="1"/>
          </p:cNvPicPr>
          <p:nvPr/>
        </p:nvPicPr>
        <p:blipFill>
          <a:blip r:embed="rId9"/>
          <a:stretch>
            <a:fillRect/>
          </a:stretch>
        </p:blipFill>
        <p:spPr>
          <a:xfrm>
            <a:off x="351288" y="873578"/>
            <a:ext cx="1223010" cy="1253331"/>
          </a:xfrm>
          <a:prstGeom prst="rect">
            <a:avLst/>
          </a:prstGeom>
        </p:spPr>
      </p:pic>
      <p:sp>
        <p:nvSpPr>
          <p:cNvPr id="11" name="Footer Placeholder 4"/>
          <p:cNvSpPr>
            <a:spLocks noGrp="1"/>
          </p:cNvSpPr>
          <p:nvPr>
            <p:ph type="ftr" sz="quarter" idx="4294967295"/>
          </p:nvPr>
        </p:nvSpPr>
        <p:spPr>
          <a:xfrm>
            <a:off x="2574094" y="6352344"/>
            <a:ext cx="3804042" cy="416730"/>
          </a:xfrm>
          <a:prstGeom prst="rect">
            <a:avLst/>
          </a:prstGeom>
        </p:spPr>
        <p:txBody>
          <a:bodyPr anchor="b"/>
          <a:lstStyle>
            <a:lvl1pPr>
              <a:defRPr sz="900" b="1" i="1">
                <a:solidFill>
                  <a:srgbClr val="4F4F4F"/>
                </a:solidFill>
                <a:latin typeface="+mn-lt"/>
              </a:defRPr>
            </a:lvl1pPr>
          </a:lstStyle>
          <a:p>
            <a:pPr algn="ctr"/>
            <a:r>
              <a:rPr lang="en-US" sz="1200" dirty="0"/>
              <a:t>· An Excellent Education for Every Student Every Day ·</a:t>
            </a:r>
          </a:p>
        </p:txBody>
      </p:sp>
      <p:pic>
        <p:nvPicPr>
          <p:cNvPr id="13" name="Picture 12" descr="Bjorn Wolter"/>
          <p:cNvPicPr>
            <a:picLocks noChangeAspect="1"/>
          </p:cNvPicPr>
          <p:nvPr/>
        </p:nvPicPr>
        <p:blipFill>
          <a:blip r:embed="rId10"/>
          <a:stretch>
            <a:fillRect/>
          </a:stretch>
        </p:blipFill>
        <p:spPr>
          <a:xfrm>
            <a:off x="6501985" y="3727271"/>
            <a:ext cx="1087989" cy="1230264"/>
          </a:xfrm>
          <a:prstGeom prst="rect">
            <a:avLst/>
          </a:prstGeom>
        </p:spPr>
      </p:pic>
      <p:pic>
        <p:nvPicPr>
          <p:cNvPr id="15" name="Picture 14" descr="sheila box" title="picture of Sheila Box"/>
          <p:cNvPicPr/>
          <p:nvPr/>
        </p:nvPicPr>
        <p:blipFill rotWithShape="1">
          <a:blip r:embed="rId11" cstate="print">
            <a:extLst>
              <a:ext uri="{28A0092B-C50C-407E-A947-70E740481C1C}">
                <a14:useLocalDpi xmlns:a14="http://schemas.microsoft.com/office/drawing/2010/main" val="0"/>
              </a:ext>
            </a:extLst>
          </a:blip>
          <a:srcRect t="-988" b="27527"/>
          <a:stretch/>
        </p:blipFill>
        <p:spPr bwMode="auto">
          <a:xfrm>
            <a:off x="422144" y="3731004"/>
            <a:ext cx="1087989" cy="1226531"/>
          </a:xfrm>
          <a:prstGeom prst="rect">
            <a:avLst/>
          </a:prstGeom>
          <a:noFill/>
          <a:ln w="9525" cap="flat" cmpd="sng" algn="ctr">
            <a:noFill/>
            <a:prstDash val="solid"/>
            <a:round/>
            <a:headEnd type="none" w="med" len="med"/>
            <a:tailEnd type="none" w="med" len="med"/>
          </a:ln>
          <a:extLst>
            <a:ext uri="{53640926-AAD7-44D8-BBD7-CCE9431645EC}">
              <a14:shadowObscured xmlns:a14="http://schemas.microsoft.com/office/drawing/2010/main"/>
            </a:ext>
          </a:extLst>
        </p:spPr>
      </p:pic>
      <p:pic>
        <p:nvPicPr>
          <p:cNvPr id="16" name="Picture 15" descr="Felicia Swanson"/>
          <p:cNvPicPr>
            <a:picLocks noChangeAspect="1"/>
          </p:cNvPicPr>
          <p:nvPr/>
        </p:nvPicPr>
        <p:blipFill>
          <a:blip r:embed="rId12"/>
          <a:stretch>
            <a:fillRect/>
          </a:stretch>
        </p:blipFill>
        <p:spPr>
          <a:xfrm>
            <a:off x="3478918" y="3572014"/>
            <a:ext cx="1064016" cy="1442702"/>
          </a:xfrm>
          <a:prstGeom prst="rect">
            <a:avLst/>
          </a:prstGeom>
        </p:spPr>
      </p:pic>
      <p:sp>
        <p:nvSpPr>
          <p:cNvPr id="12" name="Rounded Rectangle 11" descr="Red circle around Sheila Box"/>
          <p:cNvSpPr/>
          <p:nvPr/>
        </p:nvSpPr>
        <p:spPr>
          <a:xfrm>
            <a:off x="115733" y="3643964"/>
            <a:ext cx="2720086" cy="2542536"/>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1580757" y="4088955"/>
            <a:ext cx="1189355" cy="707886"/>
          </a:xfrm>
          <a:prstGeom prst="rect">
            <a:avLst/>
          </a:prstGeom>
          <a:noFill/>
          <a:ln>
            <a:solidFill>
              <a:srgbClr val="FF0000"/>
            </a:solidFill>
          </a:ln>
        </p:spPr>
        <p:txBody>
          <a:bodyPr wrap="square" rtlCol="0">
            <a:spAutoFit/>
          </a:bodyPr>
          <a:lstStyle/>
          <a:p>
            <a:pPr algn="ctr"/>
            <a:r>
              <a:rPr lang="en-US" sz="2000" dirty="0" smtClean="0"/>
              <a:t>GMS Specialist</a:t>
            </a:r>
            <a:endParaRPr lang="en-US" sz="2000" dirty="0"/>
          </a:p>
        </p:txBody>
      </p:sp>
    </p:spTree>
    <p:extLst>
      <p:ext uri="{BB962C8B-B14F-4D97-AF65-F5344CB8AC3E}">
        <p14:creationId xmlns:p14="http://schemas.microsoft.com/office/powerpoint/2010/main" val="15810994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2104" y="156909"/>
            <a:ext cx="7886700" cy="861838"/>
          </a:xfrm>
        </p:spPr>
        <p:txBody>
          <a:bodyPr>
            <a:noAutofit/>
          </a:bodyPr>
          <a:lstStyle/>
          <a:p>
            <a:pPr algn="ctr"/>
            <a:r>
              <a:rPr lang="en-US" sz="3600" dirty="0" smtClean="0">
                <a:solidFill>
                  <a:schemeClr val="accent5">
                    <a:lumMod val="75000"/>
                  </a:schemeClr>
                </a:solidFill>
              </a:rPr>
              <a:t>Funding Applications Page</a:t>
            </a:r>
            <a:r>
              <a:rPr lang="en-US" sz="3600" dirty="0">
                <a:solidFill>
                  <a:schemeClr val="accent5">
                    <a:lumMod val="75000"/>
                  </a:schemeClr>
                </a:solidFill>
              </a:rPr>
              <a:t/>
            </a:r>
            <a:br>
              <a:rPr lang="en-US" sz="3600" dirty="0">
                <a:solidFill>
                  <a:schemeClr val="accent5">
                    <a:lumMod val="75000"/>
                  </a:schemeClr>
                </a:solidFill>
              </a:rPr>
            </a:br>
            <a:endParaRPr lang="en-US" sz="3600" dirty="0"/>
          </a:p>
        </p:txBody>
      </p:sp>
      <p:sp>
        <p:nvSpPr>
          <p:cNvPr id="2" name="Slide Number Placeholder 1"/>
          <p:cNvSpPr>
            <a:spLocks noGrp="1"/>
          </p:cNvSpPr>
          <p:nvPr>
            <p:ph type="sldNum" sz="quarter" idx="4"/>
          </p:nvPr>
        </p:nvSpPr>
        <p:spPr/>
        <p:txBody>
          <a:bodyPr/>
          <a:lstStyle/>
          <a:p>
            <a:fld id="{8F70FDB2-A6A2-4330-993F-395761078E77}" type="slidenum">
              <a:rPr lang="en-US" smtClean="0"/>
              <a:pPr/>
              <a:t>2</a:t>
            </a:fld>
            <a:endParaRPr lang="en-US" dirty="0"/>
          </a:p>
        </p:txBody>
      </p:sp>
      <p:sp>
        <p:nvSpPr>
          <p:cNvPr id="3" name="Footer Placeholder 2"/>
          <p:cNvSpPr>
            <a:spLocks noGrp="1"/>
          </p:cNvSpPr>
          <p:nvPr>
            <p:ph type="ftr" sz="quarter" idx="3"/>
          </p:nvPr>
        </p:nvSpPr>
        <p:spPr/>
        <p:txBody>
          <a:bodyPr/>
          <a:lstStyle/>
          <a:p>
            <a:r>
              <a:rPr lang="en-US" smtClean="0"/>
              <a:t>· An Excellent Education for Every Student Every Day ·</a:t>
            </a:r>
            <a:endParaRPr lang="en-US" dirty="0"/>
          </a:p>
        </p:txBody>
      </p:sp>
      <p:sp>
        <p:nvSpPr>
          <p:cNvPr id="9" name="Title 1" title="GMS System Goals"/>
          <p:cNvSpPr txBox="1">
            <a:spLocks/>
          </p:cNvSpPr>
          <p:nvPr/>
        </p:nvSpPr>
        <p:spPr>
          <a:xfrm>
            <a:off x="27432" y="74831"/>
            <a:ext cx="8229600"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3600" dirty="0">
              <a:solidFill>
                <a:schemeClr val="accent5">
                  <a:lumMod val="75000"/>
                </a:schemeClr>
              </a:solidFill>
            </a:endParaRPr>
          </a:p>
        </p:txBody>
      </p:sp>
      <p:cxnSp>
        <p:nvCxnSpPr>
          <p:cNvPr id="7" name="Straight Connector 6" descr="Orange line"/>
          <p:cNvCxnSpPr/>
          <p:nvPr/>
        </p:nvCxnSpPr>
        <p:spPr>
          <a:xfrm>
            <a:off x="0" y="646331"/>
            <a:ext cx="91440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12" name="Group 11" descr="Static menu bar with masking for background&#10;"/>
          <p:cNvGrpSpPr/>
          <p:nvPr/>
        </p:nvGrpSpPr>
        <p:grpSpPr>
          <a:xfrm>
            <a:off x="492105" y="962446"/>
            <a:ext cx="3051196" cy="3175082"/>
            <a:chOff x="492105" y="962446"/>
            <a:chExt cx="3051196" cy="3175082"/>
          </a:xfrm>
        </p:grpSpPr>
        <p:pic>
          <p:nvPicPr>
            <p:cNvPr id="5" name="Picture 4" descr="Static Menu Funding Applications tab&#10;"/>
            <p:cNvPicPr>
              <a:picLocks noChangeAspect="1"/>
            </p:cNvPicPr>
            <p:nvPr/>
          </p:nvPicPr>
          <p:blipFill>
            <a:blip r:embed="rId3"/>
            <a:stretch>
              <a:fillRect/>
            </a:stretch>
          </p:blipFill>
          <p:spPr>
            <a:xfrm>
              <a:off x="492105" y="962446"/>
              <a:ext cx="3051196" cy="3165047"/>
            </a:xfrm>
            <a:prstGeom prst="rect">
              <a:avLst/>
            </a:prstGeom>
            <a:ln>
              <a:solidFill>
                <a:schemeClr val="accent5">
                  <a:lumMod val="75000"/>
                </a:schemeClr>
              </a:solidFill>
            </a:ln>
            <a:effectLst>
              <a:outerShdw blurRad="50800" dist="38100" dir="2700000" algn="tl" rotWithShape="0">
                <a:prstClr val="black">
                  <a:alpha val="40000"/>
                </a:prstClr>
              </a:outerShdw>
            </a:effectLst>
          </p:spPr>
        </p:pic>
        <p:sp>
          <p:nvSpPr>
            <p:cNvPr id="8" name="Rectangle 7" descr="white masking box&#10;"/>
            <p:cNvSpPr/>
            <p:nvPr/>
          </p:nvSpPr>
          <p:spPr>
            <a:xfrm>
              <a:off x="2038350" y="1018747"/>
              <a:ext cx="1504950" cy="11043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descr="white masking box&#10;"/>
            <p:cNvSpPr/>
            <p:nvPr/>
          </p:nvSpPr>
          <p:spPr>
            <a:xfrm>
              <a:off x="2023856" y="2965215"/>
              <a:ext cx="1519444" cy="11723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p:cNvSpPr txBox="1"/>
          <p:nvPr/>
        </p:nvSpPr>
        <p:spPr>
          <a:xfrm>
            <a:off x="3883368" y="2274098"/>
            <a:ext cx="5023951" cy="3785652"/>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t>All applications created in GMS since 2014 are available </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smtClean="0"/>
              <a:t>On the static menu bar, mouse over </a:t>
            </a:r>
            <a:r>
              <a:rPr lang="en-US" sz="2400" u="sng" dirty="0" smtClean="0"/>
              <a:t>Funding</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smtClean="0"/>
              <a:t>This sub-menu accesses:</a:t>
            </a:r>
          </a:p>
          <a:p>
            <a:pPr marL="800100" lvl="1" indent="-342900">
              <a:buFont typeface="Arial" panose="020B0604020202020204" pitchFamily="34" charset="0"/>
              <a:buChar char="•"/>
            </a:pPr>
            <a:r>
              <a:rPr lang="en-US" sz="2400" dirty="0" smtClean="0"/>
              <a:t>Funding Applications Page</a:t>
            </a:r>
          </a:p>
          <a:p>
            <a:pPr marL="800100" lvl="1" indent="-342900">
              <a:buFont typeface="Arial" panose="020B0604020202020204" pitchFamily="34" charset="0"/>
              <a:buChar char="•"/>
            </a:pPr>
            <a:r>
              <a:rPr lang="en-US" sz="2400" dirty="0" smtClean="0"/>
              <a:t>Sections Page</a:t>
            </a:r>
          </a:p>
          <a:p>
            <a:pPr marL="800100" lvl="1" indent="-342900">
              <a:buFont typeface="Arial" panose="020B0604020202020204" pitchFamily="34" charset="0"/>
              <a:buChar char="•"/>
            </a:pPr>
            <a:r>
              <a:rPr lang="en-US" sz="2400" dirty="0" smtClean="0"/>
              <a:t>Budget Summary Page</a:t>
            </a:r>
            <a:endParaRPr lang="en-US" sz="2400" u="sng" dirty="0"/>
          </a:p>
        </p:txBody>
      </p:sp>
      <p:sp>
        <p:nvSpPr>
          <p:cNvPr id="13" name="Oval 12" descr="red oval"/>
          <p:cNvSpPr/>
          <p:nvPr/>
        </p:nvSpPr>
        <p:spPr>
          <a:xfrm>
            <a:off x="1683788" y="2150565"/>
            <a:ext cx="1981199" cy="98315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23704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2104" y="156909"/>
            <a:ext cx="7886700" cy="861838"/>
          </a:xfrm>
        </p:spPr>
        <p:txBody>
          <a:bodyPr>
            <a:noAutofit/>
          </a:bodyPr>
          <a:lstStyle/>
          <a:p>
            <a:pPr algn="ctr"/>
            <a:r>
              <a:rPr lang="en-US" sz="3600" dirty="0" smtClean="0">
                <a:solidFill>
                  <a:schemeClr val="accent5">
                    <a:lumMod val="75000"/>
                  </a:schemeClr>
                </a:solidFill>
              </a:rPr>
              <a:t>Funding Applications </a:t>
            </a:r>
            <a:r>
              <a:rPr lang="en-US" sz="3600" dirty="0" smtClean="0">
                <a:solidFill>
                  <a:schemeClr val="accent5">
                    <a:lumMod val="75000"/>
                  </a:schemeClr>
                </a:solidFill>
              </a:rPr>
              <a:t>Page, cont.</a:t>
            </a:r>
            <a:r>
              <a:rPr lang="en-US" sz="3600" dirty="0">
                <a:solidFill>
                  <a:schemeClr val="accent5">
                    <a:lumMod val="75000"/>
                  </a:schemeClr>
                </a:solidFill>
              </a:rPr>
              <a:t/>
            </a:r>
            <a:br>
              <a:rPr lang="en-US" sz="3600" dirty="0">
                <a:solidFill>
                  <a:schemeClr val="accent5">
                    <a:lumMod val="75000"/>
                  </a:schemeClr>
                </a:solidFill>
              </a:rPr>
            </a:br>
            <a:endParaRPr lang="en-US" sz="3600" dirty="0"/>
          </a:p>
        </p:txBody>
      </p:sp>
      <p:sp>
        <p:nvSpPr>
          <p:cNvPr id="2" name="Slide Number Placeholder 1"/>
          <p:cNvSpPr>
            <a:spLocks noGrp="1"/>
          </p:cNvSpPr>
          <p:nvPr>
            <p:ph type="sldNum" sz="quarter" idx="4"/>
          </p:nvPr>
        </p:nvSpPr>
        <p:spPr/>
        <p:txBody>
          <a:bodyPr/>
          <a:lstStyle/>
          <a:p>
            <a:fld id="{8F70FDB2-A6A2-4330-993F-395761078E77}" type="slidenum">
              <a:rPr lang="en-US" smtClean="0"/>
              <a:pPr/>
              <a:t>3</a:t>
            </a:fld>
            <a:endParaRPr lang="en-US" dirty="0"/>
          </a:p>
        </p:txBody>
      </p:sp>
      <p:sp>
        <p:nvSpPr>
          <p:cNvPr id="3" name="Footer Placeholder 2"/>
          <p:cNvSpPr>
            <a:spLocks noGrp="1"/>
          </p:cNvSpPr>
          <p:nvPr>
            <p:ph type="ftr" sz="quarter" idx="3"/>
          </p:nvPr>
        </p:nvSpPr>
        <p:spPr/>
        <p:txBody>
          <a:bodyPr/>
          <a:lstStyle/>
          <a:p>
            <a:r>
              <a:rPr lang="en-US" smtClean="0"/>
              <a:t>· An Excellent Education for Every Student Every Day ·</a:t>
            </a:r>
            <a:endParaRPr lang="en-US" dirty="0"/>
          </a:p>
        </p:txBody>
      </p:sp>
      <p:sp>
        <p:nvSpPr>
          <p:cNvPr id="9" name="Title 1" title="GMS System Goals"/>
          <p:cNvSpPr txBox="1">
            <a:spLocks/>
          </p:cNvSpPr>
          <p:nvPr/>
        </p:nvSpPr>
        <p:spPr>
          <a:xfrm>
            <a:off x="27432" y="74831"/>
            <a:ext cx="8229600"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3600" dirty="0">
              <a:solidFill>
                <a:schemeClr val="accent5">
                  <a:lumMod val="75000"/>
                </a:schemeClr>
              </a:solidFill>
            </a:endParaRPr>
          </a:p>
        </p:txBody>
      </p:sp>
      <p:cxnSp>
        <p:nvCxnSpPr>
          <p:cNvPr id="7" name="Straight Connector 6" descr="Orange line"/>
          <p:cNvCxnSpPr/>
          <p:nvPr/>
        </p:nvCxnSpPr>
        <p:spPr>
          <a:xfrm>
            <a:off x="0" y="646331"/>
            <a:ext cx="91440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descr="Funding Applications page&#10;"/>
          <p:cNvPicPr>
            <a:picLocks noChangeAspect="1"/>
          </p:cNvPicPr>
          <p:nvPr/>
        </p:nvPicPr>
        <p:blipFill>
          <a:blip r:embed="rId3"/>
          <a:stretch>
            <a:fillRect/>
          </a:stretch>
        </p:blipFill>
        <p:spPr>
          <a:xfrm>
            <a:off x="141485" y="802054"/>
            <a:ext cx="8764390" cy="2858748"/>
          </a:xfrm>
          <a:prstGeom prst="rect">
            <a:avLst/>
          </a:prstGeom>
          <a:ln>
            <a:solidFill>
              <a:schemeClr val="accent5">
                <a:lumMod val="75000"/>
              </a:schemeClr>
            </a:solidFill>
          </a:ln>
          <a:effectLst>
            <a:outerShdw blurRad="50800" dist="38100" dir="2700000" algn="tl" rotWithShape="0">
              <a:prstClr val="black">
                <a:alpha val="40000"/>
              </a:prstClr>
            </a:outerShdw>
          </a:effectLst>
        </p:spPr>
      </p:pic>
      <p:pic>
        <p:nvPicPr>
          <p:cNvPr id="8" name="Picture 7" descr="Funding Applications drop downs"/>
          <p:cNvPicPr>
            <a:picLocks noChangeAspect="1"/>
          </p:cNvPicPr>
          <p:nvPr/>
        </p:nvPicPr>
        <p:blipFill>
          <a:blip r:embed="rId4"/>
          <a:stretch>
            <a:fillRect/>
          </a:stretch>
        </p:blipFill>
        <p:spPr>
          <a:xfrm>
            <a:off x="298859" y="4053479"/>
            <a:ext cx="2606266" cy="1684166"/>
          </a:xfrm>
          <a:prstGeom prst="rect">
            <a:avLst/>
          </a:prstGeom>
          <a:ln>
            <a:solidFill>
              <a:schemeClr val="accent5">
                <a:lumMod val="75000"/>
              </a:schemeClr>
            </a:solidFill>
          </a:ln>
          <a:effectLst>
            <a:outerShdw blurRad="50800" dist="38100" dir="2700000" algn="tl" rotWithShape="0">
              <a:prstClr val="black">
                <a:alpha val="40000"/>
              </a:prstClr>
            </a:outerShdw>
          </a:effectLst>
        </p:spPr>
      </p:pic>
      <p:sp>
        <p:nvSpPr>
          <p:cNvPr id="6" name="Rectangle 5" descr="white masking rectangle&#10;"/>
          <p:cNvSpPr/>
          <p:nvPr/>
        </p:nvSpPr>
        <p:spPr>
          <a:xfrm>
            <a:off x="141485" y="1217831"/>
            <a:ext cx="2992240" cy="191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descr="white masking rectangle&#10;"/>
          <p:cNvSpPr/>
          <p:nvPr/>
        </p:nvSpPr>
        <p:spPr>
          <a:xfrm>
            <a:off x="298859" y="4648704"/>
            <a:ext cx="2606266" cy="2661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3133725" y="3850790"/>
            <a:ext cx="5657850" cy="2554545"/>
          </a:xfrm>
          <a:prstGeom prst="rect">
            <a:avLst/>
          </a:prstGeom>
          <a:noFill/>
        </p:spPr>
        <p:txBody>
          <a:bodyPr wrap="square" rtlCol="0">
            <a:spAutoFit/>
          </a:bodyPr>
          <a:lstStyle/>
          <a:p>
            <a:pPr marL="285750" indent="-285750">
              <a:buFont typeface="Arial" panose="020B0604020202020204" pitchFamily="34" charset="0"/>
              <a:buChar char="•"/>
            </a:pPr>
            <a:r>
              <a:rPr lang="en-US" sz="2000" u="sng" dirty="0" smtClean="0"/>
              <a:t>Year</a:t>
            </a:r>
            <a:r>
              <a:rPr lang="en-US" sz="2000" dirty="0" smtClean="0"/>
              <a:t> </a:t>
            </a:r>
          </a:p>
          <a:p>
            <a:pPr marL="285750" indent="-285750">
              <a:buFont typeface="Arial" panose="020B0604020202020204" pitchFamily="34" charset="0"/>
              <a:buChar char="•"/>
            </a:pPr>
            <a:r>
              <a:rPr lang="en-US" sz="2000" u="sng" dirty="0" smtClean="0"/>
              <a:t>All Approved</a:t>
            </a:r>
            <a:r>
              <a:rPr lang="en-US" sz="2000" dirty="0" smtClean="0"/>
              <a:t> – Shows all – including original and all revisions for that year, and current status/date for each</a:t>
            </a:r>
          </a:p>
          <a:p>
            <a:pPr marL="285750" indent="-285750">
              <a:buFont typeface="Arial" panose="020B0604020202020204" pitchFamily="34" charset="0"/>
              <a:buChar char="•"/>
            </a:pPr>
            <a:r>
              <a:rPr lang="en-US" sz="2000" u="sng" dirty="0" smtClean="0"/>
              <a:t>All Active</a:t>
            </a:r>
            <a:r>
              <a:rPr lang="en-US" sz="2000" dirty="0" smtClean="0"/>
              <a:t> – Shows only current active – not closed applications or previously approved </a:t>
            </a:r>
          </a:p>
          <a:p>
            <a:pPr marL="285750" indent="-285750">
              <a:buFont typeface="Arial" panose="020B0604020202020204" pitchFamily="34" charset="0"/>
              <a:buChar char="•"/>
            </a:pPr>
            <a:r>
              <a:rPr lang="en-US" sz="2000" u="sng" dirty="0" smtClean="0"/>
              <a:t>Last Approved</a:t>
            </a:r>
            <a:r>
              <a:rPr lang="en-US" sz="2000" dirty="0" smtClean="0"/>
              <a:t> – Shows the last approved original or revision for each grant</a:t>
            </a:r>
            <a:endParaRPr lang="en-US" sz="2000" dirty="0"/>
          </a:p>
        </p:txBody>
      </p:sp>
      <p:sp>
        <p:nvSpPr>
          <p:cNvPr id="12" name="Oval 11" descr="red oval"/>
          <p:cNvSpPr/>
          <p:nvPr/>
        </p:nvSpPr>
        <p:spPr>
          <a:xfrm>
            <a:off x="3914776" y="1590247"/>
            <a:ext cx="790574" cy="207055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descr="red oval"/>
          <p:cNvSpPr/>
          <p:nvPr/>
        </p:nvSpPr>
        <p:spPr>
          <a:xfrm>
            <a:off x="141485" y="1311530"/>
            <a:ext cx="1925440" cy="40233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descr="red arrow"/>
          <p:cNvSpPr/>
          <p:nvPr/>
        </p:nvSpPr>
        <p:spPr>
          <a:xfrm rot="4553716">
            <a:off x="209887" y="3244339"/>
            <a:ext cx="3273819" cy="133476"/>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538232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descr="&quot;&quot;"/>
          <p:cNvCxnSpPr/>
          <p:nvPr/>
        </p:nvCxnSpPr>
        <p:spPr>
          <a:xfrm>
            <a:off x="0" y="646331"/>
            <a:ext cx="91440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Title 6"/>
          <p:cNvSpPr>
            <a:spLocks noGrp="1"/>
          </p:cNvSpPr>
          <p:nvPr>
            <p:ph type="title"/>
          </p:nvPr>
        </p:nvSpPr>
        <p:spPr>
          <a:xfrm>
            <a:off x="2132883" y="-33655"/>
            <a:ext cx="6559296" cy="750824"/>
          </a:xfrm>
        </p:spPr>
        <p:txBody>
          <a:bodyPr>
            <a:normAutofit/>
          </a:bodyPr>
          <a:lstStyle/>
          <a:p>
            <a:r>
              <a:rPr lang="en-US" sz="3600" dirty="0" smtClean="0">
                <a:solidFill>
                  <a:schemeClr val="accent5">
                    <a:lumMod val="75000"/>
                  </a:schemeClr>
                </a:solidFill>
              </a:rPr>
              <a:t>Review Old Applications</a:t>
            </a:r>
            <a:endParaRPr lang="en-US" sz="3600" dirty="0">
              <a:solidFill>
                <a:schemeClr val="accent5">
                  <a:lumMod val="75000"/>
                </a:schemeClr>
              </a:solidFill>
            </a:endParaRPr>
          </a:p>
        </p:txBody>
      </p:sp>
      <p:sp>
        <p:nvSpPr>
          <p:cNvPr id="12" name="Rectangle 11" descr="white masking rectangle"/>
          <p:cNvSpPr/>
          <p:nvPr/>
        </p:nvSpPr>
        <p:spPr>
          <a:xfrm>
            <a:off x="3330842" y="658678"/>
            <a:ext cx="3560064" cy="1949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4294967295"/>
          </p:nvPr>
        </p:nvSpPr>
        <p:spPr>
          <a:xfrm>
            <a:off x="2686050" y="6485098"/>
            <a:ext cx="3653790" cy="349249"/>
          </a:xfrm>
        </p:spPr>
        <p:txBody>
          <a:bodyPr/>
          <a:lstStyle/>
          <a:p>
            <a:r>
              <a:rPr lang="en-US" sz="1200" dirty="0" smtClean="0"/>
              <a:t>· An Excellent Education for Every Student Every Day ·</a:t>
            </a:r>
            <a:endParaRPr lang="en-US" sz="1200" dirty="0"/>
          </a:p>
        </p:txBody>
      </p:sp>
      <p:sp>
        <p:nvSpPr>
          <p:cNvPr id="6" name="TextBox 5"/>
          <p:cNvSpPr txBox="1"/>
          <p:nvPr/>
        </p:nvSpPr>
        <p:spPr>
          <a:xfrm>
            <a:off x="1463041" y="5197097"/>
            <a:ext cx="7229138" cy="830997"/>
          </a:xfrm>
          <a:prstGeom prst="rect">
            <a:avLst/>
          </a:prstGeom>
          <a:noFill/>
          <a:ln>
            <a:noFill/>
          </a:ln>
        </p:spPr>
        <p:txBody>
          <a:bodyPr wrap="square" rtlCol="0">
            <a:spAutoFit/>
          </a:bodyPr>
          <a:lstStyle/>
          <a:p>
            <a:r>
              <a:rPr lang="en-US" sz="2400" dirty="0">
                <a:solidFill>
                  <a:prstClr val="black"/>
                </a:solidFill>
              </a:rPr>
              <a:t>Click on the CTE funding </a:t>
            </a:r>
            <a:r>
              <a:rPr lang="en-US" sz="2400" dirty="0" smtClean="0">
                <a:solidFill>
                  <a:prstClr val="black"/>
                </a:solidFill>
              </a:rPr>
              <a:t>Application</a:t>
            </a:r>
          </a:p>
          <a:p>
            <a:endParaRPr lang="en-US" sz="2400" i="1" dirty="0">
              <a:solidFill>
                <a:srgbClr val="C00000"/>
              </a:solidFill>
            </a:endParaRPr>
          </a:p>
        </p:txBody>
      </p:sp>
      <p:sp>
        <p:nvSpPr>
          <p:cNvPr id="8" name="TextBox 7"/>
          <p:cNvSpPr txBox="1"/>
          <p:nvPr/>
        </p:nvSpPr>
        <p:spPr>
          <a:xfrm>
            <a:off x="2848107" y="1000358"/>
            <a:ext cx="5829038" cy="830997"/>
          </a:xfrm>
          <a:prstGeom prst="rect">
            <a:avLst/>
          </a:prstGeom>
          <a:noFill/>
          <a:ln>
            <a:noFill/>
          </a:ln>
        </p:spPr>
        <p:txBody>
          <a:bodyPr wrap="square" rtlCol="0">
            <a:spAutoFit/>
          </a:bodyPr>
          <a:lstStyle/>
          <a:p>
            <a:pPr marL="342900" indent="-342900">
              <a:buFont typeface="Arial" panose="020B0604020202020204" pitchFamily="34" charset="0"/>
              <a:buChar char="•"/>
            </a:pPr>
            <a:r>
              <a:rPr lang="en-US" sz="2400" dirty="0">
                <a:solidFill>
                  <a:prstClr val="black"/>
                </a:solidFill>
              </a:rPr>
              <a:t>Choose </a:t>
            </a:r>
            <a:r>
              <a:rPr lang="en-US" sz="2400" u="sng" dirty="0" smtClean="0">
                <a:solidFill>
                  <a:prstClr val="black"/>
                </a:solidFill>
              </a:rPr>
              <a:t>year</a:t>
            </a:r>
            <a:r>
              <a:rPr lang="en-US" sz="2400" dirty="0" smtClean="0">
                <a:solidFill>
                  <a:prstClr val="black"/>
                </a:solidFill>
              </a:rPr>
              <a:t> </a:t>
            </a:r>
            <a:r>
              <a:rPr lang="en-US" sz="2400" dirty="0">
                <a:solidFill>
                  <a:prstClr val="black"/>
                </a:solidFill>
              </a:rPr>
              <a:t>from the Drop Down </a:t>
            </a:r>
            <a:r>
              <a:rPr lang="en-US" sz="2400" dirty="0" smtClean="0">
                <a:solidFill>
                  <a:prstClr val="black"/>
                </a:solidFill>
              </a:rPr>
              <a:t>Box</a:t>
            </a:r>
          </a:p>
          <a:p>
            <a:pPr marL="342900" indent="-342900">
              <a:buFont typeface="Arial" panose="020B0604020202020204" pitchFamily="34" charset="0"/>
              <a:buChar char="•"/>
            </a:pPr>
            <a:r>
              <a:rPr lang="en-US" sz="2400" dirty="0" smtClean="0">
                <a:solidFill>
                  <a:prstClr val="black"/>
                </a:solidFill>
              </a:rPr>
              <a:t>Choose</a:t>
            </a:r>
            <a:r>
              <a:rPr lang="en-US" sz="2400" b="1" dirty="0" smtClean="0">
                <a:solidFill>
                  <a:prstClr val="black"/>
                </a:solidFill>
              </a:rPr>
              <a:t> </a:t>
            </a:r>
            <a:r>
              <a:rPr lang="en-US" sz="2400" u="sng" dirty="0" smtClean="0">
                <a:solidFill>
                  <a:prstClr val="black"/>
                </a:solidFill>
              </a:rPr>
              <a:t>All Approved Applications</a:t>
            </a:r>
            <a:endParaRPr lang="en-US" sz="2400" u="sng" dirty="0">
              <a:solidFill>
                <a:prstClr val="black"/>
              </a:solidFill>
            </a:endParaRPr>
          </a:p>
        </p:txBody>
      </p:sp>
      <p:pic>
        <p:nvPicPr>
          <p:cNvPr id="10" name="Picture 9" descr="picture of Funding Applications page in GMS"/>
          <p:cNvPicPr>
            <a:picLocks noChangeAspect="1"/>
          </p:cNvPicPr>
          <p:nvPr/>
        </p:nvPicPr>
        <p:blipFill>
          <a:blip r:embed="rId3"/>
          <a:stretch>
            <a:fillRect/>
          </a:stretch>
        </p:blipFill>
        <p:spPr>
          <a:xfrm>
            <a:off x="466854" y="2121945"/>
            <a:ext cx="8210291" cy="2818849"/>
          </a:xfrm>
          <a:prstGeom prst="rect">
            <a:avLst/>
          </a:prstGeom>
          <a:ln>
            <a:solidFill>
              <a:schemeClr val="accent5">
                <a:lumMod val="75000"/>
              </a:schemeClr>
            </a:solidFill>
          </a:ln>
          <a:effectLst>
            <a:outerShdw blurRad="50800" dist="38100" dir="2700000" algn="tl" rotWithShape="0">
              <a:prstClr val="black">
                <a:alpha val="40000"/>
              </a:prstClr>
            </a:outerShdw>
          </a:effectLst>
        </p:spPr>
      </p:pic>
      <p:sp>
        <p:nvSpPr>
          <p:cNvPr id="11" name="Right Arrow 10" descr="red arrow"/>
          <p:cNvSpPr/>
          <p:nvPr/>
        </p:nvSpPr>
        <p:spPr>
          <a:xfrm rot="8284147">
            <a:off x="784790" y="2060220"/>
            <a:ext cx="2321634" cy="116449"/>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3" name="Right Arrow 12" descr="red arrow"/>
          <p:cNvSpPr/>
          <p:nvPr/>
        </p:nvSpPr>
        <p:spPr>
          <a:xfrm rot="13382273" flipV="1">
            <a:off x="2008487" y="4452091"/>
            <a:ext cx="1853841" cy="129874"/>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Tree>
    <p:extLst>
      <p:ext uri="{BB962C8B-B14F-4D97-AF65-F5344CB8AC3E}">
        <p14:creationId xmlns:p14="http://schemas.microsoft.com/office/powerpoint/2010/main" val="1418764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2104" y="156909"/>
            <a:ext cx="7886700" cy="861838"/>
          </a:xfrm>
        </p:spPr>
        <p:txBody>
          <a:bodyPr>
            <a:noAutofit/>
          </a:bodyPr>
          <a:lstStyle/>
          <a:p>
            <a:pPr algn="ctr"/>
            <a:r>
              <a:rPr lang="en-US" sz="3600" dirty="0" smtClean="0">
                <a:solidFill>
                  <a:schemeClr val="accent5">
                    <a:lumMod val="75000"/>
                  </a:schemeClr>
                </a:solidFill>
              </a:rPr>
              <a:t>Document Library</a:t>
            </a:r>
            <a:r>
              <a:rPr lang="en-US" sz="3600" dirty="0">
                <a:solidFill>
                  <a:schemeClr val="accent5">
                    <a:lumMod val="75000"/>
                  </a:schemeClr>
                </a:solidFill>
              </a:rPr>
              <a:t/>
            </a:r>
            <a:br>
              <a:rPr lang="en-US" sz="3600" dirty="0">
                <a:solidFill>
                  <a:schemeClr val="accent5">
                    <a:lumMod val="75000"/>
                  </a:schemeClr>
                </a:solidFill>
              </a:rPr>
            </a:br>
            <a:endParaRPr lang="en-US" sz="3600" dirty="0"/>
          </a:p>
        </p:txBody>
      </p:sp>
      <p:sp>
        <p:nvSpPr>
          <p:cNvPr id="2" name="Slide Number Placeholder 1"/>
          <p:cNvSpPr>
            <a:spLocks noGrp="1"/>
          </p:cNvSpPr>
          <p:nvPr>
            <p:ph type="sldNum" sz="quarter" idx="4"/>
          </p:nvPr>
        </p:nvSpPr>
        <p:spPr/>
        <p:txBody>
          <a:bodyPr/>
          <a:lstStyle/>
          <a:p>
            <a:fld id="{8F70FDB2-A6A2-4330-993F-395761078E77}" type="slidenum">
              <a:rPr lang="en-US" smtClean="0"/>
              <a:pPr/>
              <a:t>5</a:t>
            </a:fld>
            <a:endParaRPr lang="en-US" dirty="0"/>
          </a:p>
        </p:txBody>
      </p:sp>
      <p:sp>
        <p:nvSpPr>
          <p:cNvPr id="3" name="Footer Placeholder 2"/>
          <p:cNvSpPr>
            <a:spLocks noGrp="1"/>
          </p:cNvSpPr>
          <p:nvPr>
            <p:ph type="ftr" sz="quarter" idx="3"/>
          </p:nvPr>
        </p:nvSpPr>
        <p:spPr/>
        <p:txBody>
          <a:bodyPr/>
          <a:lstStyle/>
          <a:p>
            <a:r>
              <a:rPr lang="en-US" smtClean="0"/>
              <a:t>· An Excellent Education for Every Student Every Day ·</a:t>
            </a:r>
            <a:endParaRPr lang="en-US" dirty="0"/>
          </a:p>
        </p:txBody>
      </p:sp>
      <p:sp>
        <p:nvSpPr>
          <p:cNvPr id="9" name="Title 1" title="GMS System Goals"/>
          <p:cNvSpPr txBox="1">
            <a:spLocks/>
          </p:cNvSpPr>
          <p:nvPr/>
        </p:nvSpPr>
        <p:spPr>
          <a:xfrm>
            <a:off x="27432" y="74831"/>
            <a:ext cx="8229600"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3600" dirty="0">
              <a:solidFill>
                <a:schemeClr val="accent5">
                  <a:lumMod val="75000"/>
                </a:schemeClr>
              </a:solidFill>
            </a:endParaRPr>
          </a:p>
        </p:txBody>
      </p:sp>
      <p:cxnSp>
        <p:nvCxnSpPr>
          <p:cNvPr id="7" name="Straight Connector 6" descr="Orange line"/>
          <p:cNvCxnSpPr/>
          <p:nvPr/>
        </p:nvCxnSpPr>
        <p:spPr>
          <a:xfrm>
            <a:off x="0" y="646331"/>
            <a:ext cx="91440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877208" y="944168"/>
            <a:ext cx="6082300" cy="5324535"/>
          </a:xfrm>
          <a:prstGeom prst="rect">
            <a:avLst/>
          </a:prstGeom>
          <a:noFill/>
        </p:spPr>
        <p:txBody>
          <a:bodyPr wrap="square" rtlCol="0">
            <a:spAutoFit/>
          </a:bodyPr>
          <a:lstStyle/>
          <a:p>
            <a:r>
              <a:rPr lang="en-US" sz="2000" dirty="0" smtClean="0"/>
              <a:t>Access from the Static Menu Bar – TWO </a:t>
            </a:r>
            <a:r>
              <a:rPr lang="en-US" sz="2000" dirty="0"/>
              <a:t>Document Libraries </a:t>
            </a:r>
            <a:r>
              <a:rPr lang="en-US" sz="2000" dirty="0" smtClean="0"/>
              <a:t>–</a:t>
            </a:r>
          </a:p>
          <a:p>
            <a:pPr marL="671513" lvl="1" indent="-214313">
              <a:buFont typeface="Arial" panose="020B0604020202020204" pitchFamily="34" charset="0"/>
              <a:buChar char="•"/>
            </a:pPr>
            <a:r>
              <a:rPr lang="en-US" sz="2000" u="sng" dirty="0" smtClean="0"/>
              <a:t>LEA Document Library</a:t>
            </a:r>
          </a:p>
          <a:p>
            <a:pPr marL="671513" lvl="1" indent="-214313">
              <a:buFont typeface="Arial" panose="020B0604020202020204" pitchFamily="34" charset="0"/>
              <a:buChar char="•"/>
            </a:pPr>
            <a:r>
              <a:rPr lang="en-US" sz="2000" u="sng" dirty="0" smtClean="0"/>
              <a:t>Document Library</a:t>
            </a:r>
            <a:endParaRPr lang="en-US" sz="2000" u="sng" dirty="0"/>
          </a:p>
          <a:p>
            <a:endParaRPr lang="en-US" sz="2000" dirty="0"/>
          </a:p>
          <a:p>
            <a:r>
              <a:rPr lang="en-US" sz="2000" u="sng" dirty="0" smtClean="0"/>
              <a:t>LEA Document Library</a:t>
            </a:r>
          </a:p>
          <a:p>
            <a:pPr marL="671513" lvl="1" indent="-214313">
              <a:buFont typeface="Arial" panose="020B0604020202020204" pitchFamily="34" charset="0"/>
              <a:buChar char="•"/>
            </a:pPr>
            <a:r>
              <a:rPr lang="en-US" sz="2000" dirty="0" smtClean="0"/>
              <a:t>District documents from DEED – i.e. 15% carryover waiver letters</a:t>
            </a:r>
          </a:p>
          <a:p>
            <a:pPr lvl="1"/>
            <a:endParaRPr lang="en-US" sz="2000" dirty="0"/>
          </a:p>
          <a:p>
            <a:r>
              <a:rPr lang="en-US" sz="2000" u="sng" dirty="0"/>
              <a:t>Document </a:t>
            </a:r>
            <a:r>
              <a:rPr lang="en-US" sz="2000" u="sng" dirty="0" smtClean="0"/>
              <a:t>Library</a:t>
            </a:r>
          </a:p>
          <a:p>
            <a:pPr marL="671513" lvl="1" indent="-214313">
              <a:buFont typeface="Arial" panose="020B0604020202020204" pitchFamily="34" charset="0"/>
              <a:buChar char="•"/>
            </a:pPr>
            <a:r>
              <a:rPr lang="en-US" sz="2000" dirty="0" smtClean="0"/>
              <a:t>DEED places documents for your use, including</a:t>
            </a:r>
          </a:p>
          <a:p>
            <a:pPr marL="1128713" lvl="2" indent="-214313">
              <a:buFont typeface="Arial" panose="020B0604020202020204" pitchFamily="34" charset="0"/>
              <a:buChar char="•"/>
            </a:pPr>
            <a:r>
              <a:rPr lang="en-US" sz="2000" dirty="0" smtClean="0"/>
              <a:t>Forms</a:t>
            </a:r>
          </a:p>
          <a:p>
            <a:pPr marL="1128713" lvl="2" indent="-214313">
              <a:buFont typeface="Arial" panose="020B0604020202020204" pitchFamily="34" charset="0"/>
              <a:buChar char="•"/>
            </a:pPr>
            <a:r>
              <a:rPr lang="en-US" sz="2000" dirty="0" smtClean="0"/>
              <a:t>Templates</a:t>
            </a:r>
          </a:p>
          <a:p>
            <a:pPr marL="1128713" lvl="2" indent="-214313">
              <a:buFont typeface="Arial" panose="020B0604020202020204" pitchFamily="34" charset="0"/>
              <a:buChar char="•"/>
            </a:pPr>
            <a:r>
              <a:rPr lang="en-US" sz="2000" dirty="0" smtClean="0"/>
              <a:t>Guidance</a:t>
            </a:r>
          </a:p>
          <a:p>
            <a:pPr marL="1128713" lvl="2" indent="-214313">
              <a:buFont typeface="Arial" panose="020B0604020202020204" pitchFamily="34" charset="0"/>
              <a:buChar char="•"/>
            </a:pPr>
            <a:r>
              <a:rPr lang="en-US" sz="2000" dirty="0" smtClean="0"/>
              <a:t>Annual workshop presentations/documents</a:t>
            </a:r>
          </a:p>
          <a:p>
            <a:pPr marL="1128713" lvl="2" indent="-214313">
              <a:buFont typeface="Arial" panose="020B0604020202020204" pitchFamily="34" charset="0"/>
              <a:buChar char="•"/>
            </a:pPr>
            <a:r>
              <a:rPr lang="en-US" sz="2000" dirty="0" smtClean="0"/>
              <a:t>Web links</a:t>
            </a:r>
          </a:p>
          <a:p>
            <a:endParaRPr lang="en-US" sz="2000" dirty="0"/>
          </a:p>
        </p:txBody>
      </p:sp>
      <p:pic>
        <p:nvPicPr>
          <p:cNvPr id="10" name="Picture 9" descr="static menu bar"/>
          <p:cNvPicPr>
            <a:picLocks noChangeAspect="1"/>
          </p:cNvPicPr>
          <p:nvPr/>
        </p:nvPicPr>
        <p:blipFill>
          <a:blip r:embed="rId3"/>
          <a:stretch>
            <a:fillRect/>
          </a:stretch>
        </p:blipFill>
        <p:spPr>
          <a:xfrm>
            <a:off x="579597" y="1590247"/>
            <a:ext cx="2022815" cy="3609518"/>
          </a:xfrm>
          <a:prstGeom prst="rect">
            <a:avLst/>
          </a:prstGeom>
          <a:ln>
            <a:solidFill>
              <a:schemeClr val="accent5">
                <a:lumMod val="75000"/>
              </a:schemeClr>
            </a:solidFill>
          </a:ln>
          <a:effectLst>
            <a:outerShdw blurRad="50800" dist="38100" dir="2700000" algn="tl" rotWithShape="0">
              <a:prstClr val="black">
                <a:alpha val="40000"/>
              </a:prstClr>
            </a:outerShdw>
          </a:effectLst>
        </p:spPr>
      </p:pic>
      <p:sp>
        <p:nvSpPr>
          <p:cNvPr id="11" name="Oval 10" descr="red oval"/>
          <p:cNvSpPr/>
          <p:nvPr/>
        </p:nvSpPr>
        <p:spPr>
          <a:xfrm>
            <a:off x="304801" y="3249532"/>
            <a:ext cx="2436768" cy="35690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descr="red oval"/>
          <p:cNvSpPr/>
          <p:nvPr/>
        </p:nvSpPr>
        <p:spPr>
          <a:xfrm>
            <a:off x="304801" y="4098205"/>
            <a:ext cx="2436768" cy="40233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49631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2104" y="156909"/>
            <a:ext cx="7886700" cy="861838"/>
          </a:xfrm>
        </p:spPr>
        <p:txBody>
          <a:bodyPr>
            <a:noAutofit/>
          </a:bodyPr>
          <a:lstStyle/>
          <a:p>
            <a:pPr algn="ctr"/>
            <a:r>
              <a:rPr lang="en-US" sz="3600" dirty="0" smtClean="0">
                <a:solidFill>
                  <a:schemeClr val="accent5">
                    <a:lumMod val="75000"/>
                  </a:schemeClr>
                </a:solidFill>
              </a:rPr>
              <a:t>Document </a:t>
            </a:r>
            <a:r>
              <a:rPr lang="en-US" sz="3600" dirty="0" smtClean="0">
                <a:solidFill>
                  <a:schemeClr val="accent5">
                    <a:lumMod val="75000"/>
                  </a:schemeClr>
                </a:solidFill>
              </a:rPr>
              <a:t>Library</a:t>
            </a:r>
            <a:r>
              <a:rPr lang="en-US" sz="3600" smtClean="0">
                <a:solidFill>
                  <a:schemeClr val="accent5">
                    <a:lumMod val="75000"/>
                  </a:schemeClr>
                </a:solidFill>
              </a:rPr>
              <a:t>, cont.</a:t>
            </a:r>
            <a:r>
              <a:rPr lang="en-US" sz="3600" dirty="0">
                <a:solidFill>
                  <a:schemeClr val="accent5">
                    <a:lumMod val="75000"/>
                  </a:schemeClr>
                </a:solidFill>
              </a:rPr>
              <a:t/>
            </a:r>
            <a:br>
              <a:rPr lang="en-US" sz="3600" dirty="0">
                <a:solidFill>
                  <a:schemeClr val="accent5">
                    <a:lumMod val="75000"/>
                  </a:schemeClr>
                </a:solidFill>
              </a:rPr>
            </a:br>
            <a:endParaRPr lang="en-US" sz="3600" dirty="0"/>
          </a:p>
        </p:txBody>
      </p:sp>
      <p:sp>
        <p:nvSpPr>
          <p:cNvPr id="2" name="Slide Number Placeholder 1"/>
          <p:cNvSpPr>
            <a:spLocks noGrp="1"/>
          </p:cNvSpPr>
          <p:nvPr>
            <p:ph type="sldNum" sz="quarter" idx="4"/>
          </p:nvPr>
        </p:nvSpPr>
        <p:spPr/>
        <p:txBody>
          <a:bodyPr/>
          <a:lstStyle/>
          <a:p>
            <a:fld id="{8F70FDB2-A6A2-4330-993F-395761078E77}" type="slidenum">
              <a:rPr lang="en-US" smtClean="0"/>
              <a:pPr/>
              <a:t>6</a:t>
            </a:fld>
            <a:endParaRPr lang="en-US" dirty="0"/>
          </a:p>
        </p:txBody>
      </p:sp>
      <p:sp>
        <p:nvSpPr>
          <p:cNvPr id="3" name="Footer Placeholder 2"/>
          <p:cNvSpPr>
            <a:spLocks noGrp="1"/>
          </p:cNvSpPr>
          <p:nvPr>
            <p:ph type="ftr" sz="quarter" idx="3"/>
          </p:nvPr>
        </p:nvSpPr>
        <p:spPr/>
        <p:txBody>
          <a:bodyPr/>
          <a:lstStyle/>
          <a:p>
            <a:r>
              <a:rPr lang="en-US" smtClean="0"/>
              <a:t>· An Excellent Education for Every Student Every Day ·</a:t>
            </a:r>
            <a:endParaRPr lang="en-US" dirty="0"/>
          </a:p>
        </p:txBody>
      </p:sp>
      <p:sp>
        <p:nvSpPr>
          <p:cNvPr id="9" name="Title 1" title="GMS System Goals"/>
          <p:cNvSpPr txBox="1">
            <a:spLocks/>
          </p:cNvSpPr>
          <p:nvPr/>
        </p:nvSpPr>
        <p:spPr>
          <a:xfrm>
            <a:off x="27432" y="74831"/>
            <a:ext cx="8229600"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3600" dirty="0">
              <a:solidFill>
                <a:schemeClr val="accent5">
                  <a:lumMod val="75000"/>
                </a:schemeClr>
              </a:solidFill>
            </a:endParaRPr>
          </a:p>
        </p:txBody>
      </p:sp>
      <p:cxnSp>
        <p:nvCxnSpPr>
          <p:cNvPr id="7" name="Straight Connector 6" descr="Orange line"/>
          <p:cNvCxnSpPr/>
          <p:nvPr/>
        </p:nvCxnSpPr>
        <p:spPr>
          <a:xfrm>
            <a:off x="0" y="646331"/>
            <a:ext cx="91440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descr="document Library page"/>
          <p:cNvPicPr>
            <a:picLocks noChangeAspect="1"/>
          </p:cNvPicPr>
          <p:nvPr/>
        </p:nvPicPr>
        <p:blipFill>
          <a:blip r:embed="rId3"/>
          <a:stretch>
            <a:fillRect/>
          </a:stretch>
        </p:blipFill>
        <p:spPr>
          <a:xfrm>
            <a:off x="3198425" y="1018747"/>
            <a:ext cx="5562977" cy="4577433"/>
          </a:xfrm>
          <a:prstGeom prst="rect">
            <a:avLst/>
          </a:prstGeom>
          <a:ln>
            <a:solidFill>
              <a:schemeClr val="accent5">
                <a:lumMod val="75000"/>
              </a:schemeClr>
            </a:solidFill>
          </a:ln>
          <a:effectLst>
            <a:outerShdw blurRad="50800" dist="38100" dir="2700000" algn="tl" rotWithShape="0">
              <a:prstClr val="black">
                <a:alpha val="40000"/>
              </a:prstClr>
            </a:outerShdw>
          </a:effectLst>
        </p:spPr>
      </p:pic>
      <p:sp>
        <p:nvSpPr>
          <p:cNvPr id="6" name="TextBox 5"/>
          <p:cNvSpPr txBox="1"/>
          <p:nvPr/>
        </p:nvSpPr>
        <p:spPr>
          <a:xfrm>
            <a:off x="312511" y="952154"/>
            <a:ext cx="2566307" cy="4832092"/>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t>Searchable by Keyword or Text</a:t>
            </a:r>
          </a:p>
          <a:p>
            <a:endParaRPr lang="en-US" sz="2000" dirty="0" smtClean="0"/>
          </a:p>
          <a:p>
            <a:pPr marL="285750" indent="-285750">
              <a:buFont typeface="Arial" panose="020B0604020202020204" pitchFamily="34" charset="0"/>
              <a:buChar char="•"/>
            </a:pPr>
            <a:r>
              <a:rPr lang="en-US" sz="2000" dirty="0" smtClean="0"/>
              <a:t>Most applications have their own sections</a:t>
            </a:r>
          </a:p>
          <a:p>
            <a:endParaRPr lang="en-US" sz="2000" dirty="0" smtClean="0"/>
          </a:p>
          <a:p>
            <a:pPr marL="285750" indent="-285750">
              <a:buFont typeface="Arial" panose="020B0604020202020204" pitchFamily="34" charset="0"/>
              <a:buChar char="•"/>
            </a:pPr>
            <a:r>
              <a:rPr lang="en-US" sz="2000" dirty="0" smtClean="0"/>
              <a:t>A “</a:t>
            </a:r>
            <a:r>
              <a:rPr lang="en-US" sz="2800" b="1" dirty="0" smtClean="0"/>
              <a:t>+</a:t>
            </a:r>
            <a:r>
              <a:rPr lang="en-US" sz="2000" dirty="0" smtClean="0"/>
              <a:t>” sign indicates sub-folders</a:t>
            </a:r>
          </a:p>
          <a:p>
            <a:endParaRPr lang="en-US" sz="2000" dirty="0" smtClean="0"/>
          </a:p>
          <a:p>
            <a:pPr marL="285750" indent="-285750">
              <a:buFont typeface="Arial" panose="020B0604020202020204" pitchFamily="34" charset="0"/>
              <a:buChar char="•"/>
            </a:pPr>
            <a:r>
              <a:rPr lang="en-US" sz="2000" dirty="0" smtClean="0"/>
              <a:t>Blue globe indicates web link</a:t>
            </a:r>
          </a:p>
          <a:p>
            <a:endParaRPr lang="en-US" sz="2000" dirty="0" smtClean="0"/>
          </a:p>
          <a:p>
            <a:pPr marL="285750" indent="-285750">
              <a:buFont typeface="Arial" panose="020B0604020202020204" pitchFamily="34" charset="0"/>
              <a:buChar char="•"/>
            </a:pPr>
            <a:r>
              <a:rPr lang="en-US" sz="2000" dirty="0" smtClean="0"/>
              <a:t>Yellow folder indicates document</a:t>
            </a:r>
            <a:endParaRPr lang="en-US" sz="2000" dirty="0"/>
          </a:p>
        </p:txBody>
      </p:sp>
      <p:sp>
        <p:nvSpPr>
          <p:cNvPr id="10" name="Oval 9" descr="red oval"/>
          <p:cNvSpPr/>
          <p:nvPr/>
        </p:nvSpPr>
        <p:spPr>
          <a:xfrm rot="5400000">
            <a:off x="2768643" y="3356692"/>
            <a:ext cx="1216468" cy="35690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descr="red oval"/>
          <p:cNvSpPr/>
          <p:nvPr/>
        </p:nvSpPr>
        <p:spPr>
          <a:xfrm rot="5400000">
            <a:off x="3151154" y="5095438"/>
            <a:ext cx="718109" cy="35690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13045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2104" y="156909"/>
            <a:ext cx="7886700" cy="861838"/>
          </a:xfrm>
        </p:spPr>
        <p:txBody>
          <a:bodyPr>
            <a:noAutofit/>
          </a:bodyPr>
          <a:lstStyle/>
          <a:p>
            <a:pPr algn="ctr"/>
            <a:r>
              <a:rPr lang="en-US" sz="3600" dirty="0" smtClean="0">
                <a:solidFill>
                  <a:schemeClr val="accent5">
                    <a:lumMod val="75000"/>
                  </a:schemeClr>
                </a:solidFill>
              </a:rPr>
              <a:t>History Log / Create Comment</a:t>
            </a:r>
            <a:r>
              <a:rPr lang="en-US" sz="3600" dirty="0">
                <a:solidFill>
                  <a:schemeClr val="accent5">
                    <a:lumMod val="75000"/>
                  </a:schemeClr>
                </a:solidFill>
              </a:rPr>
              <a:t/>
            </a:r>
            <a:br>
              <a:rPr lang="en-US" sz="3600" dirty="0">
                <a:solidFill>
                  <a:schemeClr val="accent5">
                    <a:lumMod val="75000"/>
                  </a:schemeClr>
                </a:solidFill>
              </a:rPr>
            </a:br>
            <a:endParaRPr lang="en-US" sz="3600" dirty="0"/>
          </a:p>
        </p:txBody>
      </p:sp>
      <p:sp>
        <p:nvSpPr>
          <p:cNvPr id="2" name="Slide Number Placeholder 1"/>
          <p:cNvSpPr>
            <a:spLocks noGrp="1"/>
          </p:cNvSpPr>
          <p:nvPr>
            <p:ph type="sldNum" sz="quarter" idx="4"/>
          </p:nvPr>
        </p:nvSpPr>
        <p:spPr/>
        <p:txBody>
          <a:bodyPr/>
          <a:lstStyle/>
          <a:p>
            <a:fld id="{8F70FDB2-A6A2-4330-993F-395761078E77}" type="slidenum">
              <a:rPr lang="en-US" smtClean="0"/>
              <a:pPr/>
              <a:t>7</a:t>
            </a:fld>
            <a:endParaRPr lang="en-US" dirty="0"/>
          </a:p>
        </p:txBody>
      </p:sp>
      <p:sp>
        <p:nvSpPr>
          <p:cNvPr id="3" name="Footer Placeholder 2"/>
          <p:cNvSpPr>
            <a:spLocks noGrp="1"/>
          </p:cNvSpPr>
          <p:nvPr>
            <p:ph type="ftr" sz="quarter" idx="3"/>
          </p:nvPr>
        </p:nvSpPr>
        <p:spPr/>
        <p:txBody>
          <a:bodyPr/>
          <a:lstStyle/>
          <a:p>
            <a:r>
              <a:rPr lang="en-US" smtClean="0"/>
              <a:t>· An Excellent Education for Every Student Every Day ·</a:t>
            </a:r>
            <a:endParaRPr lang="en-US" dirty="0"/>
          </a:p>
        </p:txBody>
      </p:sp>
      <p:sp>
        <p:nvSpPr>
          <p:cNvPr id="9" name="Title 1" title="GMS System Goals"/>
          <p:cNvSpPr txBox="1">
            <a:spLocks/>
          </p:cNvSpPr>
          <p:nvPr/>
        </p:nvSpPr>
        <p:spPr>
          <a:xfrm>
            <a:off x="27432" y="74831"/>
            <a:ext cx="8229600"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3600" dirty="0">
              <a:solidFill>
                <a:schemeClr val="accent5">
                  <a:lumMod val="75000"/>
                </a:schemeClr>
              </a:solidFill>
            </a:endParaRPr>
          </a:p>
        </p:txBody>
      </p:sp>
      <p:cxnSp>
        <p:nvCxnSpPr>
          <p:cNvPr id="7" name="Straight Connector 6" descr="Orange line"/>
          <p:cNvCxnSpPr/>
          <p:nvPr/>
        </p:nvCxnSpPr>
        <p:spPr>
          <a:xfrm>
            <a:off x="0" y="646331"/>
            <a:ext cx="91440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descr="History log section of Sections Page"/>
          <p:cNvPicPr>
            <a:picLocks noChangeAspect="1"/>
          </p:cNvPicPr>
          <p:nvPr/>
        </p:nvPicPr>
        <p:blipFill>
          <a:blip r:embed="rId3"/>
          <a:stretch>
            <a:fillRect/>
          </a:stretch>
        </p:blipFill>
        <p:spPr>
          <a:xfrm>
            <a:off x="4313915" y="1878559"/>
            <a:ext cx="4457722" cy="2629328"/>
          </a:xfrm>
          <a:prstGeom prst="rect">
            <a:avLst/>
          </a:prstGeom>
          <a:ln>
            <a:solidFill>
              <a:schemeClr val="accent5">
                <a:lumMod val="75000"/>
              </a:schemeClr>
            </a:solidFill>
          </a:ln>
          <a:effectLst>
            <a:outerShdw blurRad="50800" dist="38100" dir="2700000" algn="tl" rotWithShape="0">
              <a:prstClr val="black">
                <a:alpha val="40000"/>
              </a:prstClr>
            </a:outerShdw>
          </a:effectLst>
        </p:spPr>
      </p:pic>
      <p:sp>
        <p:nvSpPr>
          <p:cNvPr id="6" name="TextBox 5" descr="text box"/>
          <p:cNvSpPr txBox="1"/>
          <p:nvPr/>
        </p:nvSpPr>
        <p:spPr>
          <a:xfrm>
            <a:off x="200025" y="981075"/>
            <a:ext cx="3819525" cy="4629150"/>
          </a:xfrm>
          <a:prstGeom prst="rect">
            <a:avLst/>
          </a:prstGeom>
          <a:noFill/>
        </p:spPr>
        <p:txBody>
          <a:bodyPr wrap="square" rtlCol="0">
            <a:spAutoFit/>
          </a:bodyPr>
          <a:lstStyle/>
          <a:p>
            <a:endParaRPr lang="en-US" dirty="0"/>
          </a:p>
        </p:txBody>
      </p:sp>
      <p:sp>
        <p:nvSpPr>
          <p:cNvPr id="8" name="TextBox 7"/>
          <p:cNvSpPr txBox="1"/>
          <p:nvPr/>
        </p:nvSpPr>
        <p:spPr>
          <a:xfrm>
            <a:off x="260911" y="879011"/>
            <a:ext cx="3819525" cy="5016758"/>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t>Select </a:t>
            </a:r>
            <a:r>
              <a:rPr lang="en-US" sz="2000" u="sng" dirty="0" smtClean="0"/>
              <a:t>History Log</a:t>
            </a:r>
            <a:r>
              <a:rPr lang="en-US" sz="2000" dirty="0" smtClean="0"/>
              <a:t> to view  system actions and comments  for the grant</a:t>
            </a:r>
          </a:p>
          <a:p>
            <a:endParaRPr lang="en-US" sz="2000" dirty="0" smtClean="0"/>
          </a:p>
          <a:p>
            <a:pPr marL="285750" indent="-285750">
              <a:buFont typeface="Arial" panose="020B0604020202020204" pitchFamily="34" charset="0"/>
              <a:buChar char="•"/>
            </a:pPr>
            <a:r>
              <a:rPr lang="en-US" sz="2000" dirty="0" smtClean="0"/>
              <a:t>Select </a:t>
            </a:r>
            <a:r>
              <a:rPr lang="en-US" sz="2000" u="sng" dirty="0" smtClean="0"/>
              <a:t>Create Comment</a:t>
            </a:r>
            <a:r>
              <a:rPr lang="en-US" sz="2000" dirty="0" smtClean="0"/>
              <a:t> to add  comment to history log</a:t>
            </a:r>
          </a:p>
          <a:p>
            <a:endParaRPr lang="en-US" sz="2000" dirty="0" smtClean="0"/>
          </a:p>
          <a:p>
            <a:pPr marL="285750" indent="-285750">
              <a:buFont typeface="Arial" panose="020B0604020202020204" pitchFamily="34" charset="0"/>
              <a:buChar char="•"/>
            </a:pPr>
            <a:r>
              <a:rPr lang="en-US" sz="2000" dirty="0" smtClean="0"/>
              <a:t>Comments are Public once a grant is approved</a:t>
            </a:r>
          </a:p>
          <a:p>
            <a:endParaRPr lang="en-US" sz="2000" dirty="0" smtClean="0"/>
          </a:p>
          <a:p>
            <a:pPr marL="285750" indent="-285750">
              <a:buFont typeface="Arial" panose="020B0604020202020204" pitchFamily="34" charset="0"/>
              <a:buChar char="•"/>
            </a:pPr>
            <a:r>
              <a:rPr lang="en-US" sz="2000" dirty="0" smtClean="0"/>
              <a:t>Comments are not delivered to other GMS users unless specified on the Create Comment Page</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smtClean="0"/>
              <a:t>Comments cannot be deleted</a:t>
            </a:r>
            <a:endParaRPr lang="en-US" sz="2000" dirty="0"/>
          </a:p>
        </p:txBody>
      </p:sp>
      <p:sp>
        <p:nvSpPr>
          <p:cNvPr id="10" name="Oval 9" descr="red oval"/>
          <p:cNvSpPr/>
          <p:nvPr/>
        </p:nvSpPr>
        <p:spPr>
          <a:xfrm>
            <a:off x="4192143" y="3115279"/>
            <a:ext cx="2202470" cy="96735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92523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2104" y="156909"/>
            <a:ext cx="7886700" cy="861838"/>
          </a:xfrm>
        </p:spPr>
        <p:txBody>
          <a:bodyPr>
            <a:noAutofit/>
          </a:bodyPr>
          <a:lstStyle/>
          <a:p>
            <a:pPr algn="ctr"/>
            <a:r>
              <a:rPr lang="en-US" sz="3600" dirty="0" smtClean="0">
                <a:solidFill>
                  <a:schemeClr val="accent5">
                    <a:lumMod val="75000"/>
                  </a:schemeClr>
                </a:solidFill>
              </a:rPr>
              <a:t>History Log</a:t>
            </a:r>
            <a:r>
              <a:rPr lang="en-US" sz="3600" dirty="0">
                <a:solidFill>
                  <a:schemeClr val="accent5">
                    <a:lumMod val="75000"/>
                  </a:schemeClr>
                </a:solidFill>
              </a:rPr>
              <a:t/>
            </a:r>
            <a:br>
              <a:rPr lang="en-US" sz="3600" dirty="0">
                <a:solidFill>
                  <a:schemeClr val="accent5">
                    <a:lumMod val="75000"/>
                  </a:schemeClr>
                </a:solidFill>
              </a:rPr>
            </a:br>
            <a:endParaRPr lang="en-US" sz="3600" dirty="0"/>
          </a:p>
        </p:txBody>
      </p:sp>
      <p:sp>
        <p:nvSpPr>
          <p:cNvPr id="2" name="Slide Number Placeholder 1"/>
          <p:cNvSpPr>
            <a:spLocks noGrp="1"/>
          </p:cNvSpPr>
          <p:nvPr>
            <p:ph type="sldNum" sz="quarter" idx="4"/>
          </p:nvPr>
        </p:nvSpPr>
        <p:spPr/>
        <p:txBody>
          <a:bodyPr/>
          <a:lstStyle/>
          <a:p>
            <a:fld id="{8F70FDB2-A6A2-4330-993F-395761078E77}" type="slidenum">
              <a:rPr lang="en-US" smtClean="0"/>
              <a:pPr/>
              <a:t>8</a:t>
            </a:fld>
            <a:endParaRPr lang="en-US" dirty="0"/>
          </a:p>
        </p:txBody>
      </p:sp>
      <p:sp>
        <p:nvSpPr>
          <p:cNvPr id="3" name="Footer Placeholder 2"/>
          <p:cNvSpPr>
            <a:spLocks noGrp="1"/>
          </p:cNvSpPr>
          <p:nvPr>
            <p:ph type="ftr" sz="quarter" idx="3"/>
          </p:nvPr>
        </p:nvSpPr>
        <p:spPr/>
        <p:txBody>
          <a:bodyPr/>
          <a:lstStyle/>
          <a:p>
            <a:r>
              <a:rPr lang="en-US" smtClean="0"/>
              <a:t>· An Excellent Education for Every Student Every Day ·</a:t>
            </a:r>
            <a:endParaRPr lang="en-US" dirty="0"/>
          </a:p>
        </p:txBody>
      </p:sp>
      <p:sp>
        <p:nvSpPr>
          <p:cNvPr id="9" name="Title 1" title="GMS System Goals"/>
          <p:cNvSpPr txBox="1">
            <a:spLocks/>
          </p:cNvSpPr>
          <p:nvPr/>
        </p:nvSpPr>
        <p:spPr>
          <a:xfrm>
            <a:off x="27432" y="74831"/>
            <a:ext cx="8229600"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3600" dirty="0">
              <a:solidFill>
                <a:schemeClr val="accent5">
                  <a:lumMod val="75000"/>
                </a:schemeClr>
              </a:solidFill>
            </a:endParaRPr>
          </a:p>
        </p:txBody>
      </p:sp>
      <p:cxnSp>
        <p:nvCxnSpPr>
          <p:cNvPr id="7" name="Straight Connector 6" descr="Orange line"/>
          <p:cNvCxnSpPr/>
          <p:nvPr/>
        </p:nvCxnSpPr>
        <p:spPr>
          <a:xfrm>
            <a:off x="0" y="646331"/>
            <a:ext cx="91440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descr="History Log expanded&#10;"/>
          <p:cNvPicPr>
            <a:picLocks noChangeAspect="1"/>
          </p:cNvPicPr>
          <p:nvPr/>
        </p:nvPicPr>
        <p:blipFill>
          <a:blip r:embed="rId3"/>
          <a:stretch>
            <a:fillRect/>
          </a:stretch>
        </p:blipFill>
        <p:spPr>
          <a:xfrm>
            <a:off x="206610" y="850315"/>
            <a:ext cx="8753167" cy="3293060"/>
          </a:xfrm>
          <a:prstGeom prst="rect">
            <a:avLst/>
          </a:prstGeom>
          <a:ln>
            <a:solidFill>
              <a:schemeClr val="accent5">
                <a:lumMod val="75000"/>
              </a:schemeClr>
            </a:solidFill>
          </a:ln>
          <a:effectLst>
            <a:outerShdw blurRad="50800" dist="38100" dir="2700000" algn="tl" rotWithShape="0">
              <a:prstClr val="black">
                <a:alpha val="40000"/>
              </a:prstClr>
            </a:outerShdw>
          </a:effectLst>
        </p:spPr>
      </p:pic>
      <p:sp>
        <p:nvSpPr>
          <p:cNvPr id="6" name="TextBox 5"/>
          <p:cNvSpPr txBox="1"/>
          <p:nvPr/>
        </p:nvSpPr>
        <p:spPr>
          <a:xfrm>
            <a:off x="604907" y="4341128"/>
            <a:ext cx="8539093" cy="2246769"/>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t>Current view is the history for the current revision</a:t>
            </a:r>
          </a:p>
          <a:p>
            <a:pPr marL="285750" indent="-285750">
              <a:buFont typeface="Arial" panose="020B0604020202020204" pitchFamily="34" charset="0"/>
              <a:buChar char="•"/>
            </a:pPr>
            <a:r>
              <a:rPr lang="en-US" sz="2000" dirty="0" smtClean="0"/>
              <a:t>Select </a:t>
            </a:r>
            <a:r>
              <a:rPr lang="en-US" sz="2000" u="sng" dirty="0" smtClean="0"/>
              <a:t>View All Status/Comments</a:t>
            </a:r>
            <a:r>
              <a:rPr lang="en-US" sz="2000" dirty="0" smtClean="0"/>
              <a:t> to view entire history</a:t>
            </a:r>
          </a:p>
          <a:p>
            <a:pPr marL="285750" indent="-285750">
              <a:buFont typeface="Arial" panose="020B0604020202020204" pitchFamily="34" charset="0"/>
              <a:buChar char="•"/>
            </a:pPr>
            <a:r>
              <a:rPr lang="en-US" sz="2000" dirty="0" smtClean="0"/>
              <a:t>Automatic system status changes and comments input by users show here </a:t>
            </a:r>
          </a:p>
          <a:p>
            <a:pPr marL="285750" indent="-285750">
              <a:buFont typeface="Arial" panose="020B0604020202020204" pitchFamily="34" charset="0"/>
              <a:buChar char="•"/>
            </a:pPr>
            <a:r>
              <a:rPr lang="en-US" sz="2000" dirty="0" smtClean="0"/>
              <a:t>Sorted by Date</a:t>
            </a:r>
          </a:p>
          <a:p>
            <a:pPr marL="285750" indent="-285750">
              <a:buFont typeface="Arial" panose="020B0604020202020204" pitchFamily="34" charset="0"/>
              <a:buChar char="•"/>
            </a:pPr>
            <a:r>
              <a:rPr lang="en-US" sz="2000" dirty="0" smtClean="0"/>
              <a:t>The user who enters a comment may select the box for </a:t>
            </a:r>
            <a:r>
              <a:rPr lang="en-US" sz="2000" u="sng" dirty="0" smtClean="0"/>
              <a:t>Attention Needed</a:t>
            </a:r>
            <a:r>
              <a:rPr lang="en-US" sz="2000" dirty="0" smtClean="0"/>
              <a:t> which pins it to the top of the list</a:t>
            </a:r>
          </a:p>
          <a:p>
            <a:pPr marL="285750" indent="-285750">
              <a:buFont typeface="Arial" panose="020B0604020202020204" pitchFamily="34" charset="0"/>
              <a:buChar char="•"/>
            </a:pPr>
            <a:endParaRPr lang="en-US" sz="2000" dirty="0"/>
          </a:p>
        </p:txBody>
      </p:sp>
      <p:sp>
        <p:nvSpPr>
          <p:cNvPr id="10" name="Oval 9" descr="red oval"/>
          <p:cNvSpPr/>
          <p:nvPr/>
        </p:nvSpPr>
        <p:spPr>
          <a:xfrm rot="5400000">
            <a:off x="8085568" y="2051767"/>
            <a:ext cx="1216468" cy="35690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descr="red oval"/>
          <p:cNvSpPr/>
          <p:nvPr/>
        </p:nvSpPr>
        <p:spPr>
          <a:xfrm rot="10800000" flipV="1">
            <a:off x="124290" y="1551078"/>
            <a:ext cx="1676403" cy="3123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descr="red oval"/>
          <p:cNvSpPr/>
          <p:nvPr/>
        </p:nvSpPr>
        <p:spPr>
          <a:xfrm rot="5400000">
            <a:off x="363461" y="2792340"/>
            <a:ext cx="349401" cy="3143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061358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2104" y="156909"/>
            <a:ext cx="7886700" cy="861838"/>
          </a:xfrm>
        </p:spPr>
        <p:txBody>
          <a:bodyPr>
            <a:noAutofit/>
          </a:bodyPr>
          <a:lstStyle/>
          <a:p>
            <a:pPr algn="ctr"/>
            <a:r>
              <a:rPr lang="en-US" sz="3600" dirty="0" smtClean="0">
                <a:solidFill>
                  <a:schemeClr val="accent5">
                    <a:lumMod val="75000"/>
                  </a:schemeClr>
                </a:solidFill>
              </a:rPr>
              <a:t>Create Comment Page</a:t>
            </a:r>
            <a:r>
              <a:rPr lang="en-US" sz="3600" dirty="0">
                <a:solidFill>
                  <a:schemeClr val="accent5">
                    <a:lumMod val="75000"/>
                  </a:schemeClr>
                </a:solidFill>
              </a:rPr>
              <a:t/>
            </a:r>
            <a:br>
              <a:rPr lang="en-US" sz="3600" dirty="0">
                <a:solidFill>
                  <a:schemeClr val="accent5">
                    <a:lumMod val="75000"/>
                  </a:schemeClr>
                </a:solidFill>
              </a:rPr>
            </a:br>
            <a:endParaRPr lang="en-US" sz="3600" dirty="0"/>
          </a:p>
        </p:txBody>
      </p:sp>
      <p:sp>
        <p:nvSpPr>
          <p:cNvPr id="2" name="Slide Number Placeholder 1"/>
          <p:cNvSpPr>
            <a:spLocks noGrp="1"/>
          </p:cNvSpPr>
          <p:nvPr>
            <p:ph type="sldNum" sz="quarter" idx="4"/>
          </p:nvPr>
        </p:nvSpPr>
        <p:spPr/>
        <p:txBody>
          <a:bodyPr/>
          <a:lstStyle/>
          <a:p>
            <a:fld id="{8F70FDB2-A6A2-4330-993F-395761078E77}" type="slidenum">
              <a:rPr lang="en-US" smtClean="0"/>
              <a:pPr/>
              <a:t>9</a:t>
            </a:fld>
            <a:endParaRPr lang="en-US" dirty="0"/>
          </a:p>
        </p:txBody>
      </p:sp>
      <p:sp>
        <p:nvSpPr>
          <p:cNvPr id="3" name="Footer Placeholder 2"/>
          <p:cNvSpPr>
            <a:spLocks noGrp="1"/>
          </p:cNvSpPr>
          <p:nvPr>
            <p:ph type="ftr" sz="quarter" idx="3"/>
          </p:nvPr>
        </p:nvSpPr>
        <p:spPr/>
        <p:txBody>
          <a:bodyPr/>
          <a:lstStyle/>
          <a:p>
            <a:r>
              <a:rPr lang="en-US" smtClean="0"/>
              <a:t>· An Excellent Education for Every Student Every Day ·</a:t>
            </a:r>
            <a:endParaRPr lang="en-US" dirty="0"/>
          </a:p>
        </p:txBody>
      </p:sp>
      <p:sp>
        <p:nvSpPr>
          <p:cNvPr id="9" name="Title 1" title="GMS System Goals"/>
          <p:cNvSpPr txBox="1">
            <a:spLocks/>
          </p:cNvSpPr>
          <p:nvPr/>
        </p:nvSpPr>
        <p:spPr>
          <a:xfrm>
            <a:off x="27432" y="74831"/>
            <a:ext cx="8229600"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3600" dirty="0">
              <a:solidFill>
                <a:schemeClr val="accent5">
                  <a:lumMod val="75000"/>
                </a:schemeClr>
              </a:solidFill>
            </a:endParaRPr>
          </a:p>
        </p:txBody>
      </p:sp>
      <p:cxnSp>
        <p:nvCxnSpPr>
          <p:cNvPr id="7" name="Straight Connector 6" descr="Orange line"/>
          <p:cNvCxnSpPr/>
          <p:nvPr/>
        </p:nvCxnSpPr>
        <p:spPr>
          <a:xfrm>
            <a:off x="0" y="646331"/>
            <a:ext cx="91440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descr="Create comment page"/>
          <p:cNvPicPr>
            <a:picLocks noChangeAspect="1"/>
          </p:cNvPicPr>
          <p:nvPr/>
        </p:nvPicPr>
        <p:blipFill>
          <a:blip r:embed="rId3"/>
          <a:stretch>
            <a:fillRect/>
          </a:stretch>
        </p:blipFill>
        <p:spPr>
          <a:xfrm>
            <a:off x="3568679" y="805836"/>
            <a:ext cx="5303633" cy="5400415"/>
          </a:xfrm>
          <a:prstGeom prst="rect">
            <a:avLst/>
          </a:prstGeom>
          <a:ln>
            <a:solidFill>
              <a:schemeClr val="accent5">
                <a:lumMod val="75000"/>
              </a:schemeClr>
            </a:solidFill>
          </a:ln>
          <a:effectLst>
            <a:outerShdw blurRad="50800" dist="38100" dir="2700000" algn="tl" rotWithShape="0">
              <a:prstClr val="black">
                <a:alpha val="40000"/>
              </a:prstClr>
            </a:outerShdw>
          </a:effectLst>
        </p:spPr>
      </p:pic>
      <p:sp>
        <p:nvSpPr>
          <p:cNvPr id="6" name="TextBox 5"/>
          <p:cNvSpPr txBox="1"/>
          <p:nvPr/>
        </p:nvSpPr>
        <p:spPr>
          <a:xfrm>
            <a:off x="478388" y="805836"/>
            <a:ext cx="3076575" cy="5632311"/>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t>Remember all comments are PUBLIC</a:t>
            </a:r>
          </a:p>
          <a:p>
            <a:endParaRPr lang="en-US" sz="1000" dirty="0" smtClean="0"/>
          </a:p>
          <a:p>
            <a:pPr marL="285750" indent="-285750">
              <a:buFont typeface="Arial" panose="020B0604020202020204" pitchFamily="34" charset="0"/>
              <a:buChar char="•"/>
            </a:pPr>
            <a:r>
              <a:rPr lang="en-US" sz="2000" dirty="0" smtClean="0"/>
              <a:t>Select </a:t>
            </a:r>
            <a:r>
              <a:rPr lang="en-US" sz="2000" u="sng" dirty="0" smtClean="0"/>
              <a:t>Send Email to GMS Contacts</a:t>
            </a:r>
            <a:r>
              <a:rPr lang="en-US" sz="2000" dirty="0" smtClean="0"/>
              <a:t> to send comment via email</a:t>
            </a:r>
          </a:p>
          <a:p>
            <a:endParaRPr lang="en-US" sz="1000" dirty="0" smtClean="0"/>
          </a:p>
          <a:p>
            <a:pPr marL="285750" indent="-285750">
              <a:buFont typeface="Arial" panose="020B0604020202020204" pitchFamily="34" charset="0"/>
              <a:buChar char="•"/>
            </a:pPr>
            <a:r>
              <a:rPr lang="en-US" sz="2000" dirty="0" smtClean="0"/>
              <a:t>Select from GMS users, or add additional  recipients</a:t>
            </a:r>
          </a:p>
          <a:p>
            <a:endParaRPr lang="en-US" sz="1000" dirty="0" smtClean="0"/>
          </a:p>
          <a:p>
            <a:pPr marL="285750" indent="-285750">
              <a:buFont typeface="Arial" panose="020B0604020202020204" pitchFamily="34" charset="0"/>
              <a:buChar char="•"/>
            </a:pPr>
            <a:r>
              <a:rPr lang="en-US" sz="2000" dirty="0" smtClean="0"/>
              <a:t>Moving away from this page with </a:t>
            </a:r>
            <a:r>
              <a:rPr lang="en-US" sz="2000" u="sng" dirty="0" smtClean="0"/>
              <a:t>Save And Go To</a:t>
            </a:r>
            <a:r>
              <a:rPr lang="en-US" sz="2000" dirty="0" smtClean="0"/>
              <a:t> button saves comment and sends email</a:t>
            </a:r>
          </a:p>
          <a:p>
            <a:endParaRPr lang="en-US" sz="1000" dirty="0" smtClean="0"/>
          </a:p>
          <a:p>
            <a:pPr marL="285750" indent="-285750">
              <a:buFont typeface="Arial" panose="020B0604020202020204" pitchFamily="34" charset="0"/>
              <a:buChar char="•"/>
            </a:pPr>
            <a:r>
              <a:rPr lang="en-US" sz="2000" dirty="0" smtClean="0"/>
              <a:t>GMS does not have  a ‘sent email’ box – cc yourself to save a copy</a:t>
            </a:r>
            <a:endParaRPr lang="en-US" sz="2000" dirty="0"/>
          </a:p>
        </p:txBody>
      </p:sp>
      <p:sp>
        <p:nvSpPr>
          <p:cNvPr id="11" name="Oval 10" descr="red oval"/>
          <p:cNvSpPr/>
          <p:nvPr/>
        </p:nvSpPr>
        <p:spPr>
          <a:xfrm>
            <a:off x="3568679" y="4196417"/>
            <a:ext cx="1498621" cy="35690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2015937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6540</TotalTime>
  <Words>961</Words>
  <Application>Microsoft Office PowerPoint</Application>
  <PresentationFormat>On-screen Show (4:3)</PresentationFormat>
  <Paragraphs>172</Paragraphs>
  <Slides>12</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Wingdings</vt:lpstr>
      <vt:lpstr>Office Theme</vt:lpstr>
      <vt:lpstr>Grants Management System (GMS) Training Module 6</vt:lpstr>
      <vt:lpstr>Funding Applications Page </vt:lpstr>
      <vt:lpstr>Funding Applications Page, cont. </vt:lpstr>
      <vt:lpstr>Review Old Applications</vt:lpstr>
      <vt:lpstr>Document Library </vt:lpstr>
      <vt:lpstr>Document Library, cont. </vt:lpstr>
      <vt:lpstr>History Log / Create Comment </vt:lpstr>
      <vt:lpstr>History Log </vt:lpstr>
      <vt:lpstr>Create Comment Page </vt:lpstr>
      <vt:lpstr>Email Inbox </vt:lpstr>
      <vt:lpstr>Troubleshooting in GMS </vt:lpstr>
      <vt:lpstr>DEED/CTE Team </vt:lpstr>
    </vt:vector>
  </TitlesOfParts>
  <Company>State of Alaska - Department of Edication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Hardin, Erin M (EED)</dc:creator>
  <cp:lastModifiedBy>Box, Sheila A (EED)</cp:lastModifiedBy>
  <cp:revision>165</cp:revision>
  <cp:lastPrinted>2019-04-04T22:00:50Z</cp:lastPrinted>
  <dcterms:created xsi:type="dcterms:W3CDTF">2017-09-10T20:47:50Z</dcterms:created>
  <dcterms:modified xsi:type="dcterms:W3CDTF">2020-08-13T16:29:52Z</dcterms:modified>
</cp:coreProperties>
</file>