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0" r:id="rId2"/>
    <p:sldId id="314" r:id="rId3"/>
    <p:sldId id="313" r:id="rId4"/>
    <p:sldId id="315" r:id="rId5"/>
    <p:sldId id="320" r:id="rId6"/>
    <p:sldId id="319" r:id="rId7"/>
    <p:sldId id="318" r:id="rId8"/>
    <p:sldId id="316" r:id="rId9"/>
    <p:sldId id="31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cia Swanson" initials="FS" lastIdx="20" clrIdx="0">
    <p:extLst>
      <p:ext uri="{19B8F6BF-5375-455C-9EA6-DF929625EA0E}">
        <p15:presenceInfo xmlns:p15="http://schemas.microsoft.com/office/powerpoint/2012/main" userId="S::felicia.swanson@alaska.gov::b22ae6d4-4b80-4370-b17f-e2408019f9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61"/>
    <a:srgbClr val="4F4F4F"/>
    <a:srgbClr val="FFFFFF"/>
    <a:srgbClr val="1774E6"/>
    <a:srgbClr val="6B6B6B"/>
    <a:srgbClr val="5A9CDE"/>
    <a:srgbClr val="21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9" autoAdjust="0"/>
    <p:restoredTop sz="71253" autoAdjust="0"/>
  </p:normalViewPr>
  <p:slideViewPr>
    <p:cSldViewPr snapToGrid="0">
      <p:cViewPr varScale="1">
        <p:scale>
          <a:sx n="62" d="100"/>
          <a:sy n="62" d="100"/>
        </p:scale>
        <p:origin x="189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7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Module 2 covers</a:t>
            </a:r>
            <a:r>
              <a:rPr lang="en-US" baseline="0" dirty="0"/>
              <a:t> </a:t>
            </a:r>
            <a:r>
              <a:rPr lang="en-US" strike="sngStrike" baseline="0" dirty="0"/>
              <a:t>the basics of </a:t>
            </a:r>
            <a:r>
              <a:rPr lang="en-US" baseline="0" dirty="0"/>
              <a:t>where things are in GMS, how to move around, and what kinds of icons and prompts are used for the different items collected within grants.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/>
              <a:t>static menu bar </a:t>
            </a:r>
            <a:r>
              <a:rPr lang="en-US" dirty="0" smtClean="0"/>
              <a:t>(medium </a:t>
            </a:r>
            <a:r>
              <a:rPr lang="en-US" baseline="0" dirty="0" smtClean="0"/>
              <a:t>blue</a:t>
            </a:r>
            <a:r>
              <a:rPr lang="en-US" baseline="0" dirty="0"/>
              <a:t>, upper left) is on every page you view in GMS.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There is a lot of information here – it’s worth ‘poking around’ in the menus to familiarize yourself.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0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</a:t>
            </a:r>
            <a:r>
              <a:rPr lang="en-US" baseline="0" dirty="0"/>
              <a:t>first few times through GMS, go slow and notice all the icons associated with each box or item to be filled.  Most icons are intuitive.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Speeding through an application means possible missing some.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If a date already exists that needs to be changed, use </a:t>
            </a:r>
            <a:r>
              <a:rPr lang="en-US" sz="1200" u="sng" dirty="0"/>
              <a:t>Clear</a:t>
            </a:r>
            <a:r>
              <a:rPr lang="en-US" sz="1200" dirty="0"/>
              <a:t> to delete it and start over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67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 any of us with CTE questions</a:t>
            </a:r>
          </a:p>
          <a:p>
            <a:r>
              <a:rPr lang="en-US" baseline="0" dirty="0"/>
              <a:t>Sheila is the GMS specialist on the team – call her with questions specific to GMS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3B49B-E71C-4374-AD94-ED5A9EC5B0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095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048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048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474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9" name="Picture 8" descr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515350" y="6246592"/>
            <a:ext cx="546249" cy="5202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mailto:deborah.riddle@alaska.gov" TargetMode="External"/><Relationship Id="rId7" Type="http://schemas.openxmlformats.org/officeDocument/2006/relationships/hyperlink" Target="mailto:Bjorn.wolter@Alaska.gov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felicia.swanson@alaska.gov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mailto:sheila.box@alaska.gov" TargetMode="External"/><Relationship Id="rId10" Type="http://schemas.openxmlformats.org/officeDocument/2006/relationships/image" Target="../media/image18.png"/><Relationship Id="rId4" Type="http://schemas.openxmlformats.org/officeDocument/2006/relationships/hyperlink" Target="mailto:brad.billings@alaska.gov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378557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1122363"/>
            <a:ext cx="702259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earning that works for Alaska C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3" y="332531"/>
            <a:ext cx="3206027" cy="1224826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1296" y="3128811"/>
            <a:ext cx="5243833" cy="309606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Static Menu Bar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Moving Between Grant Pages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Check Boxes/Text Bar Tools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Must Fill Items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Drop Downs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Calendars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685800" y="1774799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Grants Management System (GMS)</a:t>
            </a:r>
          </a:p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Training Module 2</a:t>
            </a:r>
          </a:p>
        </p:txBody>
      </p:sp>
      <p:grpSp>
        <p:nvGrpSpPr>
          <p:cNvPr id="11" name="Group 10" descr="Module 2&#10;"/>
          <p:cNvGrpSpPr/>
          <p:nvPr/>
        </p:nvGrpSpPr>
        <p:grpSpPr>
          <a:xfrm>
            <a:off x="685800" y="2743200"/>
            <a:ext cx="2348345" cy="3327992"/>
            <a:chOff x="445871" y="2974417"/>
            <a:chExt cx="1602684" cy="2461382"/>
          </a:xfrm>
        </p:grpSpPr>
        <p:sp>
          <p:nvSpPr>
            <p:cNvPr id="12" name="Oval 11"/>
            <p:cNvSpPr/>
            <p:nvPr/>
          </p:nvSpPr>
          <p:spPr>
            <a:xfrm>
              <a:off x="445871" y="2974417"/>
              <a:ext cx="1602684" cy="24613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9404" y="3438329"/>
              <a:ext cx="24599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MODULE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12401" y="3617634"/>
              <a:ext cx="1036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18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Static Menu Bar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1253" y="895886"/>
            <a:ext cx="65117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Menus:  </a:t>
            </a:r>
            <a:r>
              <a:rPr lang="en-US" sz="2000" dirty="0"/>
              <a:t>Items with a triangle </a:t>
            </a:r>
            <a:r>
              <a:rPr lang="en-US" sz="2000" b="1" dirty="0"/>
              <a:t>      </a:t>
            </a:r>
            <a:r>
              <a:rPr lang="en-US" sz="2000" dirty="0"/>
              <a:t> mean there are more menus underneath – roll over to reveal the sub-menus</a:t>
            </a:r>
            <a:r>
              <a:rPr lang="en-US" sz="2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Inbox:  </a:t>
            </a:r>
            <a:r>
              <a:rPr lang="en-US" sz="2000" dirty="0"/>
              <a:t>Check here for any funding applications or reimbursement requests waiting for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Funding:  </a:t>
            </a:r>
            <a:r>
              <a:rPr lang="en-US" sz="2000" dirty="0"/>
              <a:t>Central link for all funding applications in the system.  </a:t>
            </a:r>
            <a:r>
              <a:rPr lang="en-US" sz="2000" u="sng" dirty="0">
                <a:solidFill>
                  <a:srgbClr val="A50021"/>
                </a:solidFill>
              </a:rPr>
              <a:t>SECTIONS Page link can also always be found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LEA Document Library:  </a:t>
            </a:r>
            <a:r>
              <a:rPr lang="en-US" sz="2000" dirty="0"/>
              <a:t>For letters and notices from DEED, i.e. 15% Carryover waiver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Document Library:</a:t>
            </a:r>
            <a:r>
              <a:rPr lang="en-US" sz="2000" dirty="0"/>
              <a:t>  A huge repository of grant-related information provided by DEED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Address Book:</a:t>
            </a:r>
            <a:r>
              <a:rPr lang="en-US" sz="2000" dirty="0"/>
              <a:t>  Provides a list of DEED and District Contacts for all funding applications</a:t>
            </a:r>
          </a:p>
        </p:txBody>
      </p:sp>
      <p:pic>
        <p:nvPicPr>
          <p:cNvPr id="10" name="Picture 9" descr="Static menu bar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0" y="1018747"/>
            <a:ext cx="1830683" cy="348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Isosceles Triangle 4" descr="triangle pointer"/>
          <p:cNvSpPr/>
          <p:nvPr/>
        </p:nvSpPr>
        <p:spPr>
          <a:xfrm rot="5400000">
            <a:off x="5934075" y="960656"/>
            <a:ext cx="314325" cy="200025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Moving Between Pages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ave and go to butt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32" y="1707253"/>
            <a:ext cx="1607959" cy="457240"/>
          </a:xfrm>
          <a:prstGeom prst="rect">
            <a:avLst/>
          </a:prstGeom>
        </p:spPr>
      </p:pic>
      <p:pic>
        <p:nvPicPr>
          <p:cNvPr id="6" name="Picture 5" descr="go to butt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88" y="1217831"/>
            <a:ext cx="1585097" cy="358171"/>
          </a:xfrm>
          <a:prstGeom prst="rect">
            <a:avLst/>
          </a:prstGeom>
        </p:spPr>
      </p:pic>
      <p:pic>
        <p:nvPicPr>
          <p:cNvPr id="8" name="Picture 7" descr="Go To drop down men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402" y="2966465"/>
            <a:ext cx="3025402" cy="27281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94882" y="970530"/>
            <a:ext cx="6248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Every page EXCEPT the </a:t>
            </a:r>
            <a:r>
              <a:rPr lang="en-US" sz="2000" u="sng" dirty="0"/>
              <a:t>Sections</a:t>
            </a:r>
            <a:r>
              <a:rPr lang="en-US" sz="2000" dirty="0"/>
              <a:t> page has either a </a:t>
            </a:r>
            <a:r>
              <a:rPr lang="en-US" sz="2000" u="sng" dirty="0"/>
              <a:t>Go To</a:t>
            </a:r>
            <a:r>
              <a:rPr lang="en-US" sz="2000" dirty="0"/>
              <a:t> or a </a:t>
            </a:r>
            <a:r>
              <a:rPr lang="en-US" sz="2000" u="sng" dirty="0"/>
              <a:t>Save And Go To</a:t>
            </a:r>
            <a:r>
              <a:rPr lang="en-US" sz="2000" dirty="0"/>
              <a:t> button at the top and the bottom.  Use these to navigate to another page, which also saves your work.  </a:t>
            </a:r>
            <a:r>
              <a:rPr lang="en-US" sz="2000" i="1" dirty="0" smtClean="0">
                <a:solidFill>
                  <a:srgbClr val="C00000"/>
                </a:solidFill>
              </a:rPr>
              <a:t>(keyboard or browser </a:t>
            </a:r>
            <a:r>
              <a:rPr lang="en-US" sz="2000" i="1" dirty="0">
                <a:solidFill>
                  <a:srgbClr val="C00000"/>
                </a:solidFill>
              </a:rPr>
              <a:t>‘Back’ </a:t>
            </a:r>
            <a:r>
              <a:rPr lang="en-US" sz="2000" i="1" dirty="0" smtClean="0">
                <a:solidFill>
                  <a:srgbClr val="C00000"/>
                </a:solidFill>
              </a:rPr>
              <a:t>buttons </a:t>
            </a:r>
            <a:r>
              <a:rPr lang="en-US" sz="2000" i="1" dirty="0">
                <a:solidFill>
                  <a:srgbClr val="C00000"/>
                </a:solidFill>
              </a:rPr>
              <a:t>will NOT work in GMS)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115" y="2652140"/>
            <a:ext cx="4393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Roll the mouse over to open the sub-menu.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level static options - </a:t>
            </a:r>
            <a:r>
              <a:rPr lang="en-US" sz="2400" i="1" dirty="0"/>
              <a:t>current/next/previous/sections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level ‘chapters’ -  identical the Sections </a:t>
            </a:r>
            <a:r>
              <a:rPr lang="en-US" sz="2400" dirty="0" smtClean="0"/>
              <a:t>page. 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Submenus are </a:t>
            </a:r>
            <a:r>
              <a:rPr lang="en-US" sz="2400" dirty="0"/>
              <a:t>Section ‘pages’ – identical to the </a:t>
            </a:r>
            <a:r>
              <a:rPr lang="en-US" sz="2400" dirty="0" smtClean="0"/>
              <a:t>pages </a:t>
            </a:r>
            <a:r>
              <a:rPr lang="en-US" sz="2400" dirty="0"/>
              <a:t>under </a:t>
            </a:r>
            <a:r>
              <a:rPr lang="en-US" sz="2400" dirty="0" smtClean="0"/>
              <a:t>‘chapters’ on the Sections page.</a:t>
            </a:r>
            <a:endParaRPr lang="en-US" sz="2400" dirty="0"/>
          </a:p>
        </p:txBody>
      </p:sp>
      <p:sp>
        <p:nvSpPr>
          <p:cNvPr id="12" name="Isosceles Triangle 11" descr="triangle pointer"/>
          <p:cNvSpPr/>
          <p:nvPr/>
        </p:nvSpPr>
        <p:spPr>
          <a:xfrm rot="5400000">
            <a:off x="3022485" y="3146543"/>
            <a:ext cx="314325" cy="200025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Check Boxes / Text Box Tools / Must Fill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eck boxes and text box too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2" y="871040"/>
            <a:ext cx="8625034" cy="19011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2424" y="3755085"/>
            <a:ext cx="8439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Check boxes in GMS are TINY.  Watch for them.  They toggle on and off.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When you see a tiny ASTERISK * by an item, it is a MUST FILL.  GMS issues an error message and will not complete the application if this box is not filled.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0" name="Oval 9" descr="red oval"/>
          <p:cNvSpPr/>
          <p:nvPr/>
        </p:nvSpPr>
        <p:spPr>
          <a:xfrm>
            <a:off x="581025" y="856997"/>
            <a:ext cx="619125" cy="487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descr="red oval"/>
          <p:cNvSpPr/>
          <p:nvPr/>
        </p:nvSpPr>
        <p:spPr>
          <a:xfrm>
            <a:off x="352424" y="1929089"/>
            <a:ext cx="7904607" cy="778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Text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Box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Tools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eck boxes and text box too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01" y="879161"/>
            <a:ext cx="8258598" cy="18203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0997" y="2890159"/>
            <a:ext cx="8439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Text </a:t>
            </a:r>
            <a:r>
              <a:rPr lang="en-US" sz="2000" dirty="0"/>
              <a:t>boxes in GMS come with a standard Word toolbar.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may change the size and color of text.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Bold, Italicize, Underline, or strike through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may choose from nine fonts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may use numbered or bulleted lists</a:t>
            </a:r>
          </a:p>
          <a:p>
            <a:pPr lvl="1"/>
            <a:r>
              <a:rPr lang="en-US" sz="2000" dirty="0"/>
              <a:t>  </a:t>
            </a:r>
          </a:p>
        </p:txBody>
      </p:sp>
      <p:sp>
        <p:nvSpPr>
          <p:cNvPr id="10" name="Oval 9" descr="red oval"/>
          <p:cNvSpPr/>
          <p:nvPr/>
        </p:nvSpPr>
        <p:spPr>
          <a:xfrm>
            <a:off x="581025" y="856997"/>
            <a:ext cx="619125" cy="487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descr="red oval"/>
          <p:cNvSpPr/>
          <p:nvPr/>
        </p:nvSpPr>
        <p:spPr>
          <a:xfrm>
            <a:off x="352424" y="1821595"/>
            <a:ext cx="7904607" cy="778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 box copy paste tools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04" y="4829151"/>
            <a:ext cx="4181950" cy="91455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 descr="red oval"/>
          <p:cNvSpPr/>
          <p:nvPr/>
        </p:nvSpPr>
        <p:spPr>
          <a:xfrm>
            <a:off x="2435620" y="5013846"/>
            <a:ext cx="1480457" cy="536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1271" y="4820378"/>
            <a:ext cx="3978876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Copy/Paste in GMS goes through 3 clipboard icons, instead of direct to the text box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1822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Text Boxes – Copy/Paste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1045" y="725197"/>
            <a:ext cx="89629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Select </a:t>
            </a:r>
            <a:r>
              <a:rPr lang="en-US" sz="2000" dirty="0"/>
              <a:t>text to be copied.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 GMS text </a:t>
            </a:r>
            <a:r>
              <a:rPr lang="en-US" sz="2000" dirty="0" err="1"/>
              <a:t>box,</a:t>
            </a:r>
            <a:r>
              <a:rPr lang="en-US" sz="2000" dirty="0"/>
              <a:t> select the clipboard icon matching intent of copied text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No location specified </a:t>
            </a:r>
            <a:r>
              <a:rPr lang="en-US" sz="2000" dirty="0"/>
              <a:t>– notepad, etc.  No formatting will copy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Word document </a:t>
            </a:r>
            <a:r>
              <a:rPr lang="en-US" sz="2000" dirty="0"/>
              <a:t>– most complex, most formatting will copy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Plain text </a:t>
            </a:r>
            <a:r>
              <a:rPr lang="en-US" sz="2000" dirty="0"/>
              <a:t>– strips out all formatting from original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 the resulting popup </a:t>
            </a:r>
            <a:r>
              <a:rPr lang="en-US" sz="2000" dirty="0" err="1"/>
              <a:t>box,</a:t>
            </a:r>
            <a:r>
              <a:rPr lang="en-US" sz="2000" dirty="0"/>
              <a:t> use </a:t>
            </a:r>
            <a:r>
              <a:rPr lang="en-US" sz="2000" dirty="0" err="1"/>
              <a:t>Ctrl+V</a:t>
            </a:r>
            <a:r>
              <a:rPr lang="en-US" sz="2000" dirty="0"/>
              <a:t> to Paste. (</a:t>
            </a:r>
            <a:r>
              <a:rPr lang="en-US" sz="2000" dirty="0" err="1"/>
              <a:t>Cmd+V</a:t>
            </a:r>
            <a:r>
              <a:rPr lang="en-US" sz="2000" dirty="0"/>
              <a:t> on Mac)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the </a:t>
            </a:r>
            <a:r>
              <a:rPr lang="en-US" sz="2000" u="sng" dirty="0"/>
              <a:t>Paste</a:t>
            </a:r>
            <a:r>
              <a:rPr lang="en-US" sz="2000" dirty="0"/>
              <a:t> button at the bottom of the popup box.</a:t>
            </a:r>
          </a:p>
        </p:txBody>
      </p:sp>
      <p:pic>
        <p:nvPicPr>
          <p:cNvPr id="12" name="Picture 11" descr="paste option o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79" y="3066655"/>
            <a:ext cx="4226209" cy="121181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Paste from word popup bo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51" y="4651200"/>
            <a:ext cx="5908531" cy="136189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paste and cancel buttons&#10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882" y="5303054"/>
            <a:ext cx="1754889" cy="90616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text box copy paste tools&#10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53" y="3165144"/>
            <a:ext cx="4181950" cy="91455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 descr="red oval"/>
          <p:cNvSpPr/>
          <p:nvPr/>
        </p:nvSpPr>
        <p:spPr>
          <a:xfrm>
            <a:off x="2495869" y="3349839"/>
            <a:ext cx="1480457" cy="536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7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Drop Downs  / Add Row / Delete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rop downs and garbage cans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79" y="816428"/>
            <a:ext cx="4320074" cy="443376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drop down menu op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554" y="3455193"/>
            <a:ext cx="4427604" cy="27510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 descr="red oval"/>
          <p:cNvSpPr/>
          <p:nvPr/>
        </p:nvSpPr>
        <p:spPr>
          <a:xfrm>
            <a:off x="215879" y="1506085"/>
            <a:ext cx="474617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red oval"/>
          <p:cNvSpPr/>
          <p:nvPr/>
        </p:nvSpPr>
        <p:spPr>
          <a:xfrm>
            <a:off x="215879" y="4847853"/>
            <a:ext cx="885825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57725" y="914400"/>
            <a:ext cx="4048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are many places GMS uses drop-down menus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may also be an </a:t>
            </a:r>
            <a:r>
              <a:rPr lang="en-US" sz="2000" u="sng" dirty="0"/>
              <a:t>Add Row </a:t>
            </a:r>
            <a:r>
              <a:rPr lang="en-US" sz="2000" dirty="0"/>
              <a:t>option, underlined things are clickable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Garbage Can</a:t>
            </a:r>
            <a:r>
              <a:rPr lang="en-US" sz="2000" dirty="0"/>
              <a:t> means Delete that item or row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4" name="Isosceles Triangle 13" descr="triangle pointer"/>
          <p:cNvSpPr/>
          <p:nvPr/>
        </p:nvSpPr>
        <p:spPr>
          <a:xfrm rot="10800000">
            <a:off x="7029449" y="1293775"/>
            <a:ext cx="209549" cy="24628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 descr="red oval"/>
          <p:cNvSpPr/>
          <p:nvPr/>
        </p:nvSpPr>
        <p:spPr>
          <a:xfrm>
            <a:off x="4025554" y="1573351"/>
            <a:ext cx="474617" cy="378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6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Calendar Buttons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alendar button op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656" y="1018747"/>
            <a:ext cx="4624009" cy="286745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104" y="4308464"/>
            <a:ext cx="8156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are several places in GMS where there is a calendar icon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Selecting this button opens a calendar, like most online calendar buttons (Alaska Airlines)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Once a date is selected, use </a:t>
            </a:r>
            <a:r>
              <a:rPr lang="en-US" sz="2000" u="sng" dirty="0"/>
              <a:t>Clear</a:t>
            </a:r>
            <a:r>
              <a:rPr lang="en-US" sz="2000" dirty="0"/>
              <a:t> to delete it and start over</a:t>
            </a:r>
          </a:p>
        </p:txBody>
      </p:sp>
      <p:sp>
        <p:nvSpPr>
          <p:cNvPr id="10" name="Oval 9" descr="red oval"/>
          <p:cNvSpPr/>
          <p:nvPr/>
        </p:nvSpPr>
        <p:spPr>
          <a:xfrm>
            <a:off x="4610099" y="1202871"/>
            <a:ext cx="1000125" cy="586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5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573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DEED/CTE Team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cxnSp>
        <p:nvCxnSpPr>
          <p:cNvPr id="3" name="Straight Connector 2" descr="&quot;&quot;"/>
          <p:cNvCxnSpPr/>
          <p:nvPr/>
        </p:nvCxnSpPr>
        <p:spPr>
          <a:xfrm>
            <a:off x="11430" y="720090"/>
            <a:ext cx="913257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BE6CEA-CA86-4BCB-B831-CD422866F4DB}"/>
              </a:ext>
            </a:extLst>
          </p:cNvPr>
          <p:cNvSpPr/>
          <p:nvPr/>
        </p:nvSpPr>
        <p:spPr>
          <a:xfrm>
            <a:off x="1804936" y="873578"/>
            <a:ext cx="7104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Deborah Riddle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 Operations Manager, Innovation &amp; Education Excellence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907-465-2892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deborah.riddle@alaska.gov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4936" y="2340908"/>
            <a:ext cx="52410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Brad Billings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Administrator, Career and Technical Education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907-465-8720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brad.billings@alaska.gov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D5441-6FF2-4992-AD0A-BE497C753503}"/>
              </a:ext>
            </a:extLst>
          </p:cNvPr>
          <p:cNvSpPr/>
          <p:nvPr/>
        </p:nvSpPr>
        <p:spPr>
          <a:xfrm>
            <a:off x="351288" y="491523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Sheila Box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907-465-8704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sheila.box@alaska.gov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13544-24BB-4BFE-B8B6-9383D25F2B3A}"/>
              </a:ext>
            </a:extLst>
          </p:cNvPr>
          <p:cNvSpPr/>
          <p:nvPr/>
        </p:nvSpPr>
        <p:spPr>
          <a:xfrm>
            <a:off x="3386383" y="4969934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Felicia Swanson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Associate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907-465-2980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felicia.swanson@alaska.gov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FAF9B-35FF-49C1-A283-83A2FCF09821}"/>
              </a:ext>
            </a:extLst>
          </p:cNvPr>
          <p:cNvSpPr/>
          <p:nvPr/>
        </p:nvSpPr>
        <p:spPr>
          <a:xfrm>
            <a:off x="6378136" y="494443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Bjørn Wolter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907-465-6542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Bjorn.wolter@Alaska.gov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 descr="brad billings" title="Picture of Brad Billings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21012"/>
          <a:stretch/>
        </p:blipFill>
        <p:spPr bwMode="auto">
          <a:xfrm>
            <a:off x="351288" y="2340908"/>
            <a:ext cx="1223010" cy="125252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of Deb Riddle" title="Deb Riddle">
            <a:extLst>
              <a:ext uri="{FF2B5EF4-FFF2-40B4-BE49-F238E27FC236}">
                <a16:creationId xmlns:a16="http://schemas.microsoft.com/office/drawing/2014/main" id="{A274342E-4BAF-4FEA-9576-BD6AB19D9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288" y="873578"/>
            <a:ext cx="1223010" cy="12533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74094" y="6352344"/>
            <a:ext cx="3804042" cy="416730"/>
          </a:xfrm>
          <a:prstGeom prst="rect">
            <a:avLst/>
          </a:prstGeom>
        </p:spPr>
        <p:txBody>
          <a:bodyPr anchor="b"/>
          <a:lstStyle>
            <a:lvl1pPr>
              <a:defRPr sz="9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sz="1200" dirty="0"/>
              <a:t>· An Excellent Education for Every Student Every Day ·</a:t>
            </a:r>
          </a:p>
        </p:txBody>
      </p:sp>
      <p:pic>
        <p:nvPicPr>
          <p:cNvPr id="13" name="Picture 12" descr="Bjorn Wolt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985" y="3727271"/>
            <a:ext cx="1087989" cy="1230264"/>
          </a:xfrm>
          <a:prstGeom prst="rect">
            <a:avLst/>
          </a:prstGeom>
        </p:spPr>
      </p:pic>
      <p:pic>
        <p:nvPicPr>
          <p:cNvPr id="15" name="Picture 14" descr="sheila box" title="picture of Sheila Box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8" b="27527"/>
          <a:stretch/>
        </p:blipFill>
        <p:spPr bwMode="auto">
          <a:xfrm>
            <a:off x="422144" y="3731004"/>
            <a:ext cx="1087989" cy="1226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Felicia Swans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8918" y="3572014"/>
            <a:ext cx="1064016" cy="1442702"/>
          </a:xfrm>
          <a:prstGeom prst="rect">
            <a:avLst/>
          </a:prstGeom>
        </p:spPr>
      </p:pic>
      <p:sp>
        <p:nvSpPr>
          <p:cNvPr id="12" name="Rounded Rectangle 11" descr="Red circle around Sheila Box"/>
          <p:cNvSpPr/>
          <p:nvPr/>
        </p:nvSpPr>
        <p:spPr>
          <a:xfrm>
            <a:off x="115733" y="3643964"/>
            <a:ext cx="2720086" cy="2542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80757" y="4088955"/>
            <a:ext cx="11893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GMS Specialist</a:t>
            </a:r>
          </a:p>
        </p:txBody>
      </p:sp>
    </p:spTree>
    <p:extLst>
      <p:ext uri="{BB962C8B-B14F-4D97-AF65-F5344CB8AC3E}">
        <p14:creationId xmlns:p14="http://schemas.microsoft.com/office/powerpoint/2010/main" val="158109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5522</TotalTime>
  <Words>904</Words>
  <Application>Microsoft Office PowerPoint</Application>
  <PresentationFormat>On-screen Show (4:3)</PresentationFormat>
  <Paragraphs>122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Grants Management System (GMS) Training Module 2</vt:lpstr>
      <vt:lpstr>Static Menu Bar </vt:lpstr>
      <vt:lpstr>Moving Between Pages </vt:lpstr>
      <vt:lpstr>Check Boxes / Text Box Tools / Must Fill </vt:lpstr>
      <vt:lpstr>Text Box Tools </vt:lpstr>
      <vt:lpstr>Text Boxes – Copy/Paste </vt:lpstr>
      <vt:lpstr>Drop Downs  / Add Row / Delete </vt:lpstr>
      <vt:lpstr>Calendar Buttons </vt:lpstr>
      <vt:lpstr>DEED/CTE Team </vt:lpstr>
    </vt:vector>
  </TitlesOfParts>
  <Company>State of Alaska - Department of Edication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Box, Sheila A (EED)</cp:lastModifiedBy>
  <cp:revision>168</cp:revision>
  <cp:lastPrinted>2019-04-04T22:00:50Z</cp:lastPrinted>
  <dcterms:created xsi:type="dcterms:W3CDTF">2017-09-10T20:47:50Z</dcterms:created>
  <dcterms:modified xsi:type="dcterms:W3CDTF">2020-08-11T21:30:01Z</dcterms:modified>
</cp:coreProperties>
</file>