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65" r:id="rId2"/>
    <p:sldId id="334" r:id="rId3"/>
    <p:sldId id="338" r:id="rId4"/>
    <p:sldId id="339" r:id="rId5"/>
    <p:sldId id="340" r:id="rId6"/>
    <p:sldId id="341" r:id="rId7"/>
    <p:sldId id="342" r:id="rId8"/>
    <p:sldId id="343" r:id="rId9"/>
    <p:sldId id="344" r:id="rId10"/>
    <p:sldId id="34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160" autoAdjust="0"/>
  </p:normalViewPr>
  <p:slideViewPr>
    <p:cSldViewPr snapToGrid="0">
      <p:cViewPr varScale="1">
        <p:scale>
          <a:sx n="55" d="100"/>
          <a:sy n="55" d="100"/>
        </p:scale>
        <p:origin x="222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6F134-41C0-4AEF-A1BC-8561454028C2}" type="datetimeFigureOut">
              <a:rPr lang="en-US" smtClean="0"/>
              <a:t>10/11/2021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C1411-B136-42DD-8F69-87FC18E5E398}" type="slidenum">
              <a:rPr lang="en-US" smtClean="0"/>
              <a:t>‹#›</a:t>
            </a:fld>
            <a:endParaRPr lang="en-US"/>
          </a:p>
        </p:txBody>
      </p:sp>
    </p:spTree>
    <p:extLst>
      <p:ext uri="{BB962C8B-B14F-4D97-AF65-F5344CB8AC3E}">
        <p14:creationId xmlns:p14="http://schemas.microsoft.com/office/powerpoint/2010/main" val="306381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DEED presentation should start with</a:t>
            </a:r>
            <a:r>
              <a:rPr lang="en-US" baseline="0" dirty="0"/>
              <a:t> this title slide. Adjust presenter(s) names as appropriate. </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Excellent Education for Every Student Every Day</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7AB3E-3E92-4553-BAA2-302AC4B5F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Excellent Education for Every Student Every Day</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7AB3E-3E92-4553-BAA2-302AC4B5F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Excellent Education for Every Student Every Day</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7AB3E-3E92-4553-BAA2-302AC4B5F5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58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Grants to provide high-quality, in-demand professional development in either content or pedagogical skills</a:t>
            </a:r>
          </a:p>
          <a:p>
            <a:pPr marL="228600" indent="-228600">
              <a:buFont typeface="+mj-lt"/>
              <a:buAutoNum type="arabicPeriod"/>
            </a:pPr>
            <a:r>
              <a:rPr lang="en-US" dirty="0"/>
              <a:t>PD may take many different forms—Intensive camps or field courses, semester-based classes, seminars, or…?</a:t>
            </a:r>
          </a:p>
          <a:p>
            <a:pPr marL="228600" indent="-228600">
              <a:buFont typeface="+mj-lt"/>
              <a:buAutoNum type="arabicPeriod"/>
            </a:pPr>
            <a:r>
              <a:rPr lang="en-US" dirty="0"/>
              <a:t>Targeted at </a:t>
            </a:r>
            <a:r>
              <a:rPr lang="en-US" b="1" u="sng" dirty="0"/>
              <a:t>both</a:t>
            </a:r>
            <a:r>
              <a:rPr lang="en-US" dirty="0"/>
              <a:t> school districts and postsecondary institutions</a:t>
            </a:r>
          </a:p>
          <a:p>
            <a:pPr marL="0" indent="0">
              <a:buFont typeface="+mj-lt"/>
              <a:buNone/>
            </a:pPr>
            <a:endParaRPr lang="en-US" dirty="0"/>
          </a:p>
          <a:p>
            <a:pPr marL="0" indent="0">
              <a:buFont typeface="+mj-lt"/>
              <a:buNone/>
            </a:pPr>
            <a:r>
              <a:rPr lang="en-US" b="1" i="1" dirty="0"/>
              <a:t>(In a new development, we will be making all grant payments in bitcoin while listening to Pink Floyd’s “Time” on an endless loop…)</a:t>
            </a:r>
            <a:endParaRPr lang="en-US" dirty="0"/>
          </a:p>
          <a:p>
            <a:pPr marL="0" indent="0">
              <a:buFont typeface="+mj-lt"/>
              <a:buNone/>
            </a:pPr>
            <a:endParaRPr lang="en-US" dirty="0"/>
          </a:p>
          <a:p>
            <a:pPr marL="228600" indent="-228600">
              <a:buFont typeface="+mj-lt"/>
              <a:buAutoNum type="arabicPeriod" startAt="4"/>
            </a:pPr>
            <a:r>
              <a:rPr lang="en-US" dirty="0"/>
              <a:t>Awards of up to $25,000</a:t>
            </a:r>
            <a:endParaRPr lang="en-US" b="1" i="1" dirty="0"/>
          </a:p>
          <a:p>
            <a:pPr marL="228600" indent="-228600">
              <a:buFont typeface="+mj-lt"/>
              <a:buAutoNum type="arabicPeriod" startAt="4"/>
            </a:pPr>
            <a:r>
              <a:rPr lang="en-US" dirty="0"/>
              <a:t>Grant term is </a:t>
            </a:r>
            <a:r>
              <a:rPr lang="en-US" b="1" u="sng" dirty="0"/>
              <a:t>one year </a:t>
            </a:r>
            <a:r>
              <a:rPr lang="en-US" dirty="0"/>
              <a:t>(FY22)—All activities must be completed no later than June 30, 2022</a:t>
            </a:r>
          </a:p>
          <a:p>
            <a:pPr marL="228600" indent="-228600">
              <a:buFont typeface="+mj-lt"/>
              <a:buAutoNum type="arabicPeriod" startAt="4"/>
            </a:pPr>
            <a:r>
              <a:rPr lang="en-US" dirty="0"/>
              <a:t>Reporting requirements —&gt; An end-of-grant report is due by July 15, 2022.  This must detail:</a:t>
            </a:r>
          </a:p>
          <a:p>
            <a:pPr marL="685800" lvl="1" indent="-228600">
              <a:buFont typeface="+mj-lt"/>
              <a:buAutoNum type="alphaLcParenR"/>
            </a:pPr>
            <a:r>
              <a:rPr lang="en-US" dirty="0"/>
              <a:t>If grant objectives were achieved;</a:t>
            </a:r>
          </a:p>
          <a:p>
            <a:pPr marL="685800" lvl="1" indent="-228600">
              <a:buFont typeface="+mj-lt"/>
              <a:buAutoNum type="alphaLcParenR"/>
            </a:pPr>
            <a:r>
              <a:rPr lang="en-US" dirty="0"/>
              <a:t>Documentation of success;</a:t>
            </a:r>
          </a:p>
          <a:p>
            <a:pPr marL="685800" lvl="1" indent="-228600">
              <a:buFont typeface="+mj-lt"/>
              <a:buAutoNum type="alphaLcParenR"/>
            </a:pPr>
            <a:r>
              <a:rPr lang="en-US" dirty="0"/>
              <a:t>Challenges encountered;</a:t>
            </a:r>
          </a:p>
          <a:p>
            <a:pPr marL="685800" lvl="1" indent="-228600">
              <a:buFont typeface="+mj-lt"/>
              <a:buAutoNum type="alphaLcParenR"/>
            </a:pPr>
            <a:r>
              <a:rPr lang="en-US" dirty="0"/>
              <a:t>Improvements suggested;</a:t>
            </a:r>
          </a:p>
          <a:p>
            <a:pPr marL="685800" lvl="1" indent="-228600">
              <a:buFont typeface="+mj-lt"/>
              <a:buAutoNum type="alphaLcParenR"/>
            </a:pPr>
            <a:r>
              <a:rPr lang="en-US" dirty="0"/>
              <a:t>The number of teachers and district served; and</a:t>
            </a:r>
          </a:p>
          <a:p>
            <a:pPr marL="685800" lvl="1" indent="-228600">
              <a:buFont typeface="+mj-lt"/>
              <a:buAutoNum type="alphaLcParenR"/>
            </a:pPr>
            <a:r>
              <a:rPr lang="en-US" dirty="0"/>
              <a:t>A final budget summary</a:t>
            </a:r>
          </a:p>
          <a:p>
            <a:pPr marL="228600" indent="-228600">
              <a:buFont typeface="+mj-lt"/>
              <a:buAutoNum type="arabicPeriod" startAt="4"/>
            </a:pPr>
            <a:r>
              <a:rPr lang="en-US" dirty="0"/>
              <a:t> Grant proposals are due by 4:00pm on October 15, 2021.</a:t>
            </a:r>
          </a:p>
          <a:p>
            <a:endParaRPr lang="en-US" dirty="0"/>
          </a:p>
        </p:txBody>
      </p:sp>
      <p:sp>
        <p:nvSpPr>
          <p:cNvPr id="4" name="Slide Number Placeholder 3"/>
          <p:cNvSpPr>
            <a:spLocks noGrp="1"/>
          </p:cNvSpPr>
          <p:nvPr>
            <p:ph type="sldNum" sz="quarter" idx="5"/>
          </p:nvPr>
        </p:nvSpPr>
        <p:spPr/>
        <p:txBody>
          <a:bodyPr/>
          <a:lstStyle/>
          <a:p>
            <a:fld id="{2D7C1411-B136-42DD-8F69-87FC18E5E398}" type="slidenum">
              <a:rPr lang="en-US" smtClean="0"/>
              <a:t>6</a:t>
            </a:fld>
            <a:endParaRPr lang="en-US"/>
          </a:p>
        </p:txBody>
      </p:sp>
    </p:spTree>
    <p:extLst>
      <p:ext uri="{BB962C8B-B14F-4D97-AF65-F5344CB8AC3E}">
        <p14:creationId xmlns:p14="http://schemas.microsoft.com/office/powerpoint/2010/main" val="86334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Grants to expand access to high-quality CTE instruction in careers with disproportionate gender representation where</a:t>
            </a:r>
            <a:r>
              <a:rPr lang="en-US" b="0" i="0" dirty="0">
                <a:solidFill>
                  <a:srgbClr val="000000"/>
                </a:solidFill>
                <a:effectLst/>
                <a:latin typeface="Helvetica" panose="020B0604020202020204" pitchFamily="34" charset="0"/>
              </a:rPr>
              <a:t> individuals from one gender comprise less than 25% of individuals employed in that field</a:t>
            </a:r>
            <a:endParaRPr lang="en-US" dirty="0"/>
          </a:p>
          <a:p>
            <a:pPr marL="685800" lvl="1" indent="-228600">
              <a:buFont typeface="+mj-lt"/>
              <a:buAutoNum type="alphaLcPeriod"/>
            </a:pPr>
            <a:r>
              <a:rPr lang="en-US" dirty="0"/>
              <a:t>Women in manufacturing, engineering, STEM, agriculture, etc.</a:t>
            </a:r>
          </a:p>
          <a:p>
            <a:pPr marL="685800" lvl="1" indent="-228600">
              <a:buFont typeface="+mj-lt"/>
              <a:buAutoNum type="alphaLcPeriod"/>
            </a:pPr>
            <a:r>
              <a:rPr lang="en-US" dirty="0"/>
              <a:t>Men in education, early childhood development, book-keeping, nursing, etc.</a:t>
            </a:r>
          </a:p>
          <a:p>
            <a:pPr marL="228600" indent="-228600">
              <a:buFont typeface="+mj-lt"/>
              <a:buAutoNum type="arabicPeriod"/>
            </a:pPr>
            <a:r>
              <a:rPr lang="en-US" dirty="0"/>
              <a:t>May focus on one intervention for a single gender, multiple intervention strategies, or on increasing participation for genders in under-represented fields</a:t>
            </a:r>
          </a:p>
          <a:p>
            <a:pPr marL="228600" indent="-228600">
              <a:buFont typeface="+mj-lt"/>
              <a:buAutoNum type="arabicPeriod"/>
            </a:pPr>
            <a:r>
              <a:rPr lang="en-US" dirty="0"/>
              <a:t>This grant is for school districts (LEAs)</a:t>
            </a:r>
          </a:p>
          <a:p>
            <a:pPr marL="228600" indent="-228600">
              <a:buFont typeface="+mj-lt"/>
              <a:buAutoNum type="arabicPeriod"/>
            </a:pPr>
            <a:r>
              <a:rPr lang="en-US" dirty="0"/>
              <a:t>Awards of up to $20,000/</a:t>
            </a:r>
            <a:r>
              <a:rPr lang="en-US" dirty="0" err="1"/>
              <a:t>yr</a:t>
            </a:r>
            <a:endParaRPr lang="en-US" dirty="0"/>
          </a:p>
          <a:p>
            <a:pPr marL="228600" indent="-228600">
              <a:buFont typeface="+mj-lt"/>
              <a:buAutoNum type="arabicPeriod"/>
            </a:pPr>
            <a:r>
              <a:rPr lang="en-US" dirty="0"/>
              <a:t>DEED/CTE expects to make </a:t>
            </a:r>
            <a:r>
              <a:rPr lang="en-US" b="1" u="sng" dirty="0"/>
              <a:t>three awards </a:t>
            </a:r>
            <a:r>
              <a:rPr lang="en-US" dirty="0"/>
              <a:t>for the next grant cycle</a:t>
            </a:r>
          </a:p>
          <a:p>
            <a:pPr marL="228600" indent="-228600">
              <a:buFont typeface="+mj-lt"/>
              <a:buAutoNum type="arabicPeriod"/>
            </a:pPr>
            <a:r>
              <a:rPr lang="en-US" dirty="0"/>
              <a:t>Grant term is </a:t>
            </a:r>
            <a:r>
              <a:rPr lang="en-US" b="1" u="sng" dirty="0"/>
              <a:t>three years </a:t>
            </a:r>
            <a:r>
              <a:rPr lang="en-US" dirty="0"/>
              <a:t>(FY23, FY24, and FY25)</a:t>
            </a:r>
          </a:p>
          <a:p>
            <a:pPr marL="228600" indent="-228600">
              <a:buFont typeface="+mj-lt"/>
              <a:buAutoNum type="arabicPeriod"/>
            </a:pPr>
            <a:r>
              <a:rPr lang="en-US" dirty="0"/>
              <a:t>Proposals are due by 4:00pm on April 15, 2022</a:t>
            </a:r>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2D7C1411-B136-42DD-8F69-87FC18E5E398}" type="slidenum">
              <a:rPr lang="en-US" smtClean="0"/>
              <a:t>7</a:t>
            </a:fld>
            <a:endParaRPr lang="en-US"/>
          </a:p>
        </p:txBody>
      </p:sp>
    </p:spTree>
    <p:extLst>
      <p:ext uri="{BB962C8B-B14F-4D97-AF65-F5344CB8AC3E}">
        <p14:creationId xmlns:p14="http://schemas.microsoft.com/office/powerpoint/2010/main" val="309988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Focus of this program is to: </a:t>
            </a:r>
          </a:p>
          <a:p>
            <a:pPr marL="685800" lvl="1" indent="-228600">
              <a:buFont typeface="+mj-lt"/>
              <a:buAutoNum type="alphaLcParenR"/>
            </a:pPr>
            <a:r>
              <a:rPr lang="en-US" dirty="0"/>
              <a:t>Provide secondary CTE students access to dual-credit opportunities in high-needs occupations; or</a:t>
            </a:r>
          </a:p>
          <a:p>
            <a:pPr marL="685800" lvl="1" indent="-228600">
              <a:buFont typeface="+mj-lt"/>
              <a:buAutoNum type="alphaLcParenR"/>
            </a:pPr>
            <a:r>
              <a:rPr lang="en-US" dirty="0"/>
              <a:t>Provide professional development of CTE instructors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This grant is for any postsecondary institution</a:t>
            </a:r>
          </a:p>
          <a:p>
            <a:pPr marL="228600" indent="-228600">
              <a:buFont typeface="+mj-lt"/>
              <a:buAutoNum type="arabicPeriod"/>
            </a:pPr>
            <a:r>
              <a:rPr lang="en-US" dirty="0"/>
              <a:t>Grants should target instruction or PD in one of nine priority workforce development areas:</a:t>
            </a:r>
          </a:p>
          <a:p>
            <a:pPr marL="685800" lvl="1" indent="-228600">
              <a:buFont typeface="+mj-lt"/>
              <a:buAutoNum type="alphaLcParenR"/>
            </a:pPr>
            <a:r>
              <a:rPr lang="en-US" dirty="0"/>
              <a:t>Maritime</a:t>
            </a:r>
          </a:p>
          <a:p>
            <a:pPr marL="685800" lvl="1" indent="-228600">
              <a:buFont typeface="+mj-lt"/>
              <a:buAutoNum type="alphaLcParenR"/>
            </a:pPr>
            <a:r>
              <a:rPr lang="en-US" dirty="0"/>
              <a:t>Tourism &amp; Hospitality</a:t>
            </a:r>
          </a:p>
          <a:p>
            <a:pPr marL="685800" lvl="1" indent="-228600">
              <a:buFont typeface="+mj-lt"/>
              <a:buAutoNum type="alphaLcParenR"/>
            </a:pPr>
            <a:r>
              <a:rPr lang="en-US" dirty="0"/>
              <a:t>Healthcare</a:t>
            </a:r>
          </a:p>
          <a:p>
            <a:pPr marL="685800" lvl="1" indent="-228600">
              <a:buFont typeface="+mj-lt"/>
              <a:buAutoNum type="alphaLcParenR"/>
            </a:pPr>
            <a:r>
              <a:rPr lang="en-US" dirty="0"/>
              <a:t>Oil &amp; Gas</a:t>
            </a:r>
          </a:p>
          <a:p>
            <a:pPr marL="685800" lvl="1" indent="-228600">
              <a:buFont typeface="+mj-lt"/>
              <a:buAutoNum type="alphaLcParenR"/>
            </a:pPr>
            <a:r>
              <a:rPr lang="en-US" dirty="0"/>
              <a:t>Construction</a:t>
            </a:r>
          </a:p>
          <a:p>
            <a:pPr marL="685800" lvl="1" indent="-228600">
              <a:buFont typeface="+mj-lt"/>
              <a:buAutoNum type="alphaLcParenR"/>
            </a:pPr>
            <a:r>
              <a:rPr lang="en-US" dirty="0"/>
              <a:t>Mining</a:t>
            </a:r>
          </a:p>
          <a:p>
            <a:pPr marL="685800" lvl="1" indent="-228600">
              <a:buFont typeface="+mj-lt"/>
              <a:buAutoNum type="alphaLcParenR"/>
            </a:pPr>
            <a:r>
              <a:rPr lang="en-US" dirty="0"/>
              <a:t>Education</a:t>
            </a:r>
          </a:p>
          <a:p>
            <a:pPr marL="685800" lvl="1" indent="-228600">
              <a:buFont typeface="+mj-lt"/>
              <a:buAutoNum type="alphaLcParenR"/>
            </a:pPr>
            <a:r>
              <a:rPr lang="en-US" dirty="0"/>
              <a:t>Information Technology</a:t>
            </a:r>
          </a:p>
          <a:p>
            <a:pPr marL="685800" lvl="1" indent="-228600">
              <a:buFont typeface="+mj-lt"/>
              <a:buAutoNum type="alphaLcParenR"/>
            </a:pPr>
            <a:r>
              <a:rPr lang="en-US" dirty="0"/>
              <a:t>Entrepreneurship </a:t>
            </a:r>
          </a:p>
          <a:p>
            <a:pPr marL="228600" indent="-228600">
              <a:buFont typeface="+mj-lt"/>
              <a:buAutoNum type="arabicPeriod"/>
            </a:pPr>
            <a:r>
              <a:rPr lang="en-US" dirty="0"/>
              <a:t>Maximum award size of $150,000/</a:t>
            </a:r>
            <a:r>
              <a:rPr lang="en-US" dirty="0" err="1"/>
              <a:t>yr</a:t>
            </a:r>
            <a:endParaRPr lang="en-US" dirty="0"/>
          </a:p>
          <a:p>
            <a:pPr marL="228600" indent="-228600">
              <a:buFont typeface="+mj-lt"/>
              <a:buAutoNum type="arabicPeriod"/>
            </a:pPr>
            <a:r>
              <a:rPr lang="en-US" dirty="0"/>
              <a:t>DEED/CTE expects to make up to </a:t>
            </a:r>
            <a:r>
              <a:rPr lang="en-US" b="1" u="sng" dirty="0"/>
              <a:t>five to six awards </a:t>
            </a:r>
            <a:r>
              <a:rPr lang="en-US" dirty="0"/>
              <a:t>for the next grant cycle—total annual allocation not to exceed $450,000 per year</a:t>
            </a:r>
          </a:p>
          <a:p>
            <a:pPr marL="228600" indent="-228600">
              <a:buFont typeface="+mj-lt"/>
              <a:buAutoNum type="arabicPeriod"/>
            </a:pPr>
            <a:r>
              <a:rPr lang="en-US" dirty="0"/>
              <a:t>Grant term is </a:t>
            </a:r>
            <a:r>
              <a:rPr lang="en-US" b="1" u="sng" dirty="0"/>
              <a:t>three years </a:t>
            </a:r>
            <a:r>
              <a:rPr lang="en-US" dirty="0"/>
              <a:t>(FY23, FY24, and FY25)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selected for award, a current comprehensive needs assessment will be required no later than July 1, 2022</a:t>
            </a:r>
          </a:p>
          <a:p>
            <a:pPr marL="228600" indent="-228600">
              <a:buFont typeface="+mj-lt"/>
              <a:buAutoNum type="arabicPeriod"/>
            </a:pPr>
            <a:r>
              <a:rPr lang="en-US" dirty="0"/>
              <a:t>Proposals are due by 4:00pm on April 15, 2022</a:t>
            </a:r>
          </a:p>
          <a:p>
            <a:endParaRPr lang="en-US" dirty="0"/>
          </a:p>
        </p:txBody>
      </p:sp>
      <p:sp>
        <p:nvSpPr>
          <p:cNvPr id="4" name="Slide Number Placeholder 3"/>
          <p:cNvSpPr>
            <a:spLocks noGrp="1"/>
          </p:cNvSpPr>
          <p:nvPr>
            <p:ph type="sldNum" sz="quarter" idx="5"/>
          </p:nvPr>
        </p:nvSpPr>
        <p:spPr/>
        <p:txBody>
          <a:bodyPr/>
          <a:lstStyle/>
          <a:p>
            <a:fld id="{2D7C1411-B136-42DD-8F69-87FC18E5E398}" type="slidenum">
              <a:rPr lang="en-US" smtClean="0"/>
              <a:t>8</a:t>
            </a:fld>
            <a:endParaRPr lang="en-US"/>
          </a:p>
        </p:txBody>
      </p:sp>
    </p:spTree>
    <p:extLst>
      <p:ext uri="{BB962C8B-B14F-4D97-AF65-F5344CB8AC3E}">
        <p14:creationId xmlns:p14="http://schemas.microsoft.com/office/powerpoint/2010/main" val="41748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9"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46634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5857"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421464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4F4F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5" name="Footer Placeholder 4"/>
          <p:cNvSpPr>
            <a:spLocks noGrp="1"/>
          </p:cNvSpPr>
          <p:nvPr>
            <p:ph type="ftr" sz="quarter" idx="3"/>
          </p:nvPr>
        </p:nvSpPr>
        <p:spPr>
          <a:xfrm>
            <a:off x="2771095"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56553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40467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0"/>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8" name="Footer Placeholder 4"/>
          <p:cNvSpPr>
            <a:spLocks noGrp="1"/>
          </p:cNvSpPr>
          <p:nvPr>
            <p:ph type="ftr" sz="quarter" idx="11"/>
          </p:nvPr>
        </p:nvSpPr>
        <p:spPr>
          <a:xfrm>
            <a:off x="2777048"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63061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3"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4" name="Footer Placeholder 4"/>
          <p:cNvSpPr>
            <a:spLocks noGrp="1"/>
          </p:cNvSpPr>
          <p:nvPr>
            <p:ph type="ftr" sz="quarter" idx="3"/>
          </p:nvPr>
        </p:nvSpPr>
        <p:spPr>
          <a:xfrm>
            <a:off x="2775857"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33997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3" name="Footer Placeholder 4"/>
          <p:cNvSpPr>
            <a:spLocks noGrp="1"/>
          </p:cNvSpPr>
          <p:nvPr>
            <p:ph type="ftr" sz="quarter" idx="3"/>
          </p:nvPr>
        </p:nvSpPr>
        <p:spPr>
          <a:xfrm>
            <a:off x="2775048"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203919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5"/>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159748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Slide Number Placeholder 5"/>
          <p:cNvSpPr>
            <a:spLocks noGrp="1"/>
          </p:cNvSpPr>
          <p:nvPr>
            <p:ph type="sldNum" sz="quarter" idx="4"/>
          </p:nvPr>
        </p:nvSpPr>
        <p:spPr>
          <a:xfrm>
            <a:off x="6457950"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sp>
        <p:nvSpPr>
          <p:cNvPr id="16" name="Footer Placeholder 4"/>
          <p:cNvSpPr>
            <a:spLocks noGrp="1"/>
          </p:cNvSpPr>
          <p:nvPr>
            <p:ph type="ftr" sz="quarter" idx="3"/>
          </p:nvPr>
        </p:nvSpPr>
        <p:spPr>
          <a:xfrm>
            <a:off x="2777622" y="6405334"/>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spTree>
    <p:extLst>
      <p:ext uri="{BB962C8B-B14F-4D97-AF65-F5344CB8AC3E}">
        <p14:creationId xmlns:p14="http://schemas.microsoft.com/office/powerpoint/2010/main" val="76086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41474" y="6405335"/>
            <a:ext cx="2057400" cy="365125"/>
          </a:xfrm>
          <a:prstGeom prst="rect">
            <a:avLst/>
          </a:prstGeom>
        </p:spPr>
        <p:txBody>
          <a:bodyPr vert="horz" lIns="91440" tIns="45720" rIns="91440" bIns="45720" rtlCol="0" anchor="b"/>
          <a:lstStyle>
            <a:lvl1pPr algn="r">
              <a:defRPr sz="1200">
                <a:solidFill>
                  <a:srgbClr val="4F4F4F"/>
                </a:solidFill>
              </a:defRPr>
            </a:lvl1pPr>
          </a:lstStyle>
          <a:p>
            <a:fld id="{8F70FDB2-A6A2-4330-993F-395761078E77}" type="slidenum">
              <a:rPr lang="en-US" smtClean="0"/>
              <a:pPr/>
              <a:t>‹#›</a:t>
            </a:fld>
            <a:endParaRPr lang="en-US" dirty="0"/>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427" y="6147471"/>
            <a:ext cx="670687" cy="627524"/>
          </a:xfrm>
          <a:prstGeom prst="rect">
            <a:avLst/>
          </a:prstGeom>
          <a:effectLst/>
        </p:spPr>
      </p:pic>
      <p:sp>
        <p:nvSpPr>
          <p:cNvPr id="8" name="Footer Placeholder 4"/>
          <p:cNvSpPr>
            <a:spLocks noGrp="1"/>
          </p:cNvSpPr>
          <p:nvPr>
            <p:ph type="ftr" sz="quarter" idx="3"/>
          </p:nvPr>
        </p:nvSpPr>
        <p:spPr>
          <a:xfrm>
            <a:off x="2775857" y="6401706"/>
            <a:ext cx="3592286" cy="365125"/>
          </a:xfrm>
          <a:prstGeom prst="rect">
            <a:avLst/>
          </a:prstGeom>
        </p:spPr>
        <p:txBody>
          <a:bodyPr anchor="b"/>
          <a:lstStyle>
            <a:lvl1pPr>
              <a:defRPr sz="1200" b="1" i="1">
                <a:solidFill>
                  <a:srgbClr val="4F4F4F"/>
                </a:solidFill>
                <a:latin typeface="+mn-lt"/>
              </a:defRPr>
            </a:lvl1pPr>
          </a:lstStyle>
          <a:p>
            <a:pPr algn="ctr"/>
            <a:r>
              <a:rPr lang="en-US" dirty="0"/>
              <a:t>· An Excellent Education for Every Student Every Day ·</a:t>
            </a:r>
          </a:p>
        </p:txBody>
      </p:sp>
      <p:pic>
        <p:nvPicPr>
          <p:cNvPr id="9" name="Picture 8" descr="Picture 8"/>
          <p:cNvPicPr>
            <a:picLocks noChangeAspect="1"/>
          </p:cNvPicPr>
          <p:nvPr userDrawn="1"/>
        </p:nvPicPr>
        <p:blipFill>
          <a:blip r:embed="rId12"/>
          <a:stretch>
            <a:fillRect/>
          </a:stretch>
        </p:blipFill>
        <p:spPr>
          <a:xfrm>
            <a:off x="8515350" y="6246592"/>
            <a:ext cx="546249" cy="520239"/>
          </a:xfrm>
          <a:prstGeom prst="rect">
            <a:avLst/>
          </a:prstGeom>
          <a:ln w="12700">
            <a:miter lim="400000"/>
          </a:ln>
        </p:spPr>
      </p:pic>
    </p:spTree>
    <p:extLst>
      <p:ext uri="{BB962C8B-B14F-4D97-AF65-F5344CB8AC3E}">
        <p14:creationId xmlns:p14="http://schemas.microsoft.com/office/powerpoint/2010/main" val="36978220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dt="0"/>
  <p:txStyles>
    <p:titleStyle>
      <a:lvl1pPr algn="l" defTabSz="914400" rtl="0" eaLnBrk="1" latinLnBrk="0" hangingPunct="1">
        <a:lnSpc>
          <a:spcPct val="90000"/>
        </a:lnSpc>
        <a:spcBef>
          <a:spcPct val="0"/>
        </a:spcBef>
        <a:buNone/>
        <a:defRPr sz="4400" kern="1200">
          <a:solidFill>
            <a:srgbClr val="4F4F4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F4F4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F4F4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F4F4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2web.zoom.us/rec/share/MkuG5QnipuFSyYj7s8vBlDA9Y2CnSSL_nvr6baAPazxK5ZdIHj2GbS_XlKQ9Pl6S.1o6xql3ZCVfH-q1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493"/>
            <a:ext cx="7772400" cy="2720175"/>
          </a:xfrm>
        </p:spPr>
        <p:txBody>
          <a:bodyPr>
            <a:noAutofit/>
          </a:bodyPr>
          <a:lstStyle/>
          <a:p>
            <a:r>
              <a:rPr lang="en-US" sz="5400" b="1" dirty="0"/>
              <a:t>Upcoming Grant Funding Opportunities</a:t>
            </a:r>
            <a:br>
              <a:rPr lang="en-US" sz="5400" b="1" dirty="0">
                <a:solidFill>
                  <a:srgbClr val="1774E6"/>
                </a:solidFill>
              </a:rPr>
            </a:br>
            <a:r>
              <a:rPr lang="en-US" sz="2400" b="1" dirty="0"/>
              <a:t>Strengthening Career and Technical Education </a:t>
            </a:r>
            <a:br>
              <a:rPr lang="en-US" sz="2400" b="1" dirty="0"/>
            </a:br>
            <a:r>
              <a:rPr lang="en-US" sz="2400" b="1" dirty="0"/>
              <a:t>for the 21st Century Act </a:t>
            </a:r>
            <a:br>
              <a:rPr lang="en-US" sz="2400" b="1" dirty="0"/>
            </a:br>
            <a:r>
              <a:rPr lang="en-US" sz="2400" b="1" dirty="0"/>
              <a:t>(Perkins V)</a:t>
            </a:r>
            <a:endParaRPr lang="en-US" sz="5400" b="1" dirty="0">
              <a:solidFill>
                <a:srgbClr val="1774E6"/>
              </a:solidFill>
            </a:endParaRPr>
          </a:p>
        </p:txBody>
      </p:sp>
      <p:sp>
        <p:nvSpPr>
          <p:cNvPr id="3" name="Subtitle 2"/>
          <p:cNvSpPr>
            <a:spLocks noGrp="1"/>
          </p:cNvSpPr>
          <p:nvPr>
            <p:ph type="subTitle" idx="1"/>
          </p:nvPr>
        </p:nvSpPr>
        <p:spPr>
          <a:xfrm>
            <a:off x="1143000" y="3256147"/>
            <a:ext cx="6858000" cy="1146288"/>
          </a:xfrm>
        </p:spPr>
        <p:txBody>
          <a:bodyPr>
            <a:normAutofit lnSpcReduction="10000"/>
          </a:bodyPr>
          <a:lstStyle/>
          <a:p>
            <a:r>
              <a:rPr lang="en-US" b="1" dirty="0"/>
              <a:t>Alaska Department of Education &amp; Early Development</a:t>
            </a:r>
          </a:p>
          <a:p>
            <a:r>
              <a:rPr lang="en-US" b="1" dirty="0"/>
              <a:t>September 29, 2021</a:t>
            </a:r>
          </a:p>
        </p:txBody>
      </p:sp>
      <p:sp>
        <p:nvSpPr>
          <p:cNvPr id="4" name="Footer Placeholder 4"/>
          <p:cNvSpPr>
            <a:spLocks noGrp="1"/>
          </p:cNvSpPr>
          <p:nvPr>
            <p:ph type="ftr" sz="quarter" idx="3"/>
          </p:nvPr>
        </p:nvSpPr>
        <p:spPr>
          <a:xfrm>
            <a:off x="2775857" y="6378557"/>
            <a:ext cx="3592286" cy="365125"/>
          </a:xfrm>
          <a:prstGeom prst="rect">
            <a:avLst/>
          </a:prstGeom>
        </p:spPr>
        <p:txBody>
          <a:bodyPr anchor="b"/>
          <a:lstStyle>
            <a:lvl1pPr>
              <a:defRPr sz="1200" b="1" i="1">
                <a:solidFill>
                  <a:srgbClr val="4F4F4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4F4F4F"/>
                </a:solidFill>
                <a:effectLst/>
                <a:uLnTx/>
                <a:uFillTx/>
                <a:latin typeface="Calibri" panose="020F0502020204030204"/>
                <a:ea typeface="+mn-ea"/>
                <a:cs typeface="+mn-cs"/>
              </a:rPr>
              <a:t>· An Excellent Education for Every Student Every Day ·</a:t>
            </a:r>
          </a:p>
        </p:txBody>
      </p:sp>
      <p:sp>
        <p:nvSpPr>
          <p:cNvPr id="6" name="TextBox 5">
            <a:extLst>
              <a:ext uri="{FF2B5EF4-FFF2-40B4-BE49-F238E27FC236}">
                <a16:creationId xmlns:a16="http://schemas.microsoft.com/office/drawing/2014/main" id="{B2E904DC-B7D3-4067-9CFD-204D8EEFD213}"/>
              </a:ext>
            </a:extLst>
          </p:cNvPr>
          <p:cNvSpPr txBox="1"/>
          <p:nvPr/>
        </p:nvSpPr>
        <p:spPr>
          <a:xfrm>
            <a:off x="2286000" y="5178228"/>
            <a:ext cx="4572000" cy="1200329"/>
          </a:xfrm>
          <a:prstGeom prst="rect">
            <a:avLst/>
          </a:prstGeom>
          <a:noFill/>
        </p:spPr>
        <p:txBody>
          <a:bodyPr wrap="square">
            <a:spAutoFit/>
          </a:bodyPr>
          <a:lstStyle/>
          <a:p>
            <a:r>
              <a:rPr lang="en-US" sz="1800" u="sng" dirty="0">
                <a:solidFill>
                  <a:srgbClr val="0563C1"/>
                </a:solidFill>
                <a:effectLst/>
                <a:latin typeface="Arial Nova" panose="020B0504020202020204" pitchFamily="34" charset="0"/>
                <a:ea typeface="Calibri" panose="020F0502020204030204" pitchFamily="34" charset="0"/>
                <a:cs typeface="Calibri" panose="020F0502020204030204" pitchFamily="34" charset="0"/>
                <a:hlinkClick r:id="rId3"/>
              </a:rPr>
              <a:t>https://us02web.zoom.us/rec/share/MkuG5QnipuFSyYj7s8vBlDA9Y2CnSSL_nvr6baAPazxK5ZdIHj2GbS_XlKQ9Pl6S.1o6xql3ZCVfH-q1m</a:t>
            </a:r>
            <a:r>
              <a:rPr lang="en-US" sz="1800" dirty="0">
                <a:effectLst/>
                <a:latin typeface="Arial Nova" panose="020B0504020202020204" pitchFamily="34" charset="0"/>
                <a:ea typeface="Calibri" panose="020F0502020204030204" pitchFamily="34" charset="0"/>
                <a:cs typeface="Calibri" panose="020F0502020204030204" pitchFamily="34" charset="0"/>
              </a:rPr>
              <a:t> </a:t>
            </a:r>
            <a:endParaRPr lang="en-US" dirty="0"/>
          </a:p>
        </p:txBody>
      </p:sp>
      <p:sp>
        <p:nvSpPr>
          <p:cNvPr id="7" name="TextBox 6">
            <a:extLst>
              <a:ext uri="{FF2B5EF4-FFF2-40B4-BE49-F238E27FC236}">
                <a16:creationId xmlns:a16="http://schemas.microsoft.com/office/drawing/2014/main" id="{376916C0-9F42-48AF-B238-FE970A7F1627}"/>
              </a:ext>
            </a:extLst>
          </p:cNvPr>
          <p:cNvSpPr txBox="1"/>
          <p:nvPr/>
        </p:nvSpPr>
        <p:spPr>
          <a:xfrm>
            <a:off x="484909" y="4904447"/>
            <a:ext cx="5481452" cy="369332"/>
          </a:xfrm>
          <a:prstGeom prst="rect">
            <a:avLst/>
          </a:prstGeom>
          <a:noFill/>
        </p:spPr>
        <p:txBody>
          <a:bodyPr wrap="square" rtlCol="0">
            <a:spAutoFit/>
          </a:bodyPr>
          <a:lstStyle/>
          <a:p>
            <a:r>
              <a:rPr lang="en-US" dirty="0"/>
              <a:t>RECORDING LINK:</a:t>
            </a:r>
          </a:p>
        </p:txBody>
      </p:sp>
    </p:spTree>
    <p:extLst>
      <p:ext uri="{BB962C8B-B14F-4D97-AF65-F5344CB8AC3E}">
        <p14:creationId xmlns:p14="http://schemas.microsoft.com/office/powerpoint/2010/main" val="49118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9A9-E718-4923-9715-312927AD7F3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6721EFDA-749E-4857-9A0F-3466948134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C01D5F-DCB1-4397-A114-15190A5512FF}"/>
              </a:ext>
            </a:extLst>
          </p:cNvPr>
          <p:cNvSpPr>
            <a:spLocks noGrp="1"/>
          </p:cNvSpPr>
          <p:nvPr>
            <p:ph type="sldNum" sz="quarter" idx="4"/>
          </p:nvPr>
        </p:nvSpPr>
        <p:spPr/>
        <p:txBody>
          <a:bodyPr/>
          <a:lstStyle/>
          <a:p>
            <a:fld id="{8F70FDB2-A6A2-4330-993F-395761078E77}" type="slidenum">
              <a:rPr lang="en-US" smtClean="0"/>
              <a:pPr/>
              <a:t>10</a:t>
            </a:fld>
            <a:endParaRPr lang="en-US" dirty="0"/>
          </a:p>
        </p:txBody>
      </p:sp>
      <p:sp>
        <p:nvSpPr>
          <p:cNvPr id="5" name="Footer Placeholder 4">
            <a:extLst>
              <a:ext uri="{FF2B5EF4-FFF2-40B4-BE49-F238E27FC236}">
                <a16:creationId xmlns:a16="http://schemas.microsoft.com/office/drawing/2014/main" id="{780E340B-FCF4-4C31-A97A-A4B9FA0B9616}"/>
              </a:ext>
            </a:extLst>
          </p:cNvPr>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139885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rgbClr val="3B4A61"/>
                </a:solidFill>
              </a:rPr>
              <a:t>Our Mission and Vision</a:t>
            </a:r>
          </a:p>
        </p:txBody>
      </p:sp>
      <p:sp>
        <p:nvSpPr>
          <p:cNvPr id="18" name="Content Placeholder 17"/>
          <p:cNvSpPr>
            <a:spLocks noGrp="1"/>
          </p:cNvSpPr>
          <p:nvPr>
            <p:ph idx="1"/>
          </p:nvPr>
        </p:nvSpPr>
        <p:spPr>
          <a:xfrm>
            <a:off x="286414" y="237863"/>
            <a:ext cx="8550266" cy="5731008"/>
          </a:xfrm>
          <a:solidFill>
            <a:srgbClr val="3B4A61"/>
          </a:solidFill>
        </p:spPr>
        <p:txBody>
          <a:bodyPr/>
          <a:lstStyle/>
          <a:p>
            <a:endParaRPr lang="en-US" dirty="0"/>
          </a:p>
        </p:txBody>
      </p:sp>
      <p:pic>
        <p:nvPicPr>
          <p:cNvPr id="12" name="Picture 11" descr="An excellent education for every student every day. " title="DEED Mission Statement"/>
          <p:cNvPicPr>
            <a:picLocks noChangeAspect="1"/>
          </p:cNvPicPr>
          <p:nvPr/>
        </p:nvPicPr>
        <p:blipFill rotWithShape="1">
          <a:blip r:embed="rId3">
            <a:extLst>
              <a:ext uri="{28A0092B-C50C-407E-A947-70E740481C1C}">
                <a14:useLocalDpi xmlns:a14="http://schemas.microsoft.com/office/drawing/2010/main" val="0"/>
              </a:ext>
            </a:extLst>
          </a:blip>
          <a:srcRect t="12280"/>
          <a:stretch/>
        </p:blipFill>
        <p:spPr>
          <a:xfrm>
            <a:off x="307320" y="365126"/>
            <a:ext cx="7242948" cy="2991474"/>
          </a:xfrm>
          <a:prstGeom prst="rect">
            <a:avLst/>
          </a:prstGeom>
        </p:spPr>
      </p:pic>
      <p:pic>
        <p:nvPicPr>
          <p:cNvPr id="13" name="Picture 12" descr="All students will succeed in their vision and work, shape worthwhile and satisfying lives for themselves, exemplify the best values of society, and be effective in improving the character and quality of the world about them. " title="DEED Vision Statement"/>
          <p:cNvPicPr>
            <a:picLocks noChangeAspect="1"/>
          </p:cNvPicPr>
          <p:nvPr/>
        </p:nvPicPr>
        <p:blipFill rotWithShape="1">
          <a:blip r:embed="rId4">
            <a:extLst>
              <a:ext uri="{28A0092B-C50C-407E-A947-70E740481C1C}">
                <a14:useLocalDpi xmlns:a14="http://schemas.microsoft.com/office/drawing/2010/main" val="0"/>
              </a:ext>
            </a:extLst>
          </a:blip>
          <a:srcRect t="10491"/>
          <a:stretch/>
        </p:blipFill>
        <p:spPr>
          <a:xfrm>
            <a:off x="3417366" y="2187615"/>
            <a:ext cx="5419314" cy="3781256"/>
          </a:xfrm>
          <a:prstGeom prst="rect">
            <a:avLst/>
          </a:prstGeom>
        </p:spPr>
      </p:pic>
      <p:sp>
        <p:nvSpPr>
          <p:cNvPr id="3" name="Footer Placeholder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4F4F4F"/>
                </a:solidFill>
                <a:effectLst/>
                <a:uLnTx/>
                <a:uFillTx/>
                <a:latin typeface="Calibri" panose="020F0502020204030204"/>
                <a:ea typeface="+mn-ea"/>
                <a:cs typeface="+mn-cs"/>
              </a:rPr>
              <a:t>· An Excellent Education for Every Student Every Day ·</a:t>
            </a:r>
            <a:endParaRPr kumimoji="0" lang="en-US" sz="1200" b="1" i="1"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FDB2-A6A2-4330-993F-395761078E77}" type="slidenum">
              <a:rPr kumimoji="0" lang="en-US" sz="1200" b="0" i="0" u="none" strike="noStrike" kern="1200" cap="none" spc="0" normalizeH="0" baseline="0" noProof="0" smtClean="0">
                <a:ln>
                  <a:noFill/>
                </a:ln>
                <a:solidFill>
                  <a:srgbClr val="4F4F4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title="Alaska's Education Challenge graphic"/>
          <p:cNvPicPr>
            <a:picLocks noGrp="1" noChangeAspect="1"/>
          </p:cNvPicPr>
          <p:nvPr>
            <p:ph idx="1"/>
          </p:nvPr>
        </p:nvPicPr>
        <p:blipFill rotWithShape="1">
          <a:blip r:embed="rId3">
            <a:extLst>
              <a:ext uri="{28A0092B-C50C-407E-A947-70E740481C1C}">
                <a14:useLocalDpi xmlns:a14="http://schemas.microsoft.com/office/drawing/2010/main" val="0"/>
              </a:ext>
            </a:extLst>
          </a:blip>
          <a:srcRect l="6745" t="1626" r="5880" b="4767"/>
          <a:stretch/>
        </p:blipFill>
        <p:spPr>
          <a:xfrm>
            <a:off x="3922014" y="1134319"/>
            <a:ext cx="5071871" cy="4571999"/>
          </a:xfrm>
        </p:spPr>
      </p:pic>
      <p:sp>
        <p:nvSpPr>
          <p:cNvPr id="8" name="Text Placeholder 7"/>
          <p:cNvSpPr>
            <a:spLocks noGrp="1"/>
          </p:cNvSpPr>
          <p:nvPr>
            <p:ph type="body" sz="half" idx="2"/>
          </p:nvPr>
        </p:nvSpPr>
        <p:spPr>
          <a:xfrm>
            <a:off x="520505" y="1616050"/>
            <a:ext cx="3401508" cy="4409458"/>
          </a:xfrm>
        </p:spPr>
        <p:txBody>
          <a:bodyPr>
            <a:normAutofit lnSpcReduction="10000"/>
          </a:bodyPr>
          <a:lstStyle/>
          <a:p>
            <a:pPr marL="342900" indent="-342900">
              <a:buFont typeface="Arial" panose="020B0604020202020204" pitchFamily="34" charset="0"/>
              <a:buChar char="•"/>
            </a:pPr>
            <a:r>
              <a:rPr lang="en-US" sz="2400" dirty="0"/>
              <a:t>Early reading</a:t>
            </a:r>
          </a:p>
          <a:p>
            <a:pPr marL="342900" indent="-342900">
              <a:buFont typeface="Arial" panose="020B0604020202020204" pitchFamily="34" charset="0"/>
              <a:buChar char="•"/>
            </a:pPr>
            <a:r>
              <a:rPr lang="en-US" sz="2800" b="1" dirty="0"/>
              <a:t>Increase career, technical, and culturally relevant education to meet student and workforce needs.</a:t>
            </a:r>
          </a:p>
          <a:p>
            <a:pPr marL="342900" indent="-342900">
              <a:buFont typeface="Arial" panose="020B0604020202020204" pitchFamily="34" charset="0"/>
              <a:buChar char="•"/>
            </a:pPr>
            <a:r>
              <a:rPr lang="en-US" sz="2400" dirty="0"/>
              <a:t>Equitable educational rigor</a:t>
            </a:r>
          </a:p>
          <a:p>
            <a:pPr marL="342900" indent="-342900">
              <a:buFont typeface="Arial" panose="020B0604020202020204" pitchFamily="34" charset="0"/>
              <a:buChar char="•"/>
            </a:pPr>
            <a:r>
              <a:rPr lang="en-US" sz="2400" dirty="0"/>
              <a:t>Effective teachers</a:t>
            </a:r>
          </a:p>
          <a:p>
            <a:pPr marL="342900" indent="-342900">
              <a:buFont typeface="Arial" panose="020B0604020202020204" pitchFamily="34" charset="0"/>
              <a:buChar char="•"/>
            </a:pPr>
            <a:r>
              <a:rPr lang="en-US" sz="2400" dirty="0"/>
              <a:t>Safety and well-being</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70FDB2-A6A2-4330-993F-395761078E77}" type="slidenum">
              <a:rPr kumimoji="0" lang="en-US" sz="1200" b="0" i="0" u="none" strike="noStrike" kern="1200" cap="none" spc="0" normalizeH="0" baseline="0" noProof="0" smtClean="0">
                <a:ln>
                  <a:noFill/>
                </a:ln>
                <a:solidFill>
                  <a:srgbClr val="4F4F4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4F4F4F"/>
                </a:solidFill>
                <a:effectLst/>
                <a:uLnTx/>
                <a:uFillTx/>
                <a:latin typeface="Calibri" panose="020F0502020204030204"/>
                <a:ea typeface="+mn-ea"/>
                <a:cs typeface="+mn-cs"/>
              </a:rPr>
              <a:t>· An Excellent Education for Every Student Every Day ·</a:t>
            </a:r>
            <a:endParaRPr kumimoji="0" lang="en-US" sz="1200" b="1" i="1" u="none" strike="noStrike" kern="1200" cap="none" spc="0" normalizeH="0" baseline="0" noProof="0" dirty="0">
              <a:ln>
                <a:noFill/>
              </a:ln>
              <a:solidFill>
                <a:srgbClr val="4F4F4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C76B56E-7523-47C0-8E13-C511A547AE8F}"/>
              </a:ext>
            </a:extLst>
          </p:cNvPr>
          <p:cNvSpPr>
            <a:spLocks noGrp="1"/>
          </p:cNvSpPr>
          <p:nvPr>
            <p:ph type="title"/>
          </p:nvPr>
        </p:nvSpPr>
        <p:spPr>
          <a:xfrm>
            <a:off x="520505" y="815129"/>
            <a:ext cx="3401510" cy="694482"/>
          </a:xfrm>
        </p:spPr>
        <p:txBody>
          <a:bodyPr>
            <a:normAutofit fontScale="90000"/>
          </a:bodyPr>
          <a:lstStyle/>
          <a:p>
            <a:r>
              <a:rPr lang="en-US" dirty="0">
                <a:solidFill>
                  <a:schemeClr val="accent1">
                    <a:lumMod val="50000"/>
                  </a:schemeClr>
                </a:solidFill>
              </a:rPr>
              <a:t>Alaska’s Ed Challenge 5 T</a:t>
            </a:r>
            <a:r>
              <a:rPr lang="en-US" sz="3200" dirty="0">
                <a:solidFill>
                  <a:schemeClr val="accent1">
                    <a:lumMod val="50000"/>
                  </a:schemeClr>
                </a:solidFill>
              </a:rPr>
              <a:t>rajectories:</a:t>
            </a:r>
            <a:endParaRPr lang="en-US" dirty="0">
              <a:solidFill>
                <a:schemeClr val="accent1">
                  <a:lumMod val="50000"/>
                </a:schemeClr>
              </a:solidFill>
            </a:endParaRPr>
          </a:p>
        </p:txBody>
      </p:sp>
    </p:spTree>
    <p:extLst>
      <p:ext uri="{BB962C8B-B14F-4D97-AF65-F5344CB8AC3E}">
        <p14:creationId xmlns:p14="http://schemas.microsoft.com/office/powerpoint/2010/main" val="305184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B7C1-03E9-4439-AE5C-FD0CC7B958D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E965901-3712-4133-9476-E3F288384840}"/>
              </a:ext>
            </a:extLst>
          </p:cNvPr>
          <p:cNvSpPr>
            <a:spLocks noGrp="1"/>
          </p:cNvSpPr>
          <p:nvPr>
            <p:ph idx="1"/>
          </p:nvPr>
        </p:nvSpPr>
        <p:spPr/>
        <p:txBody>
          <a:bodyPr anchor="t"/>
          <a:lstStyle/>
          <a:p>
            <a:pPr marL="514350" indent="-514350">
              <a:spcAft>
                <a:spcPts val="1200"/>
              </a:spcAft>
              <a:buFont typeface="+mj-lt"/>
              <a:buAutoNum type="arabicPeriod"/>
            </a:pPr>
            <a:r>
              <a:rPr lang="en-US" sz="2800" dirty="0"/>
              <a:t>Overview of grant programs:</a:t>
            </a:r>
          </a:p>
          <a:p>
            <a:pPr marL="914400" lvl="1" indent="-457200">
              <a:spcAft>
                <a:spcPts val="1200"/>
              </a:spcAft>
              <a:buFont typeface="+mj-lt"/>
              <a:buAutoNum type="alphaLcParenR"/>
            </a:pPr>
            <a:r>
              <a:rPr lang="en-US" sz="2400" dirty="0"/>
              <a:t>Professional Development Grants</a:t>
            </a:r>
          </a:p>
          <a:p>
            <a:pPr marL="914400" lvl="1" indent="-457200">
              <a:spcAft>
                <a:spcPts val="1200"/>
              </a:spcAft>
              <a:buFont typeface="+mj-lt"/>
              <a:buAutoNum type="alphaLcParenR"/>
            </a:pPr>
            <a:r>
              <a:rPr lang="en-US" sz="2400" dirty="0"/>
              <a:t>Non-Traditional Occupations Grants</a:t>
            </a:r>
          </a:p>
          <a:p>
            <a:pPr marL="914400" lvl="1" indent="-457200">
              <a:spcAft>
                <a:spcPts val="1200"/>
              </a:spcAft>
              <a:buFont typeface="+mj-lt"/>
              <a:buAutoNum type="alphaLcParenR"/>
            </a:pPr>
            <a:r>
              <a:rPr lang="en-US" sz="2400" dirty="0"/>
              <a:t>Postsecondary Grants</a:t>
            </a:r>
          </a:p>
          <a:p>
            <a:pPr marL="514350" indent="-514350">
              <a:spcAft>
                <a:spcPts val="1200"/>
              </a:spcAft>
              <a:buFont typeface="+mj-lt"/>
              <a:buAutoNum type="arabicPeriod"/>
            </a:pPr>
            <a:r>
              <a:rPr lang="en-US" sz="2800" dirty="0"/>
              <a:t>Advice from a current grantee</a:t>
            </a:r>
          </a:p>
          <a:p>
            <a:pPr marL="514350" indent="-514350">
              <a:spcAft>
                <a:spcPts val="1200"/>
              </a:spcAft>
              <a:buFont typeface="+mj-lt"/>
              <a:buAutoNum type="arabicPeriod"/>
            </a:pPr>
            <a:r>
              <a:rPr lang="en-US" sz="2800" dirty="0"/>
              <a:t>Question &amp; Answers</a:t>
            </a:r>
          </a:p>
        </p:txBody>
      </p:sp>
      <p:sp>
        <p:nvSpPr>
          <p:cNvPr id="4" name="Slide Number Placeholder 3">
            <a:extLst>
              <a:ext uri="{FF2B5EF4-FFF2-40B4-BE49-F238E27FC236}">
                <a16:creationId xmlns:a16="http://schemas.microsoft.com/office/drawing/2014/main" id="{F5D65BA6-4E2D-49C4-9D19-A7174248AC4A}"/>
              </a:ext>
            </a:extLst>
          </p:cNvPr>
          <p:cNvSpPr>
            <a:spLocks noGrp="1"/>
          </p:cNvSpPr>
          <p:nvPr>
            <p:ph type="sldNum" sz="quarter" idx="4"/>
          </p:nvPr>
        </p:nvSpPr>
        <p:spPr/>
        <p:txBody>
          <a:bodyPr/>
          <a:lstStyle/>
          <a:p>
            <a:fld id="{8F70FDB2-A6A2-4330-993F-395761078E77}" type="slidenum">
              <a:rPr lang="en-US" smtClean="0"/>
              <a:pPr/>
              <a:t>4</a:t>
            </a:fld>
            <a:endParaRPr lang="en-US" dirty="0"/>
          </a:p>
        </p:txBody>
      </p:sp>
      <p:sp>
        <p:nvSpPr>
          <p:cNvPr id="5" name="Footer Placeholder 4">
            <a:extLst>
              <a:ext uri="{FF2B5EF4-FFF2-40B4-BE49-F238E27FC236}">
                <a16:creationId xmlns:a16="http://schemas.microsoft.com/office/drawing/2014/main" id="{6B6056D9-E91F-4FF1-B747-9BF530A0B503}"/>
              </a:ext>
            </a:extLst>
          </p:cNvPr>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17461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7899-469A-44F6-8337-FCD3E29D2B1E}"/>
              </a:ext>
            </a:extLst>
          </p:cNvPr>
          <p:cNvSpPr>
            <a:spLocks noGrp="1"/>
          </p:cNvSpPr>
          <p:nvPr>
            <p:ph type="title"/>
          </p:nvPr>
        </p:nvSpPr>
        <p:spPr/>
        <p:txBody>
          <a:bodyPr/>
          <a:lstStyle/>
          <a:p>
            <a:r>
              <a:rPr lang="en-US" dirty="0"/>
              <a:t>Grant Programs</a:t>
            </a:r>
          </a:p>
        </p:txBody>
      </p:sp>
      <p:sp>
        <p:nvSpPr>
          <p:cNvPr id="3" name="Text Placeholder 2">
            <a:extLst>
              <a:ext uri="{FF2B5EF4-FFF2-40B4-BE49-F238E27FC236}">
                <a16:creationId xmlns:a16="http://schemas.microsoft.com/office/drawing/2014/main" id="{A198CBDA-E41C-4F34-ACF1-1E4BFD2A6F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4679A0-599C-4542-B23A-7CD6221CA87F}"/>
              </a:ext>
            </a:extLst>
          </p:cNvPr>
          <p:cNvSpPr>
            <a:spLocks noGrp="1"/>
          </p:cNvSpPr>
          <p:nvPr>
            <p:ph type="sldNum" sz="quarter" idx="4"/>
          </p:nvPr>
        </p:nvSpPr>
        <p:spPr/>
        <p:txBody>
          <a:bodyPr/>
          <a:lstStyle/>
          <a:p>
            <a:fld id="{8F70FDB2-A6A2-4330-993F-395761078E77}" type="slidenum">
              <a:rPr lang="en-US" smtClean="0"/>
              <a:pPr/>
              <a:t>5</a:t>
            </a:fld>
            <a:endParaRPr lang="en-US" dirty="0"/>
          </a:p>
        </p:txBody>
      </p:sp>
      <p:sp>
        <p:nvSpPr>
          <p:cNvPr id="5" name="Footer Placeholder 4">
            <a:extLst>
              <a:ext uri="{FF2B5EF4-FFF2-40B4-BE49-F238E27FC236}">
                <a16:creationId xmlns:a16="http://schemas.microsoft.com/office/drawing/2014/main" id="{302C9875-614A-4FB8-8284-5725F4542A70}"/>
              </a:ext>
            </a:extLst>
          </p:cNvPr>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236947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EF73-5D1C-4DA4-9C73-94AE169751FC}"/>
              </a:ext>
            </a:extLst>
          </p:cNvPr>
          <p:cNvSpPr>
            <a:spLocks noGrp="1"/>
          </p:cNvSpPr>
          <p:nvPr>
            <p:ph type="title"/>
          </p:nvPr>
        </p:nvSpPr>
        <p:spPr>
          <a:xfrm>
            <a:off x="3901965" y="4665605"/>
            <a:ext cx="4979105" cy="1292433"/>
          </a:xfrm>
        </p:spPr>
        <p:txBody>
          <a:bodyPr vert="horz" lIns="91440" tIns="45720" rIns="91440" bIns="45720" rtlCol="0" anchor="ctr">
            <a:normAutofit/>
          </a:bodyPr>
          <a:lstStyle/>
          <a:p>
            <a:r>
              <a:rPr lang="en-US" sz="4200" kern="1200">
                <a:solidFill>
                  <a:schemeClr val="tx1"/>
                </a:solidFill>
                <a:latin typeface="+mj-lt"/>
                <a:ea typeface="+mj-ea"/>
                <a:cs typeface="+mj-cs"/>
              </a:rPr>
              <a:t>Professional Development</a:t>
            </a:r>
          </a:p>
        </p:txBody>
      </p:sp>
      <p:pic>
        <p:nvPicPr>
          <p:cNvPr id="1030" name="Picture 6" descr="Quantum Time Twist Offers a Way to Create Schrödinger&amp;#39;s Clock - Scientific  American">
            <a:extLst>
              <a:ext uri="{FF2B5EF4-FFF2-40B4-BE49-F238E27FC236}">
                <a16:creationId xmlns:a16="http://schemas.microsoft.com/office/drawing/2014/main" id="{D8074E36-6028-486A-9398-CEB4D52645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09" r="15124" b="1"/>
          <a:stretch/>
        </p:blipFill>
        <p:spPr bwMode="auto">
          <a:xfrm>
            <a:off x="20" y="1"/>
            <a:ext cx="3636208" cy="4359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Makes Professional Development Work? - edWeb">
            <a:extLst>
              <a:ext uri="{FF2B5EF4-FFF2-40B4-BE49-F238E27FC236}">
                <a16:creationId xmlns:a16="http://schemas.microsoft.com/office/drawing/2014/main" id="{814EDFCF-174A-4C0D-B259-43AB380DC9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61" r="2817" b="-3"/>
          <a:stretch/>
        </p:blipFill>
        <p:spPr bwMode="auto">
          <a:xfrm>
            <a:off x="3729037" y="-1"/>
            <a:ext cx="5412677" cy="4359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tcoin is fiat money, too | The Economist">
            <a:extLst>
              <a:ext uri="{FF2B5EF4-FFF2-40B4-BE49-F238E27FC236}">
                <a16:creationId xmlns:a16="http://schemas.microsoft.com/office/drawing/2014/main" id="{BF18035C-AB07-462D-94F6-1596C37704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257" b="3"/>
          <a:stretch/>
        </p:blipFill>
        <p:spPr bwMode="auto">
          <a:xfrm>
            <a:off x="20" y="4472610"/>
            <a:ext cx="3636208" cy="23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566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4EF73-5D1C-4DA4-9C73-94AE169751FC}"/>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a:r>
              <a:rPr lang="en-US" sz="4700">
                <a:solidFill>
                  <a:srgbClr val="FFFFFF"/>
                </a:solidFill>
                <a:latin typeface="+mj-lt"/>
              </a:rPr>
              <a:t>Non-Traditional Occupations </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Non-Traditional Occupations">
            <a:extLst>
              <a:ext uri="{FF2B5EF4-FFF2-40B4-BE49-F238E27FC236}">
                <a16:creationId xmlns:a16="http://schemas.microsoft.com/office/drawing/2014/main" id="{EE08F8D0-9D87-41CB-AD9F-4CC1D2A2CE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675" y="2891160"/>
            <a:ext cx="4091938" cy="3068953"/>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2" name="Picture 4" descr="Non-Traditional career Pathways for Men - My Site">
            <a:extLst>
              <a:ext uri="{FF2B5EF4-FFF2-40B4-BE49-F238E27FC236}">
                <a16:creationId xmlns:a16="http://schemas.microsoft.com/office/drawing/2014/main" id="{4A14C7CF-0DD8-4556-A657-3414C4074B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33804" y="3054837"/>
            <a:ext cx="4091938" cy="274159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DF298FC7-0DE1-40F3-BE16-515FE8CFAB2F}"/>
              </a:ext>
            </a:extLst>
          </p:cNvPr>
          <p:cNvSpPr>
            <a:spLocks noGrp="1"/>
          </p:cNvSpPr>
          <p:nvPr>
            <p:ph type="ftr" sz="quarter" idx="3"/>
          </p:nvPr>
        </p:nvSpPr>
        <p:spPr>
          <a:xfrm>
            <a:off x="3028950" y="6522430"/>
            <a:ext cx="3086100" cy="347472"/>
          </a:xfrm>
        </p:spPr>
        <p:txBody>
          <a:bodyPr vert="horz" lIns="91440" tIns="45720" rIns="91440" bIns="45720" rtlCol="0" anchor="ctr">
            <a:normAutofit/>
          </a:bodyPr>
          <a:lstStyle/>
          <a:p>
            <a:pPr algn="ctr" defTabSz="914400">
              <a:lnSpc>
                <a:spcPct val="90000"/>
              </a:lnSpc>
              <a:spcAft>
                <a:spcPts val="600"/>
              </a:spcAft>
            </a:pPr>
            <a:r>
              <a:rPr lang="en-US" sz="1000" kern="1200">
                <a:solidFill>
                  <a:srgbClr val="898989"/>
                </a:solidFill>
                <a:latin typeface="+mn-lt"/>
                <a:ea typeface="+mn-ea"/>
                <a:cs typeface="+mn-cs"/>
              </a:rPr>
              <a:t>· An Excellent Education for Every Student Every Day ·</a:t>
            </a:r>
          </a:p>
        </p:txBody>
      </p:sp>
      <p:sp>
        <p:nvSpPr>
          <p:cNvPr id="5" name="Slide Number Placeholder 4">
            <a:extLst>
              <a:ext uri="{FF2B5EF4-FFF2-40B4-BE49-F238E27FC236}">
                <a16:creationId xmlns:a16="http://schemas.microsoft.com/office/drawing/2014/main" id="{09CDCEF0-4E1C-49AA-8A82-9119F92BBFAB}"/>
              </a:ext>
            </a:extLst>
          </p:cNvPr>
          <p:cNvSpPr>
            <a:spLocks noGrp="1"/>
          </p:cNvSpPr>
          <p:nvPr>
            <p:ph type="sldNum" sz="quarter" idx="4"/>
          </p:nvPr>
        </p:nvSpPr>
        <p:spPr>
          <a:xfrm>
            <a:off x="6452507" y="6522430"/>
            <a:ext cx="2057400" cy="347472"/>
          </a:xfrm>
        </p:spPr>
        <p:txBody>
          <a:bodyPr vert="horz" lIns="91440" tIns="45720" rIns="91440" bIns="45720" rtlCol="0" anchor="ctr">
            <a:normAutofit/>
          </a:bodyPr>
          <a:lstStyle/>
          <a:p>
            <a:pPr defTabSz="914400">
              <a:spcAft>
                <a:spcPts val="600"/>
              </a:spcAft>
            </a:pPr>
            <a:fld id="{8F70FDB2-A6A2-4330-993F-395761078E77}" type="slidenum">
              <a:rPr lang="en-US">
                <a:solidFill>
                  <a:srgbClr val="898989"/>
                </a:solidFill>
              </a:rPr>
              <a:pPr defTabSz="914400">
                <a:spcAft>
                  <a:spcPts val="600"/>
                </a:spcAft>
              </a:pPr>
              <a:t>7</a:t>
            </a:fld>
            <a:endParaRPr lang="en-US">
              <a:solidFill>
                <a:srgbClr val="898989"/>
              </a:solidFill>
            </a:endParaRPr>
          </a:p>
        </p:txBody>
      </p:sp>
    </p:spTree>
    <p:extLst>
      <p:ext uri="{BB962C8B-B14F-4D97-AF65-F5344CB8AC3E}">
        <p14:creationId xmlns:p14="http://schemas.microsoft.com/office/powerpoint/2010/main" val="142548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EF73-5D1C-4DA4-9C73-94AE169751FC}"/>
              </a:ext>
            </a:extLst>
          </p:cNvPr>
          <p:cNvSpPr>
            <a:spLocks noGrp="1"/>
          </p:cNvSpPr>
          <p:nvPr>
            <p:ph type="title"/>
          </p:nvPr>
        </p:nvSpPr>
        <p:spPr/>
        <p:txBody>
          <a:bodyPr/>
          <a:lstStyle/>
          <a:p>
            <a:r>
              <a:rPr lang="en-US" dirty="0"/>
              <a:t>Postsecondary</a:t>
            </a:r>
          </a:p>
        </p:txBody>
      </p:sp>
      <p:sp>
        <p:nvSpPr>
          <p:cNvPr id="5" name="Slide Number Placeholder 4">
            <a:extLst>
              <a:ext uri="{FF2B5EF4-FFF2-40B4-BE49-F238E27FC236}">
                <a16:creationId xmlns:a16="http://schemas.microsoft.com/office/drawing/2014/main" id="{09CDCEF0-4E1C-49AA-8A82-9119F92BBFAB}"/>
              </a:ext>
            </a:extLst>
          </p:cNvPr>
          <p:cNvSpPr>
            <a:spLocks noGrp="1"/>
          </p:cNvSpPr>
          <p:nvPr>
            <p:ph type="sldNum" sz="quarter" idx="4"/>
          </p:nvPr>
        </p:nvSpPr>
        <p:spPr/>
        <p:txBody>
          <a:bodyPr/>
          <a:lstStyle/>
          <a:p>
            <a:fld id="{8F70FDB2-A6A2-4330-993F-395761078E77}" type="slidenum">
              <a:rPr lang="en-US" smtClean="0"/>
              <a:pPr/>
              <a:t>8</a:t>
            </a:fld>
            <a:endParaRPr lang="en-US" dirty="0"/>
          </a:p>
        </p:txBody>
      </p:sp>
      <p:sp>
        <p:nvSpPr>
          <p:cNvPr id="6" name="Footer Placeholder 5">
            <a:extLst>
              <a:ext uri="{FF2B5EF4-FFF2-40B4-BE49-F238E27FC236}">
                <a16:creationId xmlns:a16="http://schemas.microsoft.com/office/drawing/2014/main" id="{DF298FC7-0DE1-40F3-BE16-515FE8CFAB2F}"/>
              </a:ext>
            </a:extLst>
          </p:cNvPr>
          <p:cNvSpPr>
            <a:spLocks noGrp="1"/>
          </p:cNvSpPr>
          <p:nvPr>
            <p:ph type="ftr" sz="quarter" idx="3"/>
          </p:nvPr>
        </p:nvSpPr>
        <p:spPr/>
        <p:txBody>
          <a:bodyPr/>
          <a:lstStyle/>
          <a:p>
            <a:pPr algn="ctr"/>
            <a:r>
              <a:rPr lang="en-US"/>
              <a:t>· An Excellent Education for Every Student Every Day ·</a:t>
            </a:r>
            <a:endParaRPr lang="en-US" dirty="0"/>
          </a:p>
        </p:txBody>
      </p:sp>
      <p:pic>
        <p:nvPicPr>
          <p:cNvPr id="3074" name="Picture 2" descr="Cargo Svg Free Download - Cargo Ship Icon Png, Transparent Png - kindpng">
            <a:extLst>
              <a:ext uri="{FF2B5EF4-FFF2-40B4-BE49-F238E27FC236}">
                <a16:creationId xmlns:a16="http://schemas.microsoft.com/office/drawing/2014/main" id="{6ED7F9CF-D755-4A70-9504-D841EB031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 y="2213204"/>
            <a:ext cx="13106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urism Icons - Download Free Vector Icons | Noun Project">
            <a:extLst>
              <a:ext uri="{FF2B5EF4-FFF2-40B4-BE49-F238E27FC236}">
                <a16:creationId xmlns:a16="http://schemas.microsoft.com/office/drawing/2014/main" id="{EB03AC6E-4CD9-4A53-A953-042CAD7B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251" y="152740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alth study, medical classes, health sciences, healthcare icon - Download  on Iconfinder">
            <a:extLst>
              <a:ext uri="{FF2B5EF4-FFF2-40B4-BE49-F238E27FC236}">
                <a16:creationId xmlns:a16="http://schemas.microsoft.com/office/drawing/2014/main" id="{F4BDFAA1-900F-47A7-97B6-12C33A154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543" y="152740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il Barrel Icons - Download Free Vector Icons | Noun Project">
            <a:extLst>
              <a:ext uri="{FF2B5EF4-FFF2-40B4-BE49-F238E27FC236}">
                <a16:creationId xmlns:a16="http://schemas.microsoft.com/office/drawing/2014/main" id="{00D26F28-BC69-42DD-931C-EAA2B82696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270" y="199061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uilding Construction Icon - Download in Glyph Style">
            <a:extLst>
              <a:ext uri="{FF2B5EF4-FFF2-40B4-BE49-F238E27FC236}">
                <a16:creationId xmlns:a16="http://schemas.microsoft.com/office/drawing/2014/main" id="{2C10F169-6302-44E4-A6D1-C30059E611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0" y="410731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ining Icons - Download Free Vector Icons | Noun Project">
            <a:extLst>
              <a:ext uri="{FF2B5EF4-FFF2-40B4-BE49-F238E27FC236}">
                <a16:creationId xmlns:a16="http://schemas.microsoft.com/office/drawing/2014/main" id="{3FBC2750-D681-46D2-8D6F-FB6B738EF7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9251" y="464479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each Icons - Download Free Vector Icons | Noun Project">
            <a:extLst>
              <a:ext uri="{FF2B5EF4-FFF2-40B4-BE49-F238E27FC236}">
                <a16:creationId xmlns:a16="http://schemas.microsoft.com/office/drawing/2014/main" id="{2E6387C0-9741-4950-BB3E-3ECDB0FB84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6543" y="464279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t Icons - Download Free Vector Icons | Noun Project">
            <a:extLst>
              <a:ext uri="{FF2B5EF4-FFF2-40B4-BE49-F238E27FC236}">
                <a16:creationId xmlns:a16="http://schemas.microsoft.com/office/drawing/2014/main" id="{D55FCED1-1508-4301-8E81-BF829476ED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3270" y="404801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trepreneur Icon #361165 - Free Icons Library">
            <a:extLst>
              <a:ext uri="{FF2B5EF4-FFF2-40B4-BE49-F238E27FC236}">
                <a16:creationId xmlns:a16="http://schemas.microsoft.com/office/drawing/2014/main" id="{9D6917C7-98FA-4C89-BE1B-1E9950588F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30861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8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B1A7-37C0-471C-B67B-8D4E86D33E65}"/>
              </a:ext>
            </a:extLst>
          </p:cNvPr>
          <p:cNvSpPr>
            <a:spLocks noGrp="1"/>
          </p:cNvSpPr>
          <p:nvPr>
            <p:ph type="title"/>
          </p:nvPr>
        </p:nvSpPr>
        <p:spPr/>
        <p:txBody>
          <a:bodyPr/>
          <a:lstStyle/>
          <a:p>
            <a:r>
              <a:rPr lang="en-US" dirty="0"/>
              <a:t>Advice from Fairbanks NorthStar Borough School District</a:t>
            </a:r>
          </a:p>
        </p:txBody>
      </p:sp>
      <p:sp>
        <p:nvSpPr>
          <p:cNvPr id="3" name="Text Placeholder 2">
            <a:extLst>
              <a:ext uri="{FF2B5EF4-FFF2-40B4-BE49-F238E27FC236}">
                <a16:creationId xmlns:a16="http://schemas.microsoft.com/office/drawing/2014/main" id="{903D0A63-695E-4816-98CC-A56A5D93B96D}"/>
              </a:ext>
            </a:extLst>
          </p:cNvPr>
          <p:cNvSpPr>
            <a:spLocks noGrp="1"/>
          </p:cNvSpPr>
          <p:nvPr>
            <p:ph type="body" idx="1"/>
          </p:nvPr>
        </p:nvSpPr>
        <p:spPr/>
        <p:txBody>
          <a:bodyPr/>
          <a:lstStyle/>
          <a:p>
            <a:r>
              <a:rPr lang="en-US" dirty="0"/>
              <a:t>Joni Simpson</a:t>
            </a:r>
          </a:p>
        </p:txBody>
      </p:sp>
      <p:sp>
        <p:nvSpPr>
          <p:cNvPr id="4" name="Slide Number Placeholder 3">
            <a:extLst>
              <a:ext uri="{FF2B5EF4-FFF2-40B4-BE49-F238E27FC236}">
                <a16:creationId xmlns:a16="http://schemas.microsoft.com/office/drawing/2014/main" id="{B9D2C323-E6B3-4235-972B-53F5A3B87F66}"/>
              </a:ext>
            </a:extLst>
          </p:cNvPr>
          <p:cNvSpPr>
            <a:spLocks noGrp="1"/>
          </p:cNvSpPr>
          <p:nvPr>
            <p:ph type="sldNum" sz="quarter" idx="4"/>
          </p:nvPr>
        </p:nvSpPr>
        <p:spPr/>
        <p:txBody>
          <a:bodyPr/>
          <a:lstStyle/>
          <a:p>
            <a:fld id="{8F70FDB2-A6A2-4330-993F-395761078E77}" type="slidenum">
              <a:rPr lang="en-US" smtClean="0"/>
              <a:pPr/>
              <a:t>9</a:t>
            </a:fld>
            <a:endParaRPr lang="en-US" dirty="0"/>
          </a:p>
        </p:txBody>
      </p:sp>
      <p:sp>
        <p:nvSpPr>
          <p:cNvPr id="5" name="Footer Placeholder 4">
            <a:extLst>
              <a:ext uri="{FF2B5EF4-FFF2-40B4-BE49-F238E27FC236}">
                <a16:creationId xmlns:a16="http://schemas.microsoft.com/office/drawing/2014/main" id="{4E98EB03-A428-4CEA-B4AC-56E289EC0427}"/>
              </a:ext>
            </a:extLst>
          </p:cNvPr>
          <p:cNvSpPr>
            <a:spLocks noGrp="1"/>
          </p:cNvSpPr>
          <p:nvPr>
            <p:ph type="ftr" sz="quarter" idx="3"/>
          </p:nvPr>
        </p:nvSpPr>
        <p:spPr/>
        <p:txBody>
          <a:bodyPr/>
          <a:lstStyle/>
          <a:p>
            <a:pPr algn="ctr"/>
            <a:r>
              <a:rPr lang="en-US"/>
              <a:t>· An Excellent Education for Every Student Every Day ·</a:t>
            </a:r>
            <a:endParaRPr lang="en-US" dirty="0"/>
          </a:p>
        </p:txBody>
      </p:sp>
    </p:spTree>
    <p:extLst>
      <p:ext uri="{BB962C8B-B14F-4D97-AF65-F5344CB8AC3E}">
        <p14:creationId xmlns:p14="http://schemas.microsoft.com/office/powerpoint/2010/main" val="4180579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160</TotalTime>
  <Words>706</Words>
  <Application>Microsoft Office PowerPoint</Application>
  <PresentationFormat>On-screen Show (4:3)</PresentationFormat>
  <Paragraphs>98</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Nova</vt:lpstr>
      <vt:lpstr>Calibri</vt:lpstr>
      <vt:lpstr>Calibri Light</vt:lpstr>
      <vt:lpstr>Helvetica</vt:lpstr>
      <vt:lpstr>Office Theme</vt:lpstr>
      <vt:lpstr>Upcoming Grant Funding Opportunities Strengthening Career and Technical Education  for the 21st Century Act  (Perkins V)</vt:lpstr>
      <vt:lpstr>Our Mission and Vision</vt:lpstr>
      <vt:lpstr>Alaska’s Ed Challenge 5 Trajectories:</vt:lpstr>
      <vt:lpstr>Agenda</vt:lpstr>
      <vt:lpstr>Grant Programs</vt:lpstr>
      <vt:lpstr>Professional Development</vt:lpstr>
      <vt:lpstr>Non-Traditional Occupations </vt:lpstr>
      <vt:lpstr>Postsecondary</vt:lpstr>
      <vt:lpstr>Advice from Fairbanks NorthStar Borough School District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Perkins Grant Opportunities</dc:title>
  <dc:creator>Bjorn Wolter</dc:creator>
  <cp:lastModifiedBy>Sheila Box</cp:lastModifiedBy>
  <cp:revision>18</cp:revision>
  <dcterms:created xsi:type="dcterms:W3CDTF">2021-09-21T16:42:29Z</dcterms:created>
  <dcterms:modified xsi:type="dcterms:W3CDTF">2021-10-11T21:50:23Z</dcterms:modified>
</cp:coreProperties>
</file>