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04" r:id="rId2"/>
    <p:sldId id="365" r:id="rId3"/>
    <p:sldId id="414" r:id="rId4"/>
    <p:sldId id="389" r:id="rId5"/>
    <p:sldId id="412" r:id="rId6"/>
    <p:sldId id="376" r:id="rId7"/>
    <p:sldId id="378" r:id="rId8"/>
    <p:sldId id="415" r:id="rId9"/>
    <p:sldId id="380" r:id="rId10"/>
    <p:sldId id="379" r:id="rId11"/>
    <p:sldId id="416" r:id="rId12"/>
    <p:sldId id="381" r:id="rId13"/>
    <p:sldId id="409" r:id="rId14"/>
    <p:sldId id="413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B00"/>
    <a:srgbClr val="E68900"/>
    <a:srgbClr val="76B531"/>
    <a:srgbClr val="3B4A61"/>
    <a:srgbClr val="4F4F4F"/>
    <a:srgbClr val="FFFFFF"/>
    <a:srgbClr val="1774E6"/>
    <a:srgbClr val="6B6B6B"/>
    <a:srgbClr val="5A9CDE"/>
    <a:srgbClr val="21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9" autoAdjust="0"/>
    <p:restoredTop sz="71916" autoAdjust="0"/>
  </p:normalViewPr>
  <p:slideViewPr>
    <p:cSldViewPr snapToGrid="0">
      <p:cViewPr varScale="1">
        <p:scale>
          <a:sx n="63" d="100"/>
          <a:sy n="63" d="100"/>
        </p:scale>
        <p:origin x="187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84C370-440A-4FFA-A4C1-C1591F4C0BB5}" type="datetime1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15956B-FAAC-4502-B9AF-FDF5329D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3E5DA2-502F-4928-8080-C120016A9E03}" type="datetime1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B7AB3E-3E92-4553-BAA2-302AC4B5F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86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7 covers the NEW (as of FY21) process of tagging budget items to link them to the Comprehensive Local Needs</a:t>
            </a:r>
            <a:r>
              <a:rPr lang="en-US" baseline="0" dirty="0" smtClean="0"/>
              <a:t> Assessment (CLNA) that districts must complete or update every 2 years.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60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Edit</a:t>
            </a:r>
            <a:r>
              <a:rPr lang="en-US" baseline="0" dirty="0" smtClean="0"/>
              <a:t> and Delete Options – pencil and trash 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Modify view - lists all items showing all the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02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You</a:t>
            </a:r>
            <a:r>
              <a:rPr lang="en-US" baseline="0" dirty="0" smtClean="0"/>
              <a:t> could select all tags for a particular school if you are having schools send expenditures to you in Excel budgets (which you can UPLOAD)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could select all supplies for the Part B - Program Quality </a:t>
            </a:r>
            <a:r>
              <a:rPr lang="en-US" u="sng" baseline="0" dirty="0" smtClean="0"/>
              <a:t>Purpose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Lots of ways to use this feature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96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Filtered list will show your selected items, and the Indirect associated with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sng" baseline="0" dirty="0" smtClean="0"/>
              <a:t>Items/Page</a:t>
            </a:r>
            <a:r>
              <a:rPr lang="en-US" baseline="0" dirty="0" smtClean="0"/>
              <a:t> - option on the Right hand side at the top of the list to increase items shown on each page – scroll 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may DOWNLOAD BY FILTERED LIST if you like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4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Schools can send you their</a:t>
            </a:r>
            <a:r>
              <a:rPr lang="en-US" baseline="0" dirty="0" smtClean="0"/>
              <a:t> budgets, which can be uploaded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can track these by downloading budgets by school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may DOWNLOAD BY FILTERED LIST if you like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96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CTE team.</a:t>
            </a:r>
          </a:p>
          <a:p>
            <a:r>
              <a:rPr lang="en-US" dirty="0" smtClean="0"/>
              <a:t>Contact</a:t>
            </a:r>
            <a:r>
              <a:rPr lang="en-US" baseline="0" dirty="0" smtClean="0"/>
              <a:t> any of us with CTE questions</a:t>
            </a:r>
          </a:p>
          <a:p>
            <a:r>
              <a:rPr lang="en-US" baseline="0" dirty="0" smtClean="0"/>
              <a:t>Sheila is the GMS specialist on the team – call her with questions specific to GMS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3B49B-E71C-4374-AD94-ED5A9EC5B0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1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2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Remember that the Annual Update in GMS is just that – an update to the actual application – which is the </a:t>
            </a:r>
            <a:r>
              <a:rPr lang="en-US" u="sng" baseline="0" dirty="0" smtClean="0"/>
              <a:t>Four-Year Plan and Local Application</a:t>
            </a:r>
            <a:r>
              <a:rPr lang="en-US" baseline="0" dirty="0" smtClean="0"/>
              <a:t> document.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These can be found on the </a:t>
            </a:r>
            <a:r>
              <a:rPr lang="en-US" u="sng" baseline="0" dirty="0" smtClean="0"/>
              <a:t>Related Documents Page</a:t>
            </a:r>
            <a:r>
              <a:rPr lang="en-US" u="none" baseline="0" dirty="0" smtClean="0"/>
              <a:t> </a:t>
            </a:r>
            <a:r>
              <a:rPr lang="en-US" baseline="0" dirty="0" smtClean="0"/>
              <a:t>in GMS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Your grant will need to be in Draft Started or Revision Started in order to see MODIFY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UPLOAD/DOWNLOAD – uses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30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Main page – allows you to Add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Filter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Shows Filtered Total</a:t>
            </a:r>
            <a:r>
              <a:rPr lang="en-US" baseline="0" dirty="0" smtClean="0"/>
              <a:t> on the Right hand side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8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4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It</a:t>
            </a:r>
            <a:r>
              <a:rPr lang="en-US" baseline="0" dirty="0" smtClean="0"/>
              <a:t> will be worth considering how the district would like to track expenditures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3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6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7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F4F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095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6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048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1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048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0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7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3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474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" y="6147471"/>
            <a:ext cx="670687" cy="627524"/>
          </a:xfrm>
          <a:prstGeom prst="rect">
            <a:avLst/>
          </a:prstGeom>
          <a:effectLst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pic>
        <p:nvPicPr>
          <p:cNvPr id="9" name="Picture 8" descr="Picture 8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8515350" y="6246592"/>
            <a:ext cx="546249" cy="5202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6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F4F4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F4F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4F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mailto:deborah.riddle@alaska.gov" TargetMode="External"/><Relationship Id="rId7" Type="http://schemas.openxmlformats.org/officeDocument/2006/relationships/hyperlink" Target="mailto:Bjorn.wolter@Alaska.gov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felicia.swanson@alaska.gov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mailto:sheila.box@alaska.gov" TargetMode="External"/><Relationship Id="rId10" Type="http://schemas.openxmlformats.org/officeDocument/2006/relationships/image" Target="../media/image18.png"/><Relationship Id="rId4" Type="http://schemas.openxmlformats.org/officeDocument/2006/relationships/hyperlink" Target="mailto:brad.billings@alaska.gov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548" y="1742054"/>
            <a:ext cx="7772400" cy="12870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Grants Management System (GMS)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smtClean="0">
                <a:solidFill>
                  <a:schemeClr val="accent1">
                    <a:lumMod val="75000"/>
                  </a:schemeClr>
                </a:solidFill>
              </a:rPr>
              <a:t>Training Module 7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1122363"/>
            <a:ext cx="702259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earning that works for Alaska C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33" y="332531"/>
            <a:ext cx="3206027" cy="1224826"/>
          </a:xfrm>
          <a:prstGeom prst="rect">
            <a:avLst/>
          </a:prstGeom>
        </p:spPr>
      </p:pic>
      <p:grpSp>
        <p:nvGrpSpPr>
          <p:cNvPr id="10" name="Group 9" descr="pumpkin module 7 oval&#10;"/>
          <p:cNvGrpSpPr/>
          <p:nvPr/>
        </p:nvGrpSpPr>
        <p:grpSpPr>
          <a:xfrm>
            <a:off x="423806" y="2796739"/>
            <a:ext cx="2136912" cy="3281842"/>
            <a:chOff x="496958" y="2345635"/>
            <a:chExt cx="2136912" cy="3281842"/>
          </a:xfrm>
        </p:grpSpPr>
        <p:sp>
          <p:nvSpPr>
            <p:cNvPr id="11" name="Oval 10"/>
            <p:cNvSpPr/>
            <p:nvPr/>
          </p:nvSpPr>
          <p:spPr>
            <a:xfrm>
              <a:off x="496958" y="2345635"/>
              <a:ext cx="2136912" cy="3281842"/>
            </a:xfrm>
            <a:prstGeom prst="ellipse">
              <a:avLst/>
            </a:prstGeom>
            <a:solidFill>
              <a:srgbClr val="E68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8335" y="2828389"/>
              <a:ext cx="32799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MODULE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52331" y="3197721"/>
              <a:ext cx="13815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/>
                <a:t>7</a:t>
              </a:r>
              <a:endParaRPr lang="en-US" sz="9600" b="1" dirty="0"/>
            </a:p>
          </p:txBody>
        </p:sp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79648" y="3725976"/>
            <a:ext cx="5448300" cy="165576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Tagging </a:t>
            </a:r>
            <a:r>
              <a:rPr lang="en-US" smtClean="0"/>
              <a:t>and Filtering Budget </a:t>
            </a:r>
            <a:r>
              <a:rPr lang="en-US" dirty="0" smtClean="0"/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39151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budget items picture from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8" y="1189265"/>
            <a:ext cx="8893311" cy="499153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New Budget Items – Modify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descr="red arrow"/>
          <p:cNvCxnSpPr/>
          <p:nvPr/>
        </p:nvCxnSpPr>
        <p:spPr>
          <a:xfrm flipH="1">
            <a:off x="804672" y="780288"/>
            <a:ext cx="841248" cy="36176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 descr="red arrow"/>
          <p:cNvCxnSpPr/>
          <p:nvPr/>
        </p:nvCxnSpPr>
        <p:spPr>
          <a:xfrm flipH="1">
            <a:off x="3798569" y="1731264"/>
            <a:ext cx="736854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descr="red arrow"/>
          <p:cNvCxnSpPr/>
          <p:nvPr/>
        </p:nvCxnSpPr>
        <p:spPr>
          <a:xfrm flipH="1">
            <a:off x="4320540" y="2090383"/>
            <a:ext cx="56845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 descr="red arrow"/>
          <p:cNvCxnSpPr/>
          <p:nvPr/>
        </p:nvCxnSpPr>
        <p:spPr>
          <a:xfrm flipH="1">
            <a:off x="3644646" y="3279648"/>
            <a:ext cx="597408" cy="121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 descr="red arrow"/>
          <p:cNvCxnSpPr/>
          <p:nvPr/>
        </p:nvCxnSpPr>
        <p:spPr>
          <a:xfrm flipH="1">
            <a:off x="4011168" y="3663694"/>
            <a:ext cx="646176" cy="121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35423" y="3877056"/>
            <a:ext cx="425500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Modify – Budget items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item shows ‘tags’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item shows narrative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Items may be deleted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Items may be edited 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494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0848" cy="54927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Filtering ‘Tags’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ictue of filtering tags page in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11" y="739649"/>
            <a:ext cx="7895086" cy="496539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 descr="red oval"/>
          <p:cNvSpPr/>
          <p:nvPr/>
        </p:nvSpPr>
        <p:spPr>
          <a:xfrm>
            <a:off x="2775857" y="1159226"/>
            <a:ext cx="2016388" cy="4049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 descr="red arrow"/>
          <p:cNvCxnSpPr/>
          <p:nvPr/>
        </p:nvCxnSpPr>
        <p:spPr>
          <a:xfrm flipH="1">
            <a:off x="3281820" y="1594921"/>
            <a:ext cx="661530" cy="7223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19200" y="4554961"/>
            <a:ext cx="748588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Filter – 4 Columns at the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Select one or multiple items under each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to look at one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to look at all staff costs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440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46304" y="0"/>
            <a:ext cx="9070848" cy="54927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Filtered List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ictue of filtering tags page in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11" y="739649"/>
            <a:ext cx="7895086" cy="496539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 descr="red oval"/>
          <p:cNvSpPr/>
          <p:nvPr/>
        </p:nvSpPr>
        <p:spPr>
          <a:xfrm>
            <a:off x="2775857" y="1159226"/>
            <a:ext cx="2016388" cy="4049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 descr="red arrow"/>
          <p:cNvCxnSpPr/>
          <p:nvPr/>
        </p:nvCxnSpPr>
        <p:spPr>
          <a:xfrm flipH="1">
            <a:off x="3281820" y="1594921"/>
            <a:ext cx="661530" cy="7223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icture of items per page dropdow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623" y="3787371"/>
            <a:ext cx="1926674" cy="1061402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87552" y="5104879"/>
            <a:ext cx="652272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Items/Page – you may increase the number of filtered items that will show on the page if you need to</a:t>
            </a:r>
            <a:endParaRPr lang="en-US" sz="2400" dirty="0"/>
          </a:p>
        </p:txBody>
      </p:sp>
      <p:cxnSp>
        <p:nvCxnSpPr>
          <p:cNvPr id="11" name="Straight Arrow Connector 10" descr="red arrow"/>
          <p:cNvCxnSpPr/>
          <p:nvPr/>
        </p:nvCxnSpPr>
        <p:spPr>
          <a:xfrm flipV="1">
            <a:off x="2548128" y="4748445"/>
            <a:ext cx="3450336" cy="45753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53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2051" cy="54927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Filtered List – One School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udget page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9" y="682752"/>
            <a:ext cx="8231512" cy="600734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Oval 10" descr="red oval"/>
          <p:cNvSpPr/>
          <p:nvPr/>
        </p:nvSpPr>
        <p:spPr>
          <a:xfrm>
            <a:off x="158713" y="712700"/>
            <a:ext cx="5234287" cy="77169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 descr="red arrow"/>
          <p:cNvCxnSpPr/>
          <p:nvPr/>
        </p:nvCxnSpPr>
        <p:spPr>
          <a:xfrm flipH="1" flipV="1">
            <a:off x="4572000" y="2148337"/>
            <a:ext cx="512064" cy="77986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01184" y="3337056"/>
            <a:ext cx="4230867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/>
              <a:t>All </a:t>
            </a:r>
            <a:r>
              <a:rPr lang="en-US" sz="2400" u="sng" smtClean="0"/>
              <a:t>Walter </a:t>
            </a:r>
            <a:r>
              <a:rPr lang="en-US" sz="2400" u="sng" dirty="0" smtClean="0"/>
              <a:t>Northway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Includes multiple: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Account Codes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Purpose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filtered budget may be DOWNLOADED to district files</a:t>
            </a:r>
            <a:endParaRPr lang="en-US" sz="2400" dirty="0"/>
          </a:p>
        </p:txBody>
      </p:sp>
      <p:cxnSp>
        <p:nvCxnSpPr>
          <p:cNvPr id="14" name="Straight Arrow Connector 13" descr="red arrow"/>
          <p:cNvCxnSpPr/>
          <p:nvPr/>
        </p:nvCxnSpPr>
        <p:spPr>
          <a:xfrm flipH="1" flipV="1">
            <a:off x="3647885" y="3230321"/>
            <a:ext cx="1151764" cy="2403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 descr="red arrow"/>
          <p:cNvCxnSpPr/>
          <p:nvPr/>
        </p:nvCxnSpPr>
        <p:spPr>
          <a:xfrm flipH="1" flipV="1">
            <a:off x="3444860" y="4441901"/>
            <a:ext cx="1151764" cy="2696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descr="red arrow"/>
          <p:cNvCxnSpPr/>
          <p:nvPr/>
        </p:nvCxnSpPr>
        <p:spPr>
          <a:xfrm flipH="1">
            <a:off x="3881583" y="5230162"/>
            <a:ext cx="816530" cy="3844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74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573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smtClean="0">
                <a:solidFill>
                  <a:schemeClr val="accent5">
                    <a:lumMod val="75000"/>
                  </a:schemeClr>
                </a:solidFill>
              </a:rPr>
              <a:t>DEED/CTE Team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" name="Straight Connector 2" descr="&quot;&quot;"/>
          <p:cNvCxnSpPr/>
          <p:nvPr/>
        </p:nvCxnSpPr>
        <p:spPr>
          <a:xfrm>
            <a:off x="11430" y="720090"/>
            <a:ext cx="913257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BE6CEA-CA86-4BCB-B831-CD422866F4DB}"/>
              </a:ext>
            </a:extLst>
          </p:cNvPr>
          <p:cNvSpPr/>
          <p:nvPr/>
        </p:nvSpPr>
        <p:spPr>
          <a:xfrm>
            <a:off x="1804936" y="873578"/>
            <a:ext cx="71043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Deborah Riddle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 Operations Manager, Innovation &amp; Education Excellence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907-465-2892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deborah.riddle@alaska.gov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4936" y="2340908"/>
            <a:ext cx="52410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Brad Billings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Administrator, Career and Technical Education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907-465-8720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brad.billings@alaska.gov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CD5441-6FF2-4992-AD0A-BE497C753503}"/>
              </a:ext>
            </a:extLst>
          </p:cNvPr>
          <p:cNvSpPr/>
          <p:nvPr/>
        </p:nvSpPr>
        <p:spPr>
          <a:xfrm>
            <a:off x="351288" y="491523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Sheila Box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907-465-8704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sheila.box@alaska.gov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13544-24BB-4BFE-B8B6-9383D25F2B3A}"/>
              </a:ext>
            </a:extLst>
          </p:cNvPr>
          <p:cNvSpPr/>
          <p:nvPr/>
        </p:nvSpPr>
        <p:spPr>
          <a:xfrm>
            <a:off x="3386383" y="4969934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Felicia Swanson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Associate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907-465-2980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felicia.swanson@alaska.gov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FFAF9B-35FF-49C1-A283-83A2FCF09821}"/>
              </a:ext>
            </a:extLst>
          </p:cNvPr>
          <p:cNvSpPr/>
          <p:nvPr/>
        </p:nvSpPr>
        <p:spPr>
          <a:xfrm>
            <a:off x="6378136" y="4944439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Bjørn Wolter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907-465-6542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Bjorn.wolter@Alaska.gov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 descr="brad billings" title="Picture of Brad Billings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21012"/>
          <a:stretch/>
        </p:blipFill>
        <p:spPr bwMode="auto">
          <a:xfrm>
            <a:off x="351288" y="2340908"/>
            <a:ext cx="1223010" cy="125252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picture of Deb Riddle" title="Deb Riddle">
            <a:extLst>
              <a:ext uri="{FF2B5EF4-FFF2-40B4-BE49-F238E27FC236}">
                <a16:creationId xmlns:a16="http://schemas.microsoft.com/office/drawing/2014/main" id="{A274342E-4BAF-4FEA-9576-BD6AB19D9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288" y="873578"/>
            <a:ext cx="1223010" cy="12533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74094" y="6352344"/>
            <a:ext cx="3804042" cy="416730"/>
          </a:xfrm>
          <a:prstGeom prst="rect">
            <a:avLst/>
          </a:prstGeom>
        </p:spPr>
        <p:txBody>
          <a:bodyPr anchor="b"/>
          <a:lstStyle>
            <a:lvl1pPr>
              <a:defRPr sz="9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sz="1200" dirty="0"/>
              <a:t>· An Excellent Education for Every Student Every Day ·</a:t>
            </a:r>
          </a:p>
        </p:txBody>
      </p:sp>
      <p:pic>
        <p:nvPicPr>
          <p:cNvPr id="13" name="Picture 12" descr="Bjorn Wolt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1985" y="3727271"/>
            <a:ext cx="1087989" cy="1230264"/>
          </a:xfrm>
          <a:prstGeom prst="rect">
            <a:avLst/>
          </a:prstGeom>
        </p:spPr>
      </p:pic>
      <p:pic>
        <p:nvPicPr>
          <p:cNvPr id="15" name="Picture 14" descr="sheila box" title="picture of Sheila Box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8" b="27527"/>
          <a:stretch/>
        </p:blipFill>
        <p:spPr bwMode="auto">
          <a:xfrm>
            <a:off x="422144" y="3731004"/>
            <a:ext cx="1087989" cy="12265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Felicia Swans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8918" y="3572014"/>
            <a:ext cx="1064016" cy="1442702"/>
          </a:xfrm>
          <a:prstGeom prst="rect">
            <a:avLst/>
          </a:prstGeom>
        </p:spPr>
      </p:pic>
      <p:sp>
        <p:nvSpPr>
          <p:cNvPr id="12" name="Rounded Rectangle 11" descr="Red circle around Sheila Box"/>
          <p:cNvSpPr/>
          <p:nvPr/>
        </p:nvSpPr>
        <p:spPr>
          <a:xfrm>
            <a:off x="115733" y="3643964"/>
            <a:ext cx="2720086" cy="2542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80757" y="4088955"/>
            <a:ext cx="118935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GMS Specialist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307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16" y="156815"/>
            <a:ext cx="7886700" cy="924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Why ‘Tag’ Budget Items?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cxnSp>
        <p:nvCxnSpPr>
          <p:cNvPr id="5" name="Straight Connector 4" descr="&quot;&quot;"/>
          <p:cNvCxnSpPr/>
          <p:nvPr/>
        </p:nvCxnSpPr>
        <p:spPr>
          <a:xfrm>
            <a:off x="0" y="1093937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 descr="luggage tags&#10;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4061" y="237739"/>
            <a:ext cx="2778140" cy="14508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712" y="1969473"/>
            <a:ext cx="8722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It’s Required – under Perkins V all budget items must be driven by the Comprehensive Local Needs Assessment (CLNA)</a:t>
            </a:r>
          </a:p>
          <a:p>
            <a:endParaRPr lang="en-US" sz="2400" dirty="0"/>
          </a:p>
          <a:p>
            <a:r>
              <a:rPr lang="en-US" sz="2400" dirty="0" smtClean="0"/>
              <a:t>DEED identified five “Parts” of the CLNA to act as “Tags” for budget items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art A – Student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Part B – Program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Part C – CTE Programs and Programs of Study (CTEPS)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Part D – Recruitment, Retention, and Training of CTE Educators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Part E – Equity and Access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978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16" y="156815"/>
            <a:ext cx="7886700" cy="92492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Tags Strengthen Connections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cxnSp>
        <p:nvCxnSpPr>
          <p:cNvPr id="5" name="Straight Connector 4" descr="&quot;&quot;"/>
          <p:cNvCxnSpPr/>
          <p:nvPr/>
        </p:nvCxnSpPr>
        <p:spPr>
          <a:xfrm>
            <a:off x="0" y="1093937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 descr="luggage tags&#10;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4061" y="237739"/>
            <a:ext cx="2778140" cy="14508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4528" y="1769520"/>
            <a:ext cx="84246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The five “Parts” A-E are consistent throughout the entire Perkins Process in Alaska.</a:t>
            </a:r>
          </a:p>
          <a:p>
            <a:endParaRPr lang="en-US" sz="2400" dirty="0"/>
          </a:p>
          <a:p>
            <a:r>
              <a:rPr lang="en-US" sz="2400" dirty="0" smtClean="0"/>
              <a:t>Budget tags associated with the five “Parts” A-E are a simple way to ensure that the items in the annual budget reflect:</a:t>
            </a:r>
          </a:p>
          <a:p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Needs identified by the CLNA as priorities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Planning for those priority needs in the Four-Year Plan and Local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Expenditures are tied to the identified needs the district has planned for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65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6769"/>
            <a:ext cx="9144000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Review Last CLNA or Application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3330842" y="658678"/>
            <a:ext cx="3560064" cy="19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 smtClean="0"/>
              <a:t>· An Excellent Education for Every Student Every Day ·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63041" y="5197097"/>
            <a:ext cx="6799602" cy="13849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Click on the CTE funding </a:t>
            </a:r>
            <a:r>
              <a:rPr lang="en-US" sz="2800" dirty="0" smtClean="0">
                <a:solidFill>
                  <a:prstClr val="black"/>
                </a:solidFill>
              </a:rPr>
              <a:t>Application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*</a:t>
            </a:r>
            <a:r>
              <a:rPr lang="en-US" sz="2800" i="1" dirty="0" smtClean="0">
                <a:solidFill>
                  <a:srgbClr val="C00000"/>
                </a:solidFill>
              </a:rPr>
              <a:t>Use this process to find old </a:t>
            </a:r>
            <a:r>
              <a:rPr lang="en-US" sz="2800" i="1" u="sng" dirty="0" smtClean="0">
                <a:solidFill>
                  <a:srgbClr val="C00000"/>
                </a:solidFill>
              </a:rPr>
              <a:t>CLNA</a:t>
            </a:r>
            <a:r>
              <a:rPr lang="en-US" sz="2800" i="1" dirty="0" smtClean="0">
                <a:solidFill>
                  <a:srgbClr val="C00000"/>
                </a:solidFill>
              </a:rPr>
              <a:t> or </a:t>
            </a:r>
            <a:r>
              <a:rPr lang="en-US" sz="2800" i="1" u="sng" dirty="0" smtClean="0">
                <a:solidFill>
                  <a:srgbClr val="C00000"/>
                </a:solidFill>
              </a:rPr>
              <a:t>Four- Year Plan and Local Application</a:t>
            </a:r>
            <a:r>
              <a:rPr lang="en-US" sz="2800" i="1" dirty="0" smtClean="0">
                <a:solidFill>
                  <a:srgbClr val="C00000"/>
                </a:solidFill>
              </a:rPr>
              <a:t> Documents 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0122" y="803147"/>
            <a:ext cx="6173878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Choose </a:t>
            </a:r>
            <a:r>
              <a:rPr lang="en-US" sz="2800" b="1" dirty="0" smtClean="0">
                <a:solidFill>
                  <a:prstClr val="black"/>
                </a:solidFill>
              </a:rPr>
              <a:t>year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from the Drop Down </a:t>
            </a:r>
            <a:r>
              <a:rPr lang="en-US" sz="2800" dirty="0" smtClean="0">
                <a:solidFill>
                  <a:prstClr val="black"/>
                </a:solidFill>
              </a:rPr>
              <a:t>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Choose</a:t>
            </a:r>
            <a:r>
              <a:rPr lang="en-US" sz="2800" b="1" dirty="0" smtClean="0">
                <a:solidFill>
                  <a:prstClr val="black"/>
                </a:solidFill>
              </a:rPr>
              <a:t> Approved Applications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" name="Picture 9" descr="picture of Funding Applications page in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4" y="2121945"/>
            <a:ext cx="8210291" cy="281884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ight Arrow 10" descr="red arrow"/>
          <p:cNvSpPr/>
          <p:nvPr/>
        </p:nvSpPr>
        <p:spPr>
          <a:xfrm rot="8634800">
            <a:off x="802207" y="1963955"/>
            <a:ext cx="2321634" cy="1164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ight Arrow 12" descr="red arrow"/>
          <p:cNvSpPr/>
          <p:nvPr/>
        </p:nvSpPr>
        <p:spPr>
          <a:xfrm rot="13382273" flipV="1">
            <a:off x="2008487" y="4452091"/>
            <a:ext cx="1853841" cy="1298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GMS Budget - NEW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icture of budget page in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873" y="850702"/>
            <a:ext cx="4578252" cy="545122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 descr="red oval"/>
          <p:cNvSpPr/>
          <p:nvPr/>
        </p:nvSpPr>
        <p:spPr>
          <a:xfrm>
            <a:off x="3665873" y="1987296"/>
            <a:ext cx="4572433" cy="9387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1648" y="1002211"/>
            <a:ext cx="323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Grant Must be in </a:t>
            </a:r>
            <a:r>
              <a:rPr lang="en-US" sz="2000" u="sng" dirty="0" smtClean="0"/>
              <a:t>Draft Started</a:t>
            </a:r>
            <a:r>
              <a:rPr lang="en-US" sz="2000" dirty="0" smtClean="0"/>
              <a:t> or </a:t>
            </a:r>
            <a:r>
              <a:rPr lang="en-US" sz="2000" u="sng" dirty="0" smtClean="0"/>
              <a:t>Revision Started</a:t>
            </a:r>
            <a:r>
              <a:rPr lang="en-US" sz="2000" dirty="0" smtClean="0"/>
              <a:t>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Options: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COPY (</a:t>
            </a:r>
            <a:r>
              <a:rPr lang="en-US" sz="2000" dirty="0" smtClean="0">
                <a:solidFill>
                  <a:srgbClr val="FF0000"/>
                </a:solidFill>
              </a:rPr>
              <a:t>1x only </a:t>
            </a:r>
            <a:r>
              <a:rPr lang="en-US" sz="2000" dirty="0" smtClean="0"/>
              <a:t>– see Module 2 or below)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Work directly in GMS as usual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 Excel to upload /download budgets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u="sng" dirty="0" smtClean="0">
                <a:solidFill>
                  <a:srgbClr val="FF0000"/>
                </a:solidFill>
              </a:rPr>
              <a:t>COPY – must be chosen before entering any budget info - 1</a:t>
            </a:r>
            <a:r>
              <a:rPr lang="en-US" sz="2000" i="1" u="sng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i="1" u="sng" dirty="0" smtClean="0">
                <a:solidFill>
                  <a:srgbClr val="FF0000"/>
                </a:solidFill>
              </a:rPr>
              <a:t> time or it will disappear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 descr="white masking rectangle&#10;"/>
          <p:cNvSpPr/>
          <p:nvPr/>
        </p:nvSpPr>
        <p:spPr>
          <a:xfrm>
            <a:off x="3665873" y="1560576"/>
            <a:ext cx="4572433" cy="25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1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GMS Budget – NEW Detail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of budget item page in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60" y="729024"/>
            <a:ext cx="7369179" cy="48391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picture of budget totals section of budget item p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015" y="3580391"/>
            <a:ext cx="3977985" cy="237764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 descr="red oval"/>
          <p:cNvSpPr/>
          <p:nvPr/>
        </p:nvSpPr>
        <p:spPr>
          <a:xfrm>
            <a:off x="22687" y="1680784"/>
            <a:ext cx="8292257" cy="9387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descr="red oval"/>
          <p:cNvSpPr/>
          <p:nvPr/>
        </p:nvSpPr>
        <p:spPr>
          <a:xfrm>
            <a:off x="5474208" y="3880613"/>
            <a:ext cx="2633472" cy="20774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0870" y="4612026"/>
            <a:ext cx="412307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Budget Item page allows for filtering at the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Filtered items are totaled separately</a:t>
            </a:r>
            <a:endParaRPr lang="en-US" sz="2400" dirty="0"/>
          </a:p>
        </p:txBody>
      </p:sp>
      <p:sp>
        <p:nvSpPr>
          <p:cNvPr id="11" name="Rectangle 10" descr="white masking rectangle&#10;"/>
          <p:cNvSpPr/>
          <p:nvPr/>
        </p:nvSpPr>
        <p:spPr>
          <a:xfrm>
            <a:off x="258760" y="1312928"/>
            <a:ext cx="4572433" cy="25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dget item purpose code detai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05" y="773236"/>
            <a:ext cx="6666311" cy="3172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0452" y="24384"/>
            <a:ext cx="7886700" cy="54927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Create Budget Item - Budget Codes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 descr="red oval"/>
          <p:cNvSpPr/>
          <p:nvPr/>
        </p:nvSpPr>
        <p:spPr>
          <a:xfrm>
            <a:off x="612313" y="1510832"/>
            <a:ext cx="1345039" cy="3574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1104" y="416931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Purpose Code: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One of the Five “Parts” that must match an identified need from the CLNA, and the plan for that need in the </a:t>
            </a:r>
            <a:r>
              <a:rPr lang="en-US" sz="2400" i="1" dirty="0" smtClean="0"/>
              <a:t>Four-Year Plan and Local Application</a:t>
            </a:r>
            <a:r>
              <a:rPr lang="en-US" sz="2400" dirty="0" smtClean="0"/>
              <a:t> document.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089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4272" y="-1950"/>
            <a:ext cx="7886700" cy="54927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Create Budget Item - Budget Codes</a:t>
            </a:r>
            <a:r>
              <a:rPr lang="en-US" sz="3600" smtClean="0">
                <a:solidFill>
                  <a:schemeClr val="accent5">
                    <a:lumMod val="75000"/>
                  </a:schemeClr>
                </a:solidFill>
              </a:rPr>
              <a:t>, cont.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 descr="Picture of GMS Budget Item page detail Location Codes" title="Budget Item"/>
          <p:cNvGrpSpPr/>
          <p:nvPr/>
        </p:nvGrpSpPr>
        <p:grpSpPr>
          <a:xfrm>
            <a:off x="4035552" y="860960"/>
            <a:ext cx="4628661" cy="4918048"/>
            <a:chOff x="4803593" y="2586022"/>
            <a:chExt cx="3787468" cy="40008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 descr="budget item location code detai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93" y="2586022"/>
              <a:ext cx="3787468" cy="40008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Oval 8" descr="red oval"/>
            <p:cNvSpPr/>
            <p:nvPr/>
          </p:nvSpPr>
          <p:spPr>
            <a:xfrm>
              <a:off x="4897801" y="3767327"/>
              <a:ext cx="1271351" cy="32395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5892" y="1098548"/>
            <a:ext cx="34460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each new budget item using appropriate codes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/>
              <a:t>Optional Sub-Code</a:t>
            </a:r>
            <a:r>
              <a:rPr lang="en-US" sz="2400" dirty="0" smtClean="0"/>
              <a:t> - if district has extra coding – must continue  for reimbursements if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/>
              <a:t>Location Code</a:t>
            </a:r>
            <a:r>
              <a:rPr lang="en-US" sz="2400" dirty="0" smtClean="0"/>
              <a:t> – if district wishes to track budget by school (default is District)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283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New Budget Item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reate budget item picture from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80" y="763014"/>
            <a:ext cx="8601254" cy="335407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02951" y="4117092"/>
            <a:ext cx="6077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Complete budget items will have: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Account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Purpose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Location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Quantity/Cost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Narrative – must be tied to approved course</a:t>
            </a:r>
            <a:endParaRPr lang="en-US" sz="2400" dirty="0"/>
          </a:p>
        </p:txBody>
      </p:sp>
      <p:sp>
        <p:nvSpPr>
          <p:cNvPr id="7" name="Rectangle 6" descr="white masking rectangle&#10;"/>
          <p:cNvSpPr/>
          <p:nvPr/>
        </p:nvSpPr>
        <p:spPr>
          <a:xfrm>
            <a:off x="141181" y="1207008"/>
            <a:ext cx="4443012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3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13036</TotalTime>
  <Words>1103</Words>
  <Application>Microsoft Office PowerPoint</Application>
  <PresentationFormat>On-screen Show (4:3)</PresentationFormat>
  <Paragraphs>157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Grants Management System (GMS) Training Module 7</vt:lpstr>
      <vt:lpstr>Why ‘Tag’ Budget Items?</vt:lpstr>
      <vt:lpstr>Tags Strengthen Connections</vt:lpstr>
      <vt:lpstr>Review Last CLNA or Application</vt:lpstr>
      <vt:lpstr>GMS Budget - NEW</vt:lpstr>
      <vt:lpstr>GMS Budget – NEW Detail</vt:lpstr>
      <vt:lpstr>Create Budget Item - Budget Codes</vt:lpstr>
      <vt:lpstr>Create Budget Item - Budget Codes, cont.</vt:lpstr>
      <vt:lpstr>New Budget Item</vt:lpstr>
      <vt:lpstr>New Budget Items – Modify</vt:lpstr>
      <vt:lpstr>Filtering ‘Tags’</vt:lpstr>
      <vt:lpstr>Filtered List</vt:lpstr>
      <vt:lpstr>Filtered List – One School</vt:lpstr>
      <vt:lpstr>DEED/CTE Team </vt:lpstr>
    </vt:vector>
  </TitlesOfParts>
  <Company>State of Alaska - Department of Edication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Hardin, Erin M (EED)</dc:creator>
  <cp:lastModifiedBy>Box, Sheila A (EED)</cp:lastModifiedBy>
  <cp:revision>238</cp:revision>
  <cp:lastPrinted>2020-01-06T18:39:57Z</cp:lastPrinted>
  <dcterms:created xsi:type="dcterms:W3CDTF">2017-09-10T20:47:50Z</dcterms:created>
  <dcterms:modified xsi:type="dcterms:W3CDTF">2020-09-09T23:15:56Z</dcterms:modified>
</cp:coreProperties>
</file>